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9"/>
    <p:restoredTop sz="94668"/>
  </p:normalViewPr>
  <p:slideViewPr>
    <p:cSldViewPr snapToGrid="0" snapToObjects="1">
      <p:cViewPr varScale="1">
        <p:scale>
          <a:sx n="62" d="100"/>
          <a:sy n="62" d="100"/>
        </p:scale>
        <p:origin x="14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98291"/>
            <a:ext cx="7886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DA6D3B1-A668-F549-BFD8-3F73857A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2269"/>
            <a:ext cx="7886700" cy="168760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5D2CBC9-F50B-5C44-8E3A-48963CEA08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7763" y="606424"/>
            <a:ext cx="6046237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200">
                <a:solidFill>
                  <a:schemeClr val="bg1"/>
                </a:solidFill>
              </a:defRPr>
            </a:lvl2pPr>
            <a:lvl3pPr algn="l">
              <a:defRPr sz="1200">
                <a:solidFill>
                  <a:schemeClr val="bg1"/>
                </a:solidFill>
              </a:defRPr>
            </a:lvl3pPr>
            <a:lvl4pPr algn="l">
              <a:defRPr sz="1200">
                <a:solidFill>
                  <a:schemeClr val="bg1"/>
                </a:solidFill>
              </a:defRPr>
            </a:lvl4pPr>
            <a:lvl5pPr algn="l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Volumen 11 – Número 01 - 2020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89BC38-C15C-EB4A-BE92-E3DEB42AB5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7763" y="1112506"/>
            <a:ext cx="5829669" cy="299199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336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95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567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56D5E-5453-B24C-8281-19D28B97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3B86EA-FD69-804F-A6C4-13A6D657E9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593909"/>
            <a:ext cx="7886700" cy="354495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4349ABD-7FDC-D849-988F-910ABA0CF1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0" y="1268413"/>
            <a:ext cx="7886700" cy="13255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573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56588"/>
            <a:ext cx="7886700" cy="400283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C0F51D1-D278-0B47-8036-7D3C46C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648AA1B-881B-D24C-8FB2-35E5191BEB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22023"/>
            <a:ext cx="7927975" cy="1147762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1962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502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599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45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2277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548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05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9C28181-B24F-DD49-918E-A2E85919D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6127" y="1122363"/>
            <a:ext cx="6047874" cy="280987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6102E3D-A973-E143-A9D2-51BC566C00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5625" y="601663"/>
            <a:ext cx="5567363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100">
                <a:solidFill>
                  <a:schemeClr val="bg1"/>
                </a:solidFill>
              </a:defRPr>
            </a:lvl2pPr>
            <a:lvl3pPr algn="l">
              <a:defRPr sz="1100">
                <a:solidFill>
                  <a:schemeClr val="bg1"/>
                </a:solidFill>
              </a:defRPr>
            </a:lvl3pPr>
            <a:lvl4pPr algn="l">
              <a:defRPr sz="1100">
                <a:solidFill>
                  <a:schemeClr val="bg1"/>
                </a:solidFill>
              </a:defRPr>
            </a:lvl4pPr>
            <a:lvl5pPr algn="l"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43085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600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5963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06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5333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31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89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85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2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736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68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F5E090D-DE95-354D-8C93-BEEA71238E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646422"/>
            <a:ext cx="7886700" cy="291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98C24D-C75B-BF4D-9F9A-4791C565624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11559"/>
            <a:ext cx="7886700" cy="504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Marcador de título 5">
            <a:extLst>
              <a:ext uri="{FF2B5EF4-FFF2-40B4-BE49-F238E27FC236}">
                <a16:creationId xmlns:a16="http://schemas.microsoft.com/office/drawing/2014/main" id="{538701C9-D2B4-6542-BB8C-D7BDE1C1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5" y="0"/>
            <a:ext cx="7259218" cy="84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62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4E636D59-2C18-D549-A2A2-F5C9B4D21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Rosa </a:t>
            </a:r>
            <a:r>
              <a:rPr lang="es-ES_tradnl" dirty="0" err="1"/>
              <a:t>Mª</a:t>
            </a:r>
            <a:r>
              <a:rPr lang="es-ES_tradnl" dirty="0"/>
              <a:t> Vela Cepeda y Francisco Javier Cornejo Martín</a:t>
            </a:r>
          </a:p>
          <a:p>
            <a:r>
              <a:rPr lang="es-ES_tradnl" dirty="0"/>
              <a:t>Médicos de Familia y Comunitaria. Centro de Salud El Naranjo, Fuenlabrada. 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4E4FD1AD-2C8F-5943-9FB4-664324A0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La primera impresión no es la que cuenta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BC0A792-2524-A145-BD08-AC1FF02284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s-ES_tradnl"/>
              <a:t>Caso Clínico</a:t>
            </a:r>
            <a:endParaRPr lang="es-ES_tradn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010B46B-1341-4367-9AA0-58ED0B90D043}"/>
              </a:ext>
            </a:extLst>
          </p:cNvPr>
          <p:cNvSpPr txBox="1"/>
          <p:nvPr/>
        </p:nvSpPr>
        <p:spPr>
          <a:xfrm>
            <a:off x="3011212" y="264135"/>
            <a:ext cx="4598277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44. Marzo 2022. Volumen 13. Número 01-2022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Caso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58D616-6209-4CD5-B396-9A2A406D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145"/>
            <a:ext cx="7886700" cy="4002832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Varón de 63 años con los siguientes antecedentes personales de interés: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DM2 desde 2013 en tratamiento con Metformina 850mg/12h con buen control metabólico, hasta el momento (última HbA1c 6.8% en septiembre 2019.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Infarto agudo de miocardio (IAM) en 2007 en tratamiento con Ácido acetilsalicílico 100mg/24h, Atorvastatina 80mg/24h, </a:t>
            </a:r>
            <a:r>
              <a:rPr lang="es-ES" sz="18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Ezetrol</a:t>
            </a: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10mg/24h, </a:t>
            </a:r>
            <a:r>
              <a:rPr lang="es-ES" sz="18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Diafusor</a:t>
            </a: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5mg/24h.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HTA en tratamiento con Enalapril 5mg/24h y </a:t>
            </a:r>
            <a:r>
              <a:rPr lang="es-ES" sz="18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Diltiazem</a:t>
            </a: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120mg/8h.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Hipotiroidismo en tratamiento con Eutirox 75mcg/24h.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Síndrome </a:t>
            </a:r>
            <a:r>
              <a:rPr lang="es-ES" sz="18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ansiosodepresivo</a:t>
            </a: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en tratamiento con Fluoxetina 20mg/24h y </a:t>
            </a:r>
            <a:r>
              <a:rPr lang="es-ES" sz="18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Orfidal</a:t>
            </a: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1mg/24h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Obesidad grado II con un índice de masa corporal (IMC) de 36,9 kg/m2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6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Evolución del caso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A5B0D-8ECC-4F2F-A941-5C350C53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877200"/>
            <a:ext cx="7886700" cy="4002832"/>
          </a:xfrm>
        </p:spPr>
        <p:txBody>
          <a:bodyPr>
            <a:normAutofit/>
          </a:bodyPr>
          <a:lstStyle/>
          <a:p>
            <a:pPr algn="just"/>
            <a:r>
              <a:rPr lang="es-ES" sz="1800" dirty="0"/>
              <a:t>Se declaró estado de alarma  el 14 de marzo 2020 por la pandemia mundial por SARS-Cov-2 para evitar la propagación del virus que supuso un confinamiento domiciliario de tres meses recomendando la distancia social y limitando el contacto con personas no convivientes. </a:t>
            </a:r>
          </a:p>
          <a:p>
            <a:pPr algn="just"/>
            <a:r>
              <a:rPr lang="es-ES" sz="1800" dirty="0"/>
              <a:t>Se suspendió toda actividad que no se considerase esencial y se cerraron comercios, colegios, universidades, actividades deportivas y restaurantes. </a:t>
            </a:r>
          </a:p>
          <a:p>
            <a:pPr algn="just"/>
            <a:r>
              <a:rPr lang="es-ES" sz="1800" dirty="0">
                <a:ea typeface="Calibri" panose="020F0502020204030204" pitchFamily="34" charset="0"/>
              </a:rPr>
              <a:t>Esto supuso un c</a:t>
            </a:r>
            <a:r>
              <a:rPr lang="es-ES" sz="1800" dirty="0">
                <a:effectLst/>
                <a:ea typeface="Calibri" panose="020F0502020204030204" pitchFamily="34" charset="0"/>
              </a:rPr>
              <a:t>ambio en los estilos de vida de la población, sobre todo en la dieta y el ejercicio, y en el que no se pudo realizar el seguimiento de nuestros pacientes crónicos. </a:t>
            </a:r>
          </a:p>
          <a:p>
            <a:pPr algn="just"/>
            <a:r>
              <a:rPr lang="es-ES" sz="1800" dirty="0"/>
              <a:t>Tras este período el paciente consultó por clínica compatible con balanitis </a:t>
            </a:r>
            <a:r>
              <a:rPr lang="es-ES" sz="1800" dirty="0" err="1"/>
              <a:t>candidiásica</a:t>
            </a:r>
            <a:r>
              <a:rPr lang="es-ES" sz="1800" dirty="0"/>
              <a:t> de 10 días de evolución asociado a clínica cardinal (poliuria y polidipsia) de 2 meses de evolución, por los que no había consultado previamente. </a:t>
            </a:r>
          </a:p>
        </p:txBody>
      </p:sp>
    </p:spTree>
    <p:extLst>
      <p:ext uri="{BB962C8B-B14F-4D97-AF65-F5344CB8AC3E}">
        <p14:creationId xmlns:p14="http://schemas.microsoft.com/office/powerpoint/2010/main" val="22888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Evolución del caso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A5B0D-8ECC-4F2F-A941-5C350C53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8189"/>
            <a:ext cx="7886700" cy="4002832"/>
          </a:xfrm>
        </p:spPr>
        <p:txBody>
          <a:bodyPr>
            <a:noAutofit/>
          </a:bodyPr>
          <a:lstStyle/>
          <a:p>
            <a:pPr algn="just"/>
            <a:r>
              <a:rPr lang="es-ES" sz="1800" dirty="0">
                <a:effectLst/>
                <a:ea typeface="Calibri" panose="020F0502020204030204" pitchFamily="34" charset="0"/>
              </a:rPr>
              <a:t>Se realiza tira reactiva de orina con glucosuria sin cetonuria y una glucemia capilar de 275mg/dl. </a:t>
            </a:r>
          </a:p>
          <a:p>
            <a:pPr algn="just"/>
            <a:r>
              <a:rPr lang="es-ES" sz="1800" dirty="0"/>
              <a:t>Se inició tratamiento con </a:t>
            </a:r>
            <a:r>
              <a:rPr lang="es-ES" sz="1800" dirty="0" err="1"/>
              <a:t>Fenticonazol</a:t>
            </a:r>
            <a:r>
              <a:rPr lang="es-ES" sz="1800" dirty="0"/>
              <a:t> tópico, se aumentó Metformina 1000mg/12h y se solicitó analítica urgente para el día siguiente.</a:t>
            </a:r>
            <a:endParaRPr lang="en-US" sz="1800" dirty="0"/>
          </a:p>
          <a:p>
            <a:pPr algn="just"/>
            <a:r>
              <a:rPr lang="es-ES" sz="1800" dirty="0">
                <a:effectLst/>
                <a:ea typeface="Calibri" panose="020F0502020204030204" pitchFamily="34" charset="0"/>
              </a:rPr>
              <a:t>En la analítica de sangre presentaba glucemia basal de 187 mg/dl y una HbA1c 10.8% sin microalbuminuria y sin otras alteraciones relevantes. </a:t>
            </a:r>
          </a:p>
          <a:p>
            <a:pPr algn="just"/>
            <a:r>
              <a:rPr lang="es-ES" sz="1800" dirty="0">
                <a:effectLst/>
                <a:ea typeface="Calibri" panose="020F0502020204030204" pitchFamily="34" charset="0"/>
              </a:rPr>
              <a:t>Con estos datos se inicia tratamiento con Insulina Glargina 300 U/ml 10 UI en pauta nocturna, hasta llegar a 12UI.</a:t>
            </a:r>
          </a:p>
          <a:p>
            <a:pPr algn="just"/>
            <a:r>
              <a:rPr lang="es-ES" sz="1800" dirty="0">
                <a:ea typeface="Calibri" panose="020F0502020204030204" pitchFamily="34" charset="0"/>
              </a:rPr>
              <a:t>Al mes, no había datos de </a:t>
            </a:r>
            <a:r>
              <a:rPr lang="es-ES" sz="1800" dirty="0" err="1">
                <a:ea typeface="Calibri" panose="020F0502020204030204" pitchFamily="34" charset="0"/>
              </a:rPr>
              <a:t>insulinopenia</a:t>
            </a:r>
            <a:r>
              <a:rPr lang="es-ES" sz="1800" dirty="0">
                <a:ea typeface="Calibri" panose="020F0502020204030204" pitchFamily="34" charset="0"/>
              </a:rPr>
              <a:t>  y se </a:t>
            </a:r>
            <a:r>
              <a:rPr lang="es-ES" sz="1800" dirty="0">
                <a:effectLst/>
                <a:ea typeface="Calibri" panose="020F0502020204030204" pitchFamily="34" charset="0"/>
              </a:rPr>
              <a:t>decide iniciar tratamiento con un arGLP1, </a:t>
            </a:r>
            <a:r>
              <a:rPr lang="es-ES" sz="1800" dirty="0" err="1">
                <a:effectLst/>
                <a:ea typeface="Calibri" panose="020F0502020204030204" pitchFamily="34" charset="0"/>
              </a:rPr>
              <a:t>Semaglutida</a:t>
            </a:r>
            <a:r>
              <a:rPr lang="es-ES" sz="1800" dirty="0">
                <a:effectLst/>
                <a:ea typeface="Calibri" panose="020F0502020204030204" pitchFamily="34" charset="0"/>
              </a:rPr>
              <a:t> 0,25 mg semanal subcutánea en pauta ascendente hasta llegar a 1 mg semanal, que permitió, ir reduciendo la dosis de insulina hasta llegar a suspenderla.</a:t>
            </a:r>
          </a:p>
          <a:p>
            <a:pPr algn="just"/>
            <a:r>
              <a:rPr lang="es-ES" sz="1800" dirty="0">
                <a:effectLst/>
                <a:ea typeface="Calibri" panose="020F0502020204030204" pitchFamily="34" charset="0"/>
              </a:rPr>
              <a:t>A los 4 meses de haber iniciado tratamiento con </a:t>
            </a:r>
            <a:r>
              <a:rPr lang="es-ES" sz="1800" dirty="0" err="1">
                <a:effectLst/>
                <a:ea typeface="Calibri" panose="020F0502020204030204" pitchFamily="34" charset="0"/>
              </a:rPr>
              <a:t>Semaglutida</a:t>
            </a:r>
            <a:r>
              <a:rPr lang="es-ES" sz="1800" dirty="0">
                <a:effectLst/>
                <a:ea typeface="Calibri" panose="020F0502020204030204" pitchFamily="34" charset="0"/>
              </a:rPr>
              <a:t> se objetivó una pérdida ponderal de 5 kg y una HbA1c 6.6%.</a:t>
            </a:r>
          </a:p>
          <a:p>
            <a:endParaRPr lang="es-ES" sz="1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8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A5B0D-8ECC-4F2F-A941-5C350C53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404" y="1945241"/>
            <a:ext cx="7886700" cy="4002832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1212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fundamental realizar una valoración integral en pacientes con DM2.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1212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DM2 predispone a la aparición de infecciones y debemos de sospechar un mal control de la misma como causa predisponente.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1212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Estamos ante un paciente en prevención secundaria con HTA, obesidad grado II, DL y DM2 de larga evolución con un mal control metabólico (HbA1c&gt;10%) y clínica cardinal asociada por lo que se inició </a:t>
            </a:r>
            <a:r>
              <a:rPr lang="es-ES" sz="1800" dirty="0" err="1">
                <a:solidFill>
                  <a:srgbClr val="21212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insulinización</a:t>
            </a:r>
            <a:r>
              <a:rPr lang="es-ES" sz="1800" dirty="0">
                <a:solidFill>
                  <a:srgbClr val="21212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transitoria buscando revertir la glucotoxicidad causante de esta clínica cardinal.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A5B0D-8ECC-4F2F-A941-5C350C53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2010556"/>
            <a:ext cx="7886700" cy="4002832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Una vez revertida la </a:t>
            </a:r>
            <a:r>
              <a:rPr lang="es-ES" sz="1800" dirty="0" err="1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insulinopenia</a:t>
            </a:r>
            <a:r>
              <a:rPr lang="es-ES" sz="1800" dirty="0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y sabiendo la importancia de evitar la inercia terapéutica, nos plateamos la necesidad de intensificar el tratamiento del paciente, basándonos en la características individuales y preferencias del mismo.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 err="1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Semaglutida</a:t>
            </a:r>
            <a:r>
              <a:rPr lang="es-ES" sz="1800" dirty="0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subcutánea semanal es el fármaco que mayores beneficios ha demostrado en cuanto a la reducción de HbA1c y peso, además de los beneficios cardiovasculares demostrados.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12121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 día de hoy, el paciente mantiene un buen control metabólico y un peso estable, con una buena adherencia terapéutica e importante implicación en el autocuidado de su enfermedad. </a:t>
            </a:r>
            <a:endParaRPr lang="en-U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839663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11539</TotalTime>
  <Words>667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</vt:lpstr>
      <vt:lpstr>Tema de Office</vt:lpstr>
      <vt:lpstr>1_Tema de Office</vt:lpstr>
      <vt:lpstr>La primera impresión no es la que cuenta</vt:lpstr>
      <vt:lpstr>Caso clínico</vt:lpstr>
      <vt:lpstr>Evolución del caso clínico</vt:lpstr>
      <vt:lpstr>Evolución del caso clínico</vt:lpstr>
      <vt:lpstr>Conclusiones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ana.aparicio@euromedice.net</dc:creator>
  <cp:lastModifiedBy>Laura Romera</cp:lastModifiedBy>
  <cp:revision>18</cp:revision>
  <dcterms:created xsi:type="dcterms:W3CDTF">2020-02-07T08:03:39Z</dcterms:created>
  <dcterms:modified xsi:type="dcterms:W3CDTF">2022-01-31T22:23:43Z</dcterms:modified>
</cp:coreProperties>
</file>