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sldIdLst>
    <p:sldId id="256" r:id="rId3"/>
    <p:sldId id="257" r:id="rId4"/>
    <p:sldId id="258" r:id="rId5"/>
    <p:sldId id="259"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18"/>
    <p:restoredTop sz="94648"/>
  </p:normalViewPr>
  <p:slideViewPr>
    <p:cSldViewPr snapToGrid="0" snapToObjects="1">
      <p:cViewPr varScale="1">
        <p:scale>
          <a:sx n="62" d="100"/>
          <a:sy n="62" d="100"/>
        </p:scale>
        <p:origin x="14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8650" y="3698291"/>
            <a:ext cx="78867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7" name="Título 6">
            <a:extLst>
              <a:ext uri="{FF2B5EF4-FFF2-40B4-BE49-F238E27FC236}">
                <a16:creationId xmlns:a16="http://schemas.microsoft.com/office/drawing/2014/main" id="{BDA6D3B1-A668-F549-BFD8-3F73857A396D}"/>
              </a:ext>
            </a:extLst>
          </p:cNvPr>
          <p:cNvSpPr>
            <a:spLocks noGrp="1"/>
          </p:cNvSpPr>
          <p:nvPr>
            <p:ph type="title"/>
          </p:nvPr>
        </p:nvSpPr>
        <p:spPr>
          <a:xfrm>
            <a:off x="628650" y="1982269"/>
            <a:ext cx="7886700" cy="1687608"/>
          </a:xfrm>
        </p:spPr>
        <p:txBody>
          <a:bodyPr/>
          <a:lstStyle/>
          <a:p>
            <a:r>
              <a:rPr lang="es-ES" dirty="0"/>
              <a:t>Haga clic para modificar el estilo de título del patrón</a:t>
            </a:r>
            <a:endParaRPr lang="es-ES_tradnl" dirty="0"/>
          </a:p>
        </p:txBody>
      </p:sp>
      <p:sp>
        <p:nvSpPr>
          <p:cNvPr id="9" name="Marcador de texto 8">
            <a:extLst>
              <a:ext uri="{FF2B5EF4-FFF2-40B4-BE49-F238E27FC236}">
                <a16:creationId xmlns:a16="http://schemas.microsoft.com/office/drawing/2014/main" id="{55D2CBC9-F50B-5C44-8E3A-48963CEA08D5}"/>
              </a:ext>
            </a:extLst>
          </p:cNvPr>
          <p:cNvSpPr>
            <a:spLocks noGrp="1"/>
          </p:cNvSpPr>
          <p:nvPr>
            <p:ph type="body" sz="quarter" idx="10" hasCustomPrompt="1"/>
          </p:nvPr>
        </p:nvSpPr>
        <p:spPr>
          <a:xfrm>
            <a:off x="3097763" y="606424"/>
            <a:ext cx="6046237" cy="244682"/>
          </a:xfrm>
        </p:spPr>
        <p:txBody>
          <a:bodyPr>
            <a:spAutoFit/>
          </a:bodyPr>
          <a:lstStyle>
            <a:lvl1pPr algn="l">
              <a:defRPr sz="1100">
                <a:solidFill>
                  <a:schemeClr val="bg1"/>
                </a:solidFill>
              </a:defRPr>
            </a:lvl1pPr>
            <a:lvl2pPr algn="l">
              <a:defRPr sz="1200">
                <a:solidFill>
                  <a:schemeClr val="bg1"/>
                </a:solidFill>
              </a:defRPr>
            </a:lvl2pPr>
            <a:lvl3pPr algn="l">
              <a:defRPr sz="1200">
                <a:solidFill>
                  <a:schemeClr val="bg1"/>
                </a:solidFill>
              </a:defRPr>
            </a:lvl3pPr>
            <a:lvl4pPr algn="l">
              <a:defRPr sz="1200">
                <a:solidFill>
                  <a:schemeClr val="bg1"/>
                </a:solidFill>
              </a:defRPr>
            </a:lvl4pPr>
            <a:lvl5pPr algn="l">
              <a:defRPr sz="1200">
                <a:solidFill>
                  <a:schemeClr val="bg1"/>
                </a:solidFill>
              </a:defRPr>
            </a:lvl5pPr>
          </a:lstStyle>
          <a:p>
            <a:pPr lvl="0"/>
            <a:r>
              <a:rPr lang="es-ES" dirty="0"/>
              <a:t>Volumen 11 – Número 01 - 2020</a:t>
            </a:r>
            <a:endParaRPr lang="es-ES_tradnl" dirty="0"/>
          </a:p>
        </p:txBody>
      </p:sp>
      <p:sp>
        <p:nvSpPr>
          <p:cNvPr id="4" name="Marcador de texto 3">
            <a:extLst>
              <a:ext uri="{FF2B5EF4-FFF2-40B4-BE49-F238E27FC236}">
                <a16:creationId xmlns:a16="http://schemas.microsoft.com/office/drawing/2014/main" id="{EB89BC38-C15C-EB4A-BE92-E3DEB42AB537}"/>
              </a:ext>
            </a:extLst>
          </p:cNvPr>
          <p:cNvSpPr>
            <a:spLocks noGrp="1"/>
          </p:cNvSpPr>
          <p:nvPr>
            <p:ph type="body" sz="quarter" idx="11"/>
          </p:nvPr>
        </p:nvSpPr>
        <p:spPr>
          <a:xfrm>
            <a:off x="3097763" y="1112506"/>
            <a:ext cx="5829669" cy="299199"/>
          </a:xfrm>
        </p:spPr>
        <p:txBody>
          <a:bodyPr>
            <a:noAutofit/>
          </a:bodyPr>
          <a:lstStyle>
            <a:lvl1pPr algn="l">
              <a:defRPr sz="1600">
                <a:solidFill>
                  <a:schemeClr val="bg2"/>
                </a:solidFill>
              </a:defRPr>
            </a:lvl1pPr>
          </a:lstStyle>
          <a:p>
            <a:pPr lvl="0"/>
            <a:r>
              <a:rPr lang="es-ES" dirty="0"/>
              <a:t>Haga clic para modificar los estilos de texto del patrón</a:t>
            </a:r>
            <a:endParaRPr lang="es-ES_tradnl" dirty="0"/>
          </a:p>
        </p:txBody>
      </p:sp>
    </p:spTree>
    <p:extLst>
      <p:ext uri="{BB962C8B-B14F-4D97-AF65-F5344CB8AC3E}">
        <p14:creationId xmlns:p14="http://schemas.microsoft.com/office/powerpoint/2010/main" val="46336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6" name="Marcador de texto 5">
            <a:extLst>
              <a:ext uri="{FF2B5EF4-FFF2-40B4-BE49-F238E27FC236}">
                <a16:creationId xmlns:a16="http://schemas.microsoft.com/office/drawing/2014/main" id="{D9C28181-B24F-DD49-918E-A2E85919D3AA}"/>
              </a:ext>
            </a:extLst>
          </p:cNvPr>
          <p:cNvSpPr>
            <a:spLocks noGrp="1"/>
          </p:cNvSpPr>
          <p:nvPr>
            <p:ph type="body" sz="quarter" idx="10"/>
          </p:nvPr>
        </p:nvSpPr>
        <p:spPr>
          <a:xfrm>
            <a:off x="3096127" y="1122363"/>
            <a:ext cx="6047874" cy="280987"/>
          </a:xfrm>
        </p:spPr>
        <p:txBody>
          <a:bodyPr>
            <a:noAutofit/>
          </a:bodyPr>
          <a:lstStyle>
            <a:lvl1pPr algn="l">
              <a:defRPr sz="1600">
                <a:solidFill>
                  <a:schemeClr val="bg2"/>
                </a:solidFill>
              </a:defRPr>
            </a:lvl1pPr>
            <a:lvl2pPr algn="l">
              <a:defRPr sz="1600"/>
            </a:lvl2pPr>
            <a:lvl3pPr algn="l">
              <a:defRPr sz="1600"/>
            </a:lvl3pPr>
            <a:lvl4pPr algn="l">
              <a:defRPr sz="1600"/>
            </a:lvl4pPr>
            <a:lvl5pPr algn="l">
              <a:defRPr sz="1600"/>
            </a:lvl5pPr>
          </a:lstStyle>
          <a:p>
            <a:pPr lvl="0"/>
            <a:r>
              <a:rPr lang="es-ES" dirty="0"/>
              <a:t>Haga clic para modificar los estilos de texto del patrón</a:t>
            </a:r>
            <a:endParaRPr lang="es-ES_tradnl" dirty="0"/>
          </a:p>
        </p:txBody>
      </p:sp>
      <p:sp>
        <p:nvSpPr>
          <p:cNvPr id="9" name="Marcador de texto 8">
            <a:extLst>
              <a:ext uri="{FF2B5EF4-FFF2-40B4-BE49-F238E27FC236}">
                <a16:creationId xmlns:a16="http://schemas.microsoft.com/office/drawing/2014/main" id="{46102E3D-A973-E143-A9D2-51BC566C0046}"/>
              </a:ext>
            </a:extLst>
          </p:cNvPr>
          <p:cNvSpPr>
            <a:spLocks noGrp="1"/>
          </p:cNvSpPr>
          <p:nvPr>
            <p:ph type="body" sz="quarter" idx="11"/>
          </p:nvPr>
        </p:nvSpPr>
        <p:spPr>
          <a:xfrm>
            <a:off x="3095625" y="601663"/>
            <a:ext cx="5567363" cy="244682"/>
          </a:xfrm>
        </p:spPr>
        <p:txBody>
          <a:bodyPr>
            <a:spAutoFit/>
          </a:bodyPr>
          <a:lstStyle>
            <a:lvl1pPr algn="l">
              <a:defRPr sz="1100">
                <a:solidFill>
                  <a:schemeClr val="bg1"/>
                </a:solidFill>
              </a:defRPr>
            </a:lvl1pPr>
            <a:lvl2pPr algn="l">
              <a:defRPr sz="1100">
                <a:solidFill>
                  <a:schemeClr val="bg1"/>
                </a:solidFill>
              </a:defRPr>
            </a:lvl2pPr>
            <a:lvl3pPr algn="l">
              <a:defRPr sz="1100">
                <a:solidFill>
                  <a:schemeClr val="bg1"/>
                </a:solidFill>
              </a:defRPr>
            </a:lvl3pPr>
            <a:lvl4pPr algn="l">
              <a:defRPr sz="1100">
                <a:solidFill>
                  <a:schemeClr val="bg1"/>
                </a:solidFill>
              </a:defRPr>
            </a:lvl4pPr>
            <a:lvl5pPr algn="l">
              <a:defRPr sz="1100">
                <a:solidFill>
                  <a:schemeClr val="bg1"/>
                </a:solidFill>
              </a:defRPr>
            </a:lvl5pPr>
          </a:lstStyle>
          <a:p>
            <a:pPr lvl="0"/>
            <a:r>
              <a:rPr lang="es-ES" dirty="0"/>
              <a:t>Haga clic para modificar los estilos de texto del patrón</a:t>
            </a:r>
            <a:endParaRPr lang="es-ES_tradnl" dirty="0"/>
          </a:p>
        </p:txBody>
      </p:sp>
    </p:spTree>
    <p:extLst>
      <p:ext uri="{BB962C8B-B14F-4D97-AF65-F5344CB8AC3E}">
        <p14:creationId xmlns:p14="http://schemas.microsoft.com/office/powerpoint/2010/main" val="3043085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ctr">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Tree>
    <p:extLst>
      <p:ext uri="{BB962C8B-B14F-4D97-AF65-F5344CB8AC3E}">
        <p14:creationId xmlns:p14="http://schemas.microsoft.com/office/powerpoint/2010/main" val="553330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2653147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18951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658512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741279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67360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268933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405495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5756780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8F56D5E-5453-B24C-8281-19D28B979438}"/>
              </a:ext>
            </a:extLst>
          </p:cNvPr>
          <p:cNvSpPr>
            <a:spLocks noGrp="1"/>
          </p:cNvSpPr>
          <p:nvPr>
            <p:ph type="title"/>
          </p:nvPr>
        </p:nvSpPr>
        <p:spPr/>
        <p:txBody>
          <a:bodyPr/>
          <a:lstStyle/>
          <a:p>
            <a:r>
              <a:rPr lang="es-ES" dirty="0"/>
              <a:t>Haga clic para modificar el estilo de título del patrón</a:t>
            </a:r>
            <a:endParaRPr lang="es-ES_tradnl" dirty="0"/>
          </a:p>
        </p:txBody>
      </p:sp>
      <p:sp>
        <p:nvSpPr>
          <p:cNvPr id="5" name="Marcador de texto 4">
            <a:extLst>
              <a:ext uri="{FF2B5EF4-FFF2-40B4-BE49-F238E27FC236}">
                <a16:creationId xmlns:a16="http://schemas.microsoft.com/office/drawing/2014/main" id="{2A3B86EA-FD69-804F-A6C4-13A6D657E9F9}"/>
              </a:ext>
            </a:extLst>
          </p:cNvPr>
          <p:cNvSpPr>
            <a:spLocks noGrp="1"/>
          </p:cNvSpPr>
          <p:nvPr>
            <p:ph type="body" sz="quarter" idx="10"/>
          </p:nvPr>
        </p:nvSpPr>
        <p:spPr>
          <a:xfrm>
            <a:off x="628650" y="2593909"/>
            <a:ext cx="7886700" cy="3544953"/>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ES_tradnl" dirty="0"/>
          </a:p>
        </p:txBody>
      </p:sp>
      <p:sp>
        <p:nvSpPr>
          <p:cNvPr id="8" name="Marcador de texto 7">
            <a:extLst>
              <a:ext uri="{FF2B5EF4-FFF2-40B4-BE49-F238E27FC236}">
                <a16:creationId xmlns:a16="http://schemas.microsoft.com/office/drawing/2014/main" id="{24349ABD-7FDC-D849-988F-910ABA0CF13A}"/>
              </a:ext>
            </a:extLst>
          </p:cNvPr>
          <p:cNvSpPr>
            <a:spLocks noGrp="1"/>
          </p:cNvSpPr>
          <p:nvPr>
            <p:ph type="body" sz="quarter" idx="11"/>
          </p:nvPr>
        </p:nvSpPr>
        <p:spPr>
          <a:xfrm>
            <a:off x="628650" y="1268413"/>
            <a:ext cx="7886700" cy="1325562"/>
          </a:xfrm>
        </p:spPr>
        <p:txBody>
          <a:bodyPr>
            <a:norm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dirty="0"/>
              <a:t>Haga clic para modificar los estilos de texto del patrón</a:t>
            </a:r>
          </a:p>
        </p:txBody>
      </p:sp>
    </p:spTree>
    <p:extLst>
      <p:ext uri="{BB962C8B-B14F-4D97-AF65-F5344CB8AC3E}">
        <p14:creationId xmlns:p14="http://schemas.microsoft.com/office/powerpoint/2010/main" val="22857320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2556588"/>
            <a:ext cx="7886700" cy="4002832"/>
          </a:xfrm>
        </p:spPr>
        <p:txBody>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4" name="Título 3">
            <a:extLst>
              <a:ext uri="{FF2B5EF4-FFF2-40B4-BE49-F238E27FC236}">
                <a16:creationId xmlns:a16="http://schemas.microsoft.com/office/drawing/2014/main" id="{BC0F51D1-D278-0B47-8036-7D3C46C25A54}"/>
              </a:ext>
            </a:extLst>
          </p:cNvPr>
          <p:cNvSpPr>
            <a:spLocks noGrp="1"/>
          </p:cNvSpPr>
          <p:nvPr>
            <p:ph type="title"/>
          </p:nvPr>
        </p:nvSpPr>
        <p:spPr/>
        <p:txBody>
          <a:bodyPr/>
          <a:lstStyle/>
          <a:p>
            <a:r>
              <a:rPr lang="es-ES" dirty="0"/>
              <a:t>Haga clic para modificar el estilo de título del patrón</a:t>
            </a:r>
            <a:endParaRPr lang="es-ES_tradnl" dirty="0"/>
          </a:p>
        </p:txBody>
      </p:sp>
      <p:sp>
        <p:nvSpPr>
          <p:cNvPr id="6" name="Marcador de texto 5">
            <a:extLst>
              <a:ext uri="{FF2B5EF4-FFF2-40B4-BE49-F238E27FC236}">
                <a16:creationId xmlns:a16="http://schemas.microsoft.com/office/drawing/2014/main" id="{1648AA1B-881B-D24C-8FB2-35E5191BEB31}"/>
              </a:ext>
            </a:extLst>
          </p:cNvPr>
          <p:cNvSpPr>
            <a:spLocks noGrp="1"/>
          </p:cNvSpPr>
          <p:nvPr>
            <p:ph type="body" sz="quarter" idx="10"/>
          </p:nvPr>
        </p:nvSpPr>
        <p:spPr>
          <a:xfrm>
            <a:off x="628650" y="1222023"/>
            <a:ext cx="7927975" cy="1147762"/>
          </a:xfrm>
        </p:spPr>
        <p:txBody>
          <a:bodyPr/>
          <a:lstStyle>
            <a:lvl1pPr marL="0" indent="0">
              <a:buFontTx/>
              <a:buNone/>
              <a:defRPr b="1"/>
            </a:lvl1pPr>
          </a:lstStyle>
          <a:p>
            <a:pPr lvl="0"/>
            <a:r>
              <a:rPr lang="es-ES" dirty="0"/>
              <a:t>Haga clic para modificar los estilos de texto del patrón</a:t>
            </a:r>
          </a:p>
        </p:txBody>
      </p:sp>
    </p:spTree>
    <p:extLst>
      <p:ext uri="{BB962C8B-B14F-4D97-AF65-F5344CB8AC3E}">
        <p14:creationId xmlns:p14="http://schemas.microsoft.com/office/powerpoint/2010/main" val="3619620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a:prstGeom prst="rect">
            <a:avLst/>
          </a:prstGeom>
        </p:spPr>
        <p:txBody>
          <a:bodyPr anchor="ctr">
            <a:normAutofit/>
          </a:bodyPr>
          <a:lstStyle>
            <a:lvl1pPr>
              <a:defRPr sz="5000"/>
            </a:lvl1p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Tree>
    <p:extLst>
      <p:ext uri="{BB962C8B-B14F-4D97-AF65-F5344CB8AC3E}">
        <p14:creationId xmlns:p14="http://schemas.microsoft.com/office/powerpoint/2010/main" val="17350283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9959976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a:prstGeom prst="rect">
            <a:avLst/>
          </a:prstGeo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2583456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8922773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0954819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83056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a:prstGeom prst="rect">
            <a:avLst/>
          </a:prstGeo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793600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1886016"/>
            <a:ext cx="7886700" cy="1687608"/>
          </a:xfrm>
          <a:prstGeom prst="rect">
            <a:avLst/>
          </a:prstGeo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3465963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a:prstGeom prst="rect">
            <a:avLst/>
          </a:prstGeo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C402629-B70F-274F-AA71-D40534477CD3}" type="datetimeFigureOut">
              <a:rPr lang="es-ES_tradnl" smtClean="0"/>
              <a:t>31/01/2022</a:t>
            </a:fld>
            <a:endParaRPr lang="es-ES_tradnl"/>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s-ES_tradnl"/>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2274EA21-93E2-EE48-A441-9EC6F64E859E}" type="slidenum">
              <a:rPr lang="es-ES_tradnl" smtClean="0"/>
              <a:t>‹Nº›</a:t>
            </a:fld>
            <a:endParaRPr lang="es-ES_tradnl"/>
          </a:p>
        </p:txBody>
      </p:sp>
    </p:spTree>
    <p:extLst>
      <p:ext uri="{BB962C8B-B14F-4D97-AF65-F5344CB8AC3E}">
        <p14:creationId xmlns:p14="http://schemas.microsoft.com/office/powerpoint/2010/main" val="1460638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Imagen 11" descr="Captura de pantalla de un celular&#10;&#10;Descripción generada automáticamente">
            <a:extLst>
              <a:ext uri="{FF2B5EF4-FFF2-40B4-BE49-F238E27FC236}">
                <a16:creationId xmlns:a16="http://schemas.microsoft.com/office/drawing/2014/main" id="{8F5E090D-DE95-354D-8C93-BEEA71238EB1}"/>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2" name="Title Placeholder 1"/>
          <p:cNvSpPr>
            <a:spLocks noGrp="1"/>
          </p:cNvSpPr>
          <p:nvPr>
            <p:ph type="title"/>
          </p:nvPr>
        </p:nvSpPr>
        <p:spPr>
          <a:xfrm>
            <a:off x="628650" y="1886016"/>
            <a:ext cx="7886700" cy="1687608"/>
          </a:xfrm>
          <a:prstGeom prst="rect">
            <a:avLst/>
          </a:prstGeom>
        </p:spPr>
        <p:txBody>
          <a:bodyPr vert="horz" lIns="91440" tIns="45720" rIns="91440" bIns="45720" rtlCol="0" anchor="ctr">
            <a:normAutofit/>
          </a:bodyPr>
          <a:lstStyle/>
          <a:p>
            <a:r>
              <a:rPr lang="es-ES" dirty="0"/>
              <a:t>Haga clic para modificar el estilo de título del patrón</a:t>
            </a:r>
            <a:endParaRPr lang="en-US" dirty="0"/>
          </a:p>
        </p:txBody>
      </p:sp>
      <p:sp>
        <p:nvSpPr>
          <p:cNvPr id="3" name="Text Placeholder 2"/>
          <p:cNvSpPr>
            <a:spLocks noGrp="1"/>
          </p:cNvSpPr>
          <p:nvPr>
            <p:ph type="body" idx="1"/>
          </p:nvPr>
        </p:nvSpPr>
        <p:spPr>
          <a:xfrm>
            <a:off x="628650" y="3646422"/>
            <a:ext cx="7886700" cy="2912998"/>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Tree>
    <p:extLst>
      <p:ext uri="{BB962C8B-B14F-4D97-AF65-F5344CB8AC3E}">
        <p14:creationId xmlns:p14="http://schemas.microsoft.com/office/powerpoint/2010/main" val="205204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3000" b="1" kern="1200">
          <a:solidFill>
            <a:schemeClr val="tx2"/>
          </a:solidFill>
          <a:latin typeface="+mn-lt"/>
          <a:ea typeface="+mj-ea"/>
          <a:cs typeface="+mj-cs"/>
        </a:defRPr>
      </a:lvl1pPr>
    </p:titleStyle>
    <p:bodyStyle>
      <a:lvl1pPr marL="0" indent="0" algn="ctr" defTabSz="914400" rtl="0" eaLnBrk="1" latinLnBrk="0" hangingPunct="1">
        <a:lnSpc>
          <a:spcPct val="90000"/>
        </a:lnSpc>
        <a:spcBef>
          <a:spcPts val="1000"/>
        </a:spcBef>
        <a:buFontTx/>
        <a:buNone/>
        <a:defRPr sz="28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D998C24D-C75B-BF4D-9F9A-4791C5656248}"/>
              </a:ext>
            </a:extLst>
          </p:cNvPr>
          <p:cNvPicPr>
            <a:picLocks noChangeAspect="1"/>
          </p:cNvPicPr>
          <p:nvPr userDrawn="1"/>
        </p:nvPicPr>
        <p:blipFill>
          <a:blip r:embed="rId13"/>
          <a:stretch>
            <a:fillRect/>
          </a:stretch>
        </p:blipFill>
        <p:spPr>
          <a:xfrm>
            <a:off x="0" y="0"/>
            <a:ext cx="9144000" cy="6858000"/>
          </a:xfrm>
          <a:prstGeom prst="rect">
            <a:avLst/>
          </a:prstGeom>
        </p:spPr>
      </p:pic>
      <p:sp>
        <p:nvSpPr>
          <p:cNvPr id="3" name="Text Placeholder 2"/>
          <p:cNvSpPr>
            <a:spLocks noGrp="1"/>
          </p:cNvSpPr>
          <p:nvPr>
            <p:ph type="body" idx="1"/>
          </p:nvPr>
        </p:nvSpPr>
        <p:spPr>
          <a:xfrm>
            <a:off x="628650" y="1511559"/>
            <a:ext cx="7886700" cy="5047861"/>
          </a:xfrm>
          <a:prstGeom prst="rect">
            <a:avLst/>
          </a:prstGeom>
        </p:spPr>
        <p:txBody>
          <a:bodyPr vert="horz" lIns="91440" tIns="45720" rIns="91440" bIns="45720" rtlCol="0">
            <a:normAutofit/>
          </a:body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n-US" dirty="0"/>
          </a:p>
        </p:txBody>
      </p:sp>
      <p:sp>
        <p:nvSpPr>
          <p:cNvPr id="6" name="Marcador de título 5">
            <a:extLst>
              <a:ext uri="{FF2B5EF4-FFF2-40B4-BE49-F238E27FC236}">
                <a16:creationId xmlns:a16="http://schemas.microsoft.com/office/drawing/2014/main" id="{538701C9-D2B4-6542-BB8C-D7BDE1C11BF7}"/>
              </a:ext>
            </a:extLst>
          </p:cNvPr>
          <p:cNvSpPr>
            <a:spLocks noGrp="1"/>
          </p:cNvSpPr>
          <p:nvPr>
            <p:ph type="title"/>
          </p:nvPr>
        </p:nvSpPr>
        <p:spPr>
          <a:xfrm>
            <a:off x="1772815" y="0"/>
            <a:ext cx="7259218" cy="849086"/>
          </a:xfrm>
          <a:prstGeom prst="rect">
            <a:avLst/>
          </a:prstGeom>
        </p:spPr>
        <p:txBody>
          <a:bodyPr vert="horz" lIns="91440" tIns="45720" rIns="91440" bIns="45720" rtlCol="0" anchor="ctr">
            <a:normAutofit/>
          </a:bodyPr>
          <a:lstStyle/>
          <a:p>
            <a:r>
              <a:rPr lang="es-ES" dirty="0"/>
              <a:t>Haga clic para modificar el estilo de título del patrón</a:t>
            </a:r>
            <a:endParaRPr lang="es-ES_tradnl" dirty="0"/>
          </a:p>
        </p:txBody>
      </p:sp>
    </p:spTree>
    <p:extLst>
      <p:ext uri="{BB962C8B-B14F-4D97-AF65-F5344CB8AC3E}">
        <p14:creationId xmlns:p14="http://schemas.microsoft.com/office/powerpoint/2010/main" val="145628593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2600" b="1" kern="1200">
          <a:solidFill>
            <a:schemeClr val="tx2"/>
          </a:solidFill>
          <a:latin typeface="+mn-lt"/>
          <a:ea typeface="+mj-ea"/>
          <a:cs typeface="+mj-cs"/>
        </a:defRPr>
      </a:lvl1pPr>
    </p:titleStyle>
    <p:bodyStyle>
      <a:lvl1pPr marL="457200" indent="-457200" algn="l" defTabSz="914400" rtl="0" eaLnBrk="1" latinLnBrk="0" hangingPunct="1">
        <a:lnSpc>
          <a:spcPct val="90000"/>
        </a:lnSpc>
        <a:spcBef>
          <a:spcPts val="1000"/>
        </a:spcBef>
        <a:buClr>
          <a:schemeClr val="bg2"/>
        </a:buClr>
        <a:buFont typeface="Arial" panose="020B0604020202020204" pitchFamily="34" charset="0"/>
        <a:buChar char="•"/>
        <a:defRPr sz="28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Clr>
          <a:schemeClr val="bg2"/>
        </a:buClr>
        <a:buFont typeface="Arial" panose="020B0604020202020204" pitchFamily="34" charset="0"/>
        <a:buChar char="•"/>
        <a:defRPr sz="2400" kern="1200">
          <a:solidFill>
            <a:schemeClr val="tx1"/>
          </a:solidFill>
          <a:latin typeface="+mn-lt"/>
          <a:ea typeface="+mn-ea"/>
          <a:cs typeface="+mn-cs"/>
        </a:defRPr>
      </a:lvl2pPr>
      <a:lvl3pPr marL="1257300" indent="-342900" algn="l" defTabSz="914400" rtl="0" eaLnBrk="1" latinLnBrk="0" hangingPunct="1">
        <a:lnSpc>
          <a:spcPct val="90000"/>
        </a:lnSpc>
        <a:spcBef>
          <a:spcPts val="500"/>
        </a:spcBef>
        <a:buClr>
          <a:schemeClr val="bg2"/>
        </a:buClr>
        <a:buFont typeface="Arial" panose="020B0604020202020204" pitchFamily="34" charset="0"/>
        <a:buChar char="•"/>
        <a:defRPr sz="20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Clr>
          <a:schemeClr val="bg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ítulo 6">
            <a:extLst>
              <a:ext uri="{FF2B5EF4-FFF2-40B4-BE49-F238E27FC236}">
                <a16:creationId xmlns:a16="http://schemas.microsoft.com/office/drawing/2014/main" id="{4E636D59-2C18-D549-A2A2-F5C9B4D21540}"/>
              </a:ext>
            </a:extLst>
          </p:cNvPr>
          <p:cNvSpPr>
            <a:spLocks noGrp="1"/>
          </p:cNvSpPr>
          <p:nvPr>
            <p:ph type="subTitle" idx="1"/>
          </p:nvPr>
        </p:nvSpPr>
        <p:spPr/>
        <p:txBody>
          <a:bodyPr>
            <a:normAutofit/>
          </a:bodyPr>
          <a:lstStyle/>
          <a:p>
            <a:r>
              <a:rPr lang="es-MX" dirty="0"/>
              <a:t>Antonio Jesús Blanco Carrasco</a:t>
            </a:r>
          </a:p>
          <a:p>
            <a:r>
              <a:rPr lang="es-MX" sz="2000" dirty="0"/>
              <a:t>Servicio de Endocrinología y Nutrición. Hospital Clínic de Barcelona. </a:t>
            </a:r>
          </a:p>
          <a:p>
            <a:r>
              <a:rPr lang="es-MX" sz="2000" dirty="0"/>
              <a:t>IDIBAPS</a:t>
            </a:r>
          </a:p>
        </p:txBody>
      </p:sp>
      <p:sp>
        <p:nvSpPr>
          <p:cNvPr id="6" name="Título 5">
            <a:extLst>
              <a:ext uri="{FF2B5EF4-FFF2-40B4-BE49-F238E27FC236}">
                <a16:creationId xmlns:a16="http://schemas.microsoft.com/office/drawing/2014/main" id="{4E4FD1AD-2C8F-5943-9FB4-664324A0A86B}"/>
              </a:ext>
            </a:extLst>
          </p:cNvPr>
          <p:cNvSpPr>
            <a:spLocks noGrp="1"/>
          </p:cNvSpPr>
          <p:nvPr>
            <p:ph type="title"/>
          </p:nvPr>
        </p:nvSpPr>
        <p:spPr/>
        <p:txBody>
          <a:bodyPr/>
          <a:lstStyle/>
          <a:p>
            <a:r>
              <a:rPr lang="es-MX" b="0" dirty="0"/>
              <a:t>Diabetes, genética y epigenética: cómo aplicar la Medicina Personalizada de Precisión</a:t>
            </a:r>
            <a:endParaRPr lang="es-ES_tradnl" dirty="0"/>
          </a:p>
        </p:txBody>
      </p:sp>
      <p:sp>
        <p:nvSpPr>
          <p:cNvPr id="9" name="Marcador de texto 8">
            <a:extLst>
              <a:ext uri="{FF2B5EF4-FFF2-40B4-BE49-F238E27FC236}">
                <a16:creationId xmlns:a16="http://schemas.microsoft.com/office/drawing/2014/main" id="{3BC0A792-2524-A145-BD08-AC1FF0228474}"/>
              </a:ext>
            </a:extLst>
          </p:cNvPr>
          <p:cNvSpPr>
            <a:spLocks noGrp="1"/>
          </p:cNvSpPr>
          <p:nvPr>
            <p:ph type="body" sz="quarter" idx="11"/>
          </p:nvPr>
        </p:nvSpPr>
        <p:spPr/>
        <p:txBody>
          <a:bodyPr>
            <a:normAutofit lnSpcReduction="10000"/>
          </a:bodyPr>
          <a:lstStyle/>
          <a:p>
            <a:r>
              <a:rPr lang="es-ES_tradnl" dirty="0"/>
              <a:t>Artículo de revisión</a:t>
            </a:r>
          </a:p>
        </p:txBody>
      </p:sp>
      <p:sp>
        <p:nvSpPr>
          <p:cNvPr id="8" name="CuadroTexto 7">
            <a:extLst>
              <a:ext uri="{FF2B5EF4-FFF2-40B4-BE49-F238E27FC236}">
                <a16:creationId xmlns:a16="http://schemas.microsoft.com/office/drawing/2014/main" id="{2010B46B-1341-4367-9AA0-58ED0B90D043}"/>
              </a:ext>
            </a:extLst>
          </p:cNvPr>
          <p:cNvSpPr txBox="1"/>
          <p:nvPr/>
        </p:nvSpPr>
        <p:spPr>
          <a:xfrm>
            <a:off x="3011212" y="264135"/>
            <a:ext cx="4598277" cy="311239"/>
          </a:xfrm>
          <a:prstGeom prst="rect">
            <a:avLst/>
          </a:prstGeom>
          <a:noFill/>
        </p:spPr>
        <p:txBody>
          <a:bodyPr wrap="square">
            <a:spAutoFit/>
          </a:bodyPr>
          <a:lstStyle/>
          <a:p>
            <a:pPr>
              <a:lnSpc>
                <a:spcPct val="107000"/>
              </a:lnSpc>
              <a:spcAft>
                <a:spcPts val="800"/>
              </a:spcAft>
            </a:pPr>
            <a:r>
              <a:rPr lang="es-ES" sz="1400" dirty="0">
                <a:effectLst/>
                <a:latin typeface="Arial" panose="020B0604020202020204" pitchFamily="34" charset="0"/>
                <a:ea typeface="Calibri" panose="020F0502020204030204" pitchFamily="34" charset="0"/>
                <a:cs typeface="Times New Roman" panose="02020603050405020304" pitchFamily="18" charset="0"/>
              </a:rPr>
              <a:t>Número 44. Marzo 2022. Volumen 13. Número 01-2022</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97474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contenido 13">
            <a:extLst>
              <a:ext uri="{FF2B5EF4-FFF2-40B4-BE49-F238E27FC236}">
                <a16:creationId xmlns:a16="http://schemas.microsoft.com/office/drawing/2014/main" id="{B9DDFF2D-5DE8-024D-8193-7601C182EE4A}"/>
              </a:ext>
            </a:extLst>
          </p:cNvPr>
          <p:cNvSpPr>
            <a:spLocks noGrp="1"/>
          </p:cNvSpPr>
          <p:nvPr>
            <p:ph idx="1"/>
          </p:nvPr>
        </p:nvSpPr>
        <p:spPr/>
        <p:txBody>
          <a:bodyPr/>
          <a:lstStyle/>
          <a:p>
            <a:r>
              <a:rPr lang="es-ES_tradnl" dirty="0"/>
              <a:t>Ausencia de criterios diagnóstico para el subtipo más frecuente de diabetes</a:t>
            </a:r>
          </a:p>
          <a:p>
            <a:r>
              <a:rPr lang="es-ES_tradnl" dirty="0"/>
              <a:t>Escasa generalización del estudio de filiación de diabetes en adultos, incluso en aquellos de diagnóstico más joven</a:t>
            </a:r>
          </a:p>
          <a:p>
            <a:r>
              <a:rPr lang="es-ES_tradnl" dirty="0"/>
              <a:t>Guías clínicas de recomendación de tratamiento no centradas en procesos </a:t>
            </a:r>
            <a:r>
              <a:rPr lang="es-ES_tradnl" dirty="0" err="1"/>
              <a:t>fisiopatogénicos</a:t>
            </a:r>
            <a:r>
              <a:rPr lang="es-ES_tradnl" dirty="0"/>
              <a:t> </a:t>
            </a:r>
          </a:p>
        </p:txBody>
      </p:sp>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lstStyle/>
          <a:p>
            <a:endParaRPr lang="es-ES_tradnl"/>
          </a:p>
        </p:txBody>
      </p:sp>
      <p:sp>
        <p:nvSpPr>
          <p:cNvPr id="15" name="Marcador de texto 14">
            <a:extLst>
              <a:ext uri="{FF2B5EF4-FFF2-40B4-BE49-F238E27FC236}">
                <a16:creationId xmlns:a16="http://schemas.microsoft.com/office/drawing/2014/main" id="{772AF422-9920-C84E-8F46-11D0A14138ED}"/>
              </a:ext>
            </a:extLst>
          </p:cNvPr>
          <p:cNvSpPr>
            <a:spLocks noGrp="1"/>
          </p:cNvSpPr>
          <p:nvPr>
            <p:ph type="body" sz="quarter" idx="10"/>
          </p:nvPr>
        </p:nvSpPr>
        <p:spPr/>
        <p:txBody>
          <a:bodyPr/>
          <a:lstStyle/>
          <a:p>
            <a:r>
              <a:rPr lang="es-ES_tradnl" dirty="0"/>
              <a:t>Dificultades hacia una MPP en diabetes</a:t>
            </a:r>
          </a:p>
        </p:txBody>
      </p:sp>
    </p:spTree>
    <p:extLst>
      <p:ext uri="{BB962C8B-B14F-4D97-AF65-F5344CB8AC3E}">
        <p14:creationId xmlns:p14="http://schemas.microsoft.com/office/powerpoint/2010/main" val="2126663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contenido 13">
            <a:extLst>
              <a:ext uri="{FF2B5EF4-FFF2-40B4-BE49-F238E27FC236}">
                <a16:creationId xmlns:a16="http://schemas.microsoft.com/office/drawing/2014/main" id="{B9DDFF2D-5DE8-024D-8193-7601C182EE4A}"/>
              </a:ext>
            </a:extLst>
          </p:cNvPr>
          <p:cNvSpPr>
            <a:spLocks noGrp="1"/>
          </p:cNvSpPr>
          <p:nvPr>
            <p:ph idx="1"/>
          </p:nvPr>
        </p:nvSpPr>
        <p:spPr/>
        <p:txBody>
          <a:bodyPr>
            <a:normAutofit lnSpcReduction="10000"/>
          </a:bodyPr>
          <a:lstStyle/>
          <a:p>
            <a:r>
              <a:rPr lang="es-ES_tradnl" dirty="0"/>
              <a:t>La única posibilidad real de aplicar MPP en diabetes actualmente es realizar un diagnóstico certero de formas monogénicas de diabetes.</a:t>
            </a:r>
          </a:p>
          <a:p>
            <a:pPr lvl="1"/>
            <a:r>
              <a:rPr lang="es-ES_tradnl" dirty="0"/>
              <a:t>Las diabetes neonatales (diagnóstico antes de los 6 meses de vida) suelen tener un origen </a:t>
            </a:r>
            <a:r>
              <a:rPr lang="es-ES_tradnl" dirty="0" err="1"/>
              <a:t>monogénicos</a:t>
            </a:r>
            <a:r>
              <a:rPr lang="es-ES_tradnl" dirty="0"/>
              <a:t> y muchas de ellas responden a tratamiento con sulfonilureas, no siendo necesario tratamiento con insulina</a:t>
            </a:r>
          </a:p>
          <a:p>
            <a:pPr lvl="1"/>
            <a:r>
              <a:rPr lang="es-ES_tradnl" dirty="0"/>
              <a:t>La DM-GCK (MODY 2) se caracteriza por glucemia basal alterada persistente y no precisa tratamiento</a:t>
            </a:r>
          </a:p>
          <a:p>
            <a:pPr lvl="1"/>
            <a:r>
              <a:rPr lang="es-ES_tradnl" dirty="0"/>
              <a:t>La DM-HNF1A/HNF4A (MODY 3/MODY 1) suele responder a dosis bajas de secretagogos</a:t>
            </a:r>
          </a:p>
        </p:txBody>
      </p:sp>
      <p:sp>
        <p:nvSpPr>
          <p:cNvPr id="13" name="Título 12">
            <a:extLst>
              <a:ext uri="{FF2B5EF4-FFF2-40B4-BE49-F238E27FC236}">
                <a16:creationId xmlns:a16="http://schemas.microsoft.com/office/drawing/2014/main" id="{6BA59F6E-68CD-554B-ACD4-8ACD35DA9AE2}"/>
              </a:ext>
            </a:extLst>
          </p:cNvPr>
          <p:cNvSpPr>
            <a:spLocks noGrp="1"/>
          </p:cNvSpPr>
          <p:nvPr>
            <p:ph type="title"/>
          </p:nvPr>
        </p:nvSpPr>
        <p:spPr/>
        <p:txBody>
          <a:bodyPr/>
          <a:lstStyle/>
          <a:p>
            <a:endParaRPr lang="es-ES_tradnl"/>
          </a:p>
        </p:txBody>
      </p:sp>
      <p:sp>
        <p:nvSpPr>
          <p:cNvPr id="15" name="Marcador de texto 14">
            <a:extLst>
              <a:ext uri="{FF2B5EF4-FFF2-40B4-BE49-F238E27FC236}">
                <a16:creationId xmlns:a16="http://schemas.microsoft.com/office/drawing/2014/main" id="{772AF422-9920-C84E-8F46-11D0A14138ED}"/>
              </a:ext>
            </a:extLst>
          </p:cNvPr>
          <p:cNvSpPr>
            <a:spLocks noGrp="1"/>
          </p:cNvSpPr>
          <p:nvPr>
            <p:ph type="body" sz="quarter" idx="10"/>
          </p:nvPr>
        </p:nvSpPr>
        <p:spPr/>
        <p:txBody>
          <a:bodyPr>
            <a:normAutofit/>
          </a:bodyPr>
          <a:lstStyle/>
          <a:p>
            <a:r>
              <a:rPr lang="es-ES_tradnl" dirty="0"/>
              <a:t>El diagnóstico de diabetes monogénicas como punta de lanza de la MPP en diabetes</a:t>
            </a:r>
          </a:p>
        </p:txBody>
      </p:sp>
    </p:spTree>
    <p:extLst>
      <p:ext uri="{BB962C8B-B14F-4D97-AF65-F5344CB8AC3E}">
        <p14:creationId xmlns:p14="http://schemas.microsoft.com/office/powerpoint/2010/main" val="3038029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contenido 1">
            <a:extLst>
              <a:ext uri="{FF2B5EF4-FFF2-40B4-BE49-F238E27FC236}">
                <a16:creationId xmlns:a16="http://schemas.microsoft.com/office/drawing/2014/main" id="{C52FA597-67CB-D841-AEA8-DE3153920056}"/>
              </a:ext>
            </a:extLst>
          </p:cNvPr>
          <p:cNvSpPr>
            <a:spLocks noGrp="1"/>
          </p:cNvSpPr>
          <p:nvPr>
            <p:ph idx="1"/>
          </p:nvPr>
        </p:nvSpPr>
        <p:spPr/>
        <p:txBody>
          <a:bodyPr>
            <a:normAutofit fontScale="92500" lnSpcReduction="10000"/>
          </a:bodyPr>
          <a:lstStyle/>
          <a:p>
            <a:r>
              <a:rPr lang="es-CA" dirty="0"/>
              <a:t>No planteamos por el momento la posibilidad de modular el tratamiento de la DM1 según datos genéticos pero debemos conocer que los casos adultos (con diferente predisposición genética) tienen un curso evolutivo mucho más lento que los pediátricos</a:t>
            </a:r>
          </a:p>
          <a:p>
            <a:r>
              <a:rPr lang="es-CA" dirty="0"/>
              <a:t>En DM2, apostamos porque los próximos avances en genética e epigenética nos lleven a una subclasificación de esta etiqueta diagnóstica con una orientación fisiopatogénica que nos permita orientar de un modo más preciso el tratamiento a aplicar</a:t>
            </a:r>
          </a:p>
        </p:txBody>
      </p:sp>
      <p:sp>
        <p:nvSpPr>
          <p:cNvPr id="3" name="Título 2">
            <a:extLst>
              <a:ext uri="{FF2B5EF4-FFF2-40B4-BE49-F238E27FC236}">
                <a16:creationId xmlns:a16="http://schemas.microsoft.com/office/drawing/2014/main" id="{0B979E99-2F9F-174D-920F-69321B474B94}"/>
              </a:ext>
            </a:extLst>
          </p:cNvPr>
          <p:cNvSpPr>
            <a:spLocks noGrp="1"/>
          </p:cNvSpPr>
          <p:nvPr>
            <p:ph type="title"/>
          </p:nvPr>
        </p:nvSpPr>
        <p:spPr/>
        <p:txBody>
          <a:bodyPr/>
          <a:lstStyle/>
          <a:p>
            <a:endParaRPr lang="es-CA"/>
          </a:p>
        </p:txBody>
      </p:sp>
      <p:sp>
        <p:nvSpPr>
          <p:cNvPr id="4" name="Marcador de texto 3">
            <a:extLst>
              <a:ext uri="{FF2B5EF4-FFF2-40B4-BE49-F238E27FC236}">
                <a16:creationId xmlns:a16="http://schemas.microsoft.com/office/drawing/2014/main" id="{CE5744BC-5178-C44A-95EA-B379114D6B8E}"/>
              </a:ext>
            </a:extLst>
          </p:cNvPr>
          <p:cNvSpPr>
            <a:spLocks noGrp="1"/>
          </p:cNvSpPr>
          <p:nvPr>
            <p:ph type="body" sz="quarter" idx="10"/>
          </p:nvPr>
        </p:nvSpPr>
        <p:spPr/>
        <p:txBody>
          <a:bodyPr/>
          <a:lstStyle/>
          <a:p>
            <a:r>
              <a:rPr lang="es-CA" dirty="0"/>
              <a:t>Farmacogenómica en formas habituales de diabetes</a:t>
            </a:r>
          </a:p>
        </p:txBody>
      </p:sp>
    </p:spTree>
    <p:extLst>
      <p:ext uri="{BB962C8B-B14F-4D97-AF65-F5344CB8AC3E}">
        <p14:creationId xmlns:p14="http://schemas.microsoft.com/office/powerpoint/2010/main" val="3023677144"/>
      </p:ext>
    </p:extLst>
  </p:cSld>
  <p:clrMapOvr>
    <a:masterClrMapping/>
  </p:clrMapOvr>
</p:sld>
</file>

<file path=ppt/theme/theme1.xml><?xml version="1.0" encoding="utf-8"?>
<a:theme xmlns:a="http://schemas.openxmlformats.org/drawingml/2006/main" name="Tema de Office">
  <a:themeElements>
    <a:clrScheme name="Suplemento">
      <a:dk1>
        <a:srgbClr val="000000"/>
      </a:dk1>
      <a:lt1>
        <a:srgbClr val="FFFFFF"/>
      </a:lt1>
      <a:dk2>
        <a:srgbClr val="7B003A"/>
      </a:dk2>
      <a:lt2>
        <a:srgbClr val="DE092E"/>
      </a:lt2>
      <a:accent1>
        <a:srgbClr val="3FB8C5"/>
      </a:accent1>
      <a:accent2>
        <a:srgbClr val="469CC1"/>
      </a:accent2>
      <a:accent3>
        <a:srgbClr val="9BBB59"/>
      </a:accent3>
      <a:accent4>
        <a:srgbClr val="8064A2"/>
      </a:accent4>
      <a:accent5>
        <a:srgbClr val="4BACC6"/>
      </a:accent5>
      <a:accent6>
        <a:srgbClr val="F79646"/>
      </a:accent6>
      <a:hlink>
        <a:srgbClr val="0000FF"/>
      </a:hlink>
      <a:folHlink>
        <a:srgbClr val="80008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e Office">
  <a:themeElements>
    <a:clrScheme name="Suplemento">
      <a:dk1>
        <a:srgbClr val="000000"/>
      </a:dk1>
      <a:lt1>
        <a:srgbClr val="FFFFFF"/>
      </a:lt1>
      <a:dk2>
        <a:srgbClr val="7B003A"/>
      </a:dk2>
      <a:lt2>
        <a:srgbClr val="DE092E"/>
      </a:lt2>
      <a:accent1>
        <a:srgbClr val="3FB8C5"/>
      </a:accent1>
      <a:accent2>
        <a:srgbClr val="469CC1"/>
      </a:accent2>
      <a:accent3>
        <a:srgbClr val="9BBB59"/>
      </a:accent3>
      <a:accent4>
        <a:srgbClr val="8064A2"/>
      </a:accent4>
      <a:accent5>
        <a:srgbClr val="4BACC6"/>
      </a:accent5>
      <a:accent6>
        <a:srgbClr val="F79646"/>
      </a:accent6>
      <a:hlink>
        <a:srgbClr val="0000FF"/>
      </a:hlink>
      <a:folHlink>
        <a:srgbClr val="800080"/>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94</TotalTime>
  <Words>277</Words>
  <Application>Microsoft Office PowerPoint</Application>
  <PresentationFormat>Presentación en pantalla (4:3)</PresentationFormat>
  <Paragraphs>18</Paragraphs>
  <Slides>4</Slides>
  <Notes>0</Notes>
  <HiddenSlides>0</HiddenSlides>
  <MMClips>0</MMClips>
  <ScaleCrop>false</ScaleCrop>
  <HeadingPairs>
    <vt:vector size="6" baseType="variant">
      <vt:variant>
        <vt:lpstr>Fuentes usadas</vt:lpstr>
      </vt:variant>
      <vt:variant>
        <vt:i4>2</vt:i4>
      </vt:variant>
      <vt:variant>
        <vt:lpstr>Tema</vt:lpstr>
      </vt:variant>
      <vt:variant>
        <vt:i4>2</vt:i4>
      </vt:variant>
      <vt:variant>
        <vt:lpstr>Títulos de diapositiva</vt:lpstr>
      </vt:variant>
      <vt:variant>
        <vt:i4>4</vt:i4>
      </vt:variant>
    </vt:vector>
  </HeadingPairs>
  <TitlesOfParts>
    <vt:vector size="8" baseType="lpstr">
      <vt:lpstr>Arial</vt:lpstr>
      <vt:lpstr>Calibri</vt:lpstr>
      <vt:lpstr>Tema de Office</vt:lpstr>
      <vt:lpstr>1_Tema de Office</vt:lpstr>
      <vt:lpstr>Diabetes, genética y epigenética: cómo aplicar la Medicina Personalizada de Precisión</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ana.aparicio@euromedice.net</dc:creator>
  <cp:lastModifiedBy>Laura Romera</cp:lastModifiedBy>
  <cp:revision>11</cp:revision>
  <dcterms:created xsi:type="dcterms:W3CDTF">2020-02-07T08:03:39Z</dcterms:created>
  <dcterms:modified xsi:type="dcterms:W3CDTF">2022-01-31T22:46:59Z</dcterms:modified>
</cp:coreProperties>
</file>