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72" r:id="rId2"/>
  </p:sldMasterIdLst>
  <p:sldIdLst>
    <p:sldId id="256" r:id="rId3"/>
    <p:sldId id="257" r:id="rId4"/>
    <p:sldId id="259" r:id="rId5"/>
    <p:sldId id="261" r:id="rId6"/>
    <p:sldId id="262" r:id="rId7"/>
    <p:sldId id="263" r:id="rId8"/>
    <p:sldId id="260" r:id="rId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819"/>
    <p:restoredTop sz="94668"/>
  </p:normalViewPr>
  <p:slideViewPr>
    <p:cSldViewPr snapToGrid="0" snapToObjects="1">
      <p:cViewPr varScale="1">
        <p:scale>
          <a:sx n="62" d="100"/>
          <a:sy n="62" d="100"/>
        </p:scale>
        <p:origin x="1400"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28650" y="3698291"/>
            <a:ext cx="78867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7" name="Título 6">
            <a:extLst>
              <a:ext uri="{FF2B5EF4-FFF2-40B4-BE49-F238E27FC236}">
                <a16:creationId xmlns:a16="http://schemas.microsoft.com/office/drawing/2014/main" id="{BDA6D3B1-A668-F549-BFD8-3F73857A396D}"/>
              </a:ext>
            </a:extLst>
          </p:cNvPr>
          <p:cNvSpPr>
            <a:spLocks noGrp="1"/>
          </p:cNvSpPr>
          <p:nvPr>
            <p:ph type="title"/>
          </p:nvPr>
        </p:nvSpPr>
        <p:spPr>
          <a:xfrm>
            <a:off x="628650" y="1982269"/>
            <a:ext cx="7886700" cy="1687608"/>
          </a:xfrm>
        </p:spPr>
        <p:txBody>
          <a:bodyPr/>
          <a:lstStyle/>
          <a:p>
            <a:r>
              <a:rPr lang="es-ES" dirty="0"/>
              <a:t>Haga clic para modificar el estilo de título del patrón</a:t>
            </a:r>
            <a:endParaRPr lang="es-ES_tradnl" dirty="0"/>
          </a:p>
        </p:txBody>
      </p:sp>
      <p:sp>
        <p:nvSpPr>
          <p:cNvPr id="9" name="Marcador de texto 8">
            <a:extLst>
              <a:ext uri="{FF2B5EF4-FFF2-40B4-BE49-F238E27FC236}">
                <a16:creationId xmlns:a16="http://schemas.microsoft.com/office/drawing/2014/main" id="{55D2CBC9-F50B-5C44-8E3A-48963CEA08D5}"/>
              </a:ext>
            </a:extLst>
          </p:cNvPr>
          <p:cNvSpPr>
            <a:spLocks noGrp="1"/>
          </p:cNvSpPr>
          <p:nvPr>
            <p:ph type="body" sz="quarter" idx="10" hasCustomPrompt="1"/>
          </p:nvPr>
        </p:nvSpPr>
        <p:spPr>
          <a:xfrm>
            <a:off x="3097763" y="606424"/>
            <a:ext cx="6046237" cy="244682"/>
          </a:xfrm>
        </p:spPr>
        <p:txBody>
          <a:bodyPr>
            <a:spAutoFit/>
          </a:bodyPr>
          <a:lstStyle>
            <a:lvl1pPr algn="l">
              <a:defRPr sz="1100">
                <a:solidFill>
                  <a:schemeClr val="bg1"/>
                </a:solidFill>
              </a:defRPr>
            </a:lvl1pPr>
            <a:lvl2pPr algn="l">
              <a:defRPr sz="1200">
                <a:solidFill>
                  <a:schemeClr val="bg1"/>
                </a:solidFill>
              </a:defRPr>
            </a:lvl2pPr>
            <a:lvl3pPr algn="l">
              <a:defRPr sz="1200">
                <a:solidFill>
                  <a:schemeClr val="bg1"/>
                </a:solidFill>
              </a:defRPr>
            </a:lvl3pPr>
            <a:lvl4pPr algn="l">
              <a:defRPr sz="1200">
                <a:solidFill>
                  <a:schemeClr val="bg1"/>
                </a:solidFill>
              </a:defRPr>
            </a:lvl4pPr>
            <a:lvl5pPr algn="l">
              <a:defRPr sz="1200">
                <a:solidFill>
                  <a:schemeClr val="bg1"/>
                </a:solidFill>
              </a:defRPr>
            </a:lvl5pPr>
          </a:lstStyle>
          <a:p>
            <a:pPr lvl="0"/>
            <a:r>
              <a:rPr lang="es-ES" dirty="0"/>
              <a:t>Volumen 11 – Número 01 - 2020</a:t>
            </a:r>
            <a:endParaRPr lang="es-ES_tradnl" dirty="0"/>
          </a:p>
        </p:txBody>
      </p:sp>
      <p:sp>
        <p:nvSpPr>
          <p:cNvPr id="4" name="Marcador de texto 3">
            <a:extLst>
              <a:ext uri="{FF2B5EF4-FFF2-40B4-BE49-F238E27FC236}">
                <a16:creationId xmlns:a16="http://schemas.microsoft.com/office/drawing/2014/main" id="{EB89BC38-C15C-EB4A-BE92-E3DEB42AB537}"/>
              </a:ext>
            </a:extLst>
          </p:cNvPr>
          <p:cNvSpPr>
            <a:spLocks noGrp="1"/>
          </p:cNvSpPr>
          <p:nvPr>
            <p:ph type="body" sz="quarter" idx="11"/>
          </p:nvPr>
        </p:nvSpPr>
        <p:spPr>
          <a:xfrm>
            <a:off x="3097763" y="1112506"/>
            <a:ext cx="5829669" cy="299199"/>
          </a:xfrm>
        </p:spPr>
        <p:txBody>
          <a:bodyPr>
            <a:noAutofit/>
          </a:bodyPr>
          <a:lstStyle>
            <a:lvl1pPr algn="l">
              <a:defRPr sz="1600">
                <a:solidFill>
                  <a:schemeClr val="bg2"/>
                </a:solidFill>
              </a:defRPr>
            </a:lvl1pPr>
          </a:lstStyle>
          <a:p>
            <a:pPr lvl="0"/>
            <a:r>
              <a:rPr lang="es-ES" dirty="0"/>
              <a:t>Haga clic para modificar los estilos de texto del patrón</a:t>
            </a:r>
            <a:endParaRPr lang="es-ES_tradnl" dirty="0"/>
          </a:p>
        </p:txBody>
      </p:sp>
    </p:spTree>
    <p:extLst>
      <p:ext uri="{BB962C8B-B14F-4D97-AF65-F5344CB8AC3E}">
        <p14:creationId xmlns:p14="http://schemas.microsoft.com/office/powerpoint/2010/main" val="4633600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6" name="Marcador de texto 5">
            <a:extLst>
              <a:ext uri="{FF2B5EF4-FFF2-40B4-BE49-F238E27FC236}">
                <a16:creationId xmlns:a16="http://schemas.microsoft.com/office/drawing/2014/main" id="{D9C28181-B24F-DD49-918E-A2E85919D3AA}"/>
              </a:ext>
            </a:extLst>
          </p:cNvPr>
          <p:cNvSpPr>
            <a:spLocks noGrp="1"/>
          </p:cNvSpPr>
          <p:nvPr>
            <p:ph type="body" sz="quarter" idx="10"/>
          </p:nvPr>
        </p:nvSpPr>
        <p:spPr>
          <a:xfrm>
            <a:off x="3096127" y="1122363"/>
            <a:ext cx="6047874" cy="280987"/>
          </a:xfrm>
        </p:spPr>
        <p:txBody>
          <a:bodyPr>
            <a:noAutofit/>
          </a:bodyPr>
          <a:lstStyle>
            <a:lvl1pPr algn="l">
              <a:defRPr sz="1600">
                <a:solidFill>
                  <a:schemeClr val="bg2"/>
                </a:solidFill>
              </a:defRPr>
            </a:lvl1pPr>
            <a:lvl2pPr algn="l">
              <a:defRPr sz="1600"/>
            </a:lvl2pPr>
            <a:lvl3pPr algn="l">
              <a:defRPr sz="1600"/>
            </a:lvl3pPr>
            <a:lvl4pPr algn="l">
              <a:defRPr sz="1600"/>
            </a:lvl4pPr>
            <a:lvl5pPr algn="l">
              <a:defRPr sz="1600"/>
            </a:lvl5pPr>
          </a:lstStyle>
          <a:p>
            <a:pPr lvl="0"/>
            <a:r>
              <a:rPr lang="es-ES" dirty="0"/>
              <a:t>Haga clic para modificar los estilos de texto del patrón</a:t>
            </a:r>
            <a:endParaRPr lang="es-ES_tradnl" dirty="0"/>
          </a:p>
        </p:txBody>
      </p:sp>
      <p:sp>
        <p:nvSpPr>
          <p:cNvPr id="9" name="Marcador de texto 8">
            <a:extLst>
              <a:ext uri="{FF2B5EF4-FFF2-40B4-BE49-F238E27FC236}">
                <a16:creationId xmlns:a16="http://schemas.microsoft.com/office/drawing/2014/main" id="{46102E3D-A973-E143-A9D2-51BC566C0046}"/>
              </a:ext>
            </a:extLst>
          </p:cNvPr>
          <p:cNvSpPr>
            <a:spLocks noGrp="1"/>
          </p:cNvSpPr>
          <p:nvPr>
            <p:ph type="body" sz="quarter" idx="11"/>
          </p:nvPr>
        </p:nvSpPr>
        <p:spPr>
          <a:xfrm>
            <a:off x="3095625" y="601663"/>
            <a:ext cx="5567363" cy="244682"/>
          </a:xfrm>
        </p:spPr>
        <p:txBody>
          <a:bodyPr>
            <a:spAutoFit/>
          </a:bodyPr>
          <a:lstStyle>
            <a:lvl1pPr algn="l">
              <a:defRPr sz="1100">
                <a:solidFill>
                  <a:schemeClr val="bg1"/>
                </a:solidFill>
              </a:defRPr>
            </a:lvl1pPr>
            <a:lvl2pPr algn="l">
              <a:defRPr sz="1100">
                <a:solidFill>
                  <a:schemeClr val="bg1"/>
                </a:solidFill>
              </a:defRPr>
            </a:lvl2pPr>
            <a:lvl3pPr algn="l">
              <a:defRPr sz="1100">
                <a:solidFill>
                  <a:schemeClr val="bg1"/>
                </a:solidFill>
              </a:defRPr>
            </a:lvl3pPr>
            <a:lvl4pPr algn="l">
              <a:defRPr sz="1100">
                <a:solidFill>
                  <a:schemeClr val="bg1"/>
                </a:solidFill>
              </a:defRPr>
            </a:lvl4pPr>
            <a:lvl5pPr algn="l">
              <a:defRPr sz="1100">
                <a:solidFill>
                  <a:schemeClr val="bg1"/>
                </a:solidFill>
              </a:defRPr>
            </a:lvl5pPr>
          </a:lstStyle>
          <a:p>
            <a:pPr lvl="0"/>
            <a:r>
              <a:rPr lang="es-ES" dirty="0"/>
              <a:t>Haga clic para modificar los estilos de texto del patrón</a:t>
            </a:r>
            <a:endParaRPr lang="es-ES_tradnl" dirty="0"/>
          </a:p>
        </p:txBody>
      </p:sp>
    </p:spTree>
    <p:extLst>
      <p:ext uri="{BB962C8B-B14F-4D97-AF65-F5344CB8AC3E}">
        <p14:creationId xmlns:p14="http://schemas.microsoft.com/office/powerpoint/2010/main" val="30430857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ctr">
            <a:normAutofit/>
          </a:bodyPr>
          <a:lstStyle>
            <a:lvl1pPr>
              <a:defRPr sz="5000"/>
            </a:lvl1pPr>
          </a:lstStyle>
          <a:p>
            <a:r>
              <a:rPr lang="es-ES" dirty="0"/>
              <a:t>Haga clic para modificar el estilo de título del patrón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Tree>
    <p:extLst>
      <p:ext uri="{BB962C8B-B14F-4D97-AF65-F5344CB8AC3E}">
        <p14:creationId xmlns:p14="http://schemas.microsoft.com/office/powerpoint/2010/main" val="5533301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6C402629-B70F-274F-AA71-D40534477CD3}" type="datetimeFigureOut">
              <a:rPr lang="es-ES_tradnl" smtClean="0"/>
              <a:t>17/05/2022</a:t>
            </a:fld>
            <a:endParaRPr lang="es-ES_tradnl"/>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s-ES_tradnl"/>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2274EA21-93E2-EE48-A441-9EC6F64E859E}" type="slidenum">
              <a:rPr lang="es-ES_tradnl" smtClean="0"/>
              <a:t>‹Nº›</a:t>
            </a:fld>
            <a:endParaRPr lang="es-ES_tradnl"/>
          </a:p>
        </p:txBody>
      </p:sp>
    </p:spTree>
    <p:extLst>
      <p:ext uri="{BB962C8B-B14F-4D97-AF65-F5344CB8AC3E}">
        <p14:creationId xmlns:p14="http://schemas.microsoft.com/office/powerpoint/2010/main" val="26531475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629842" y="2505075"/>
            <a:ext cx="3868340"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4629150" y="2505075"/>
            <a:ext cx="3887391"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6C402629-B70F-274F-AA71-D40534477CD3}" type="datetimeFigureOut">
              <a:rPr lang="es-ES_tradnl" smtClean="0"/>
              <a:t>17/05/2022</a:t>
            </a:fld>
            <a:endParaRPr lang="es-ES_tradnl"/>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s-ES_tradnl"/>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p>
            <a:fld id="{2274EA21-93E2-EE48-A441-9EC6F64E859E}" type="slidenum">
              <a:rPr lang="es-ES_tradnl" smtClean="0"/>
              <a:t>‹Nº›</a:t>
            </a:fld>
            <a:endParaRPr lang="es-ES_tradnl"/>
          </a:p>
        </p:txBody>
      </p:sp>
    </p:spTree>
    <p:extLst>
      <p:ext uri="{BB962C8B-B14F-4D97-AF65-F5344CB8AC3E}">
        <p14:creationId xmlns:p14="http://schemas.microsoft.com/office/powerpoint/2010/main" val="7189511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6C402629-B70F-274F-AA71-D40534477CD3}" type="datetimeFigureOut">
              <a:rPr lang="es-ES_tradnl" smtClean="0"/>
              <a:t>17/05/2022</a:t>
            </a:fld>
            <a:endParaRPr lang="es-ES_tradnl"/>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s-ES_tradnl"/>
          </a:p>
        </p:txBody>
      </p:sp>
      <p:sp>
        <p:nvSpPr>
          <p:cNvPr id="5" name="Slide Number Placeholder 4"/>
          <p:cNvSpPr>
            <a:spLocks noGrp="1"/>
          </p:cNvSpPr>
          <p:nvPr>
            <p:ph type="sldNum" sz="quarter" idx="12"/>
          </p:nvPr>
        </p:nvSpPr>
        <p:spPr>
          <a:xfrm>
            <a:off x="6457950" y="6356351"/>
            <a:ext cx="2057400" cy="365125"/>
          </a:xfrm>
          <a:prstGeom prst="rect">
            <a:avLst/>
          </a:prstGeom>
        </p:spPr>
        <p:txBody>
          <a:bodyPr/>
          <a:lstStyle/>
          <a:p>
            <a:fld id="{2274EA21-93E2-EE48-A441-9EC6F64E859E}" type="slidenum">
              <a:rPr lang="es-ES_tradnl" smtClean="0"/>
              <a:t>‹Nº›</a:t>
            </a:fld>
            <a:endParaRPr lang="es-ES_tradnl"/>
          </a:p>
        </p:txBody>
      </p:sp>
    </p:spTree>
    <p:extLst>
      <p:ext uri="{BB962C8B-B14F-4D97-AF65-F5344CB8AC3E}">
        <p14:creationId xmlns:p14="http://schemas.microsoft.com/office/powerpoint/2010/main" val="36585126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6C402629-B70F-274F-AA71-D40534477CD3}" type="datetimeFigureOut">
              <a:rPr lang="es-ES_tradnl" smtClean="0"/>
              <a:t>17/05/2022</a:t>
            </a:fld>
            <a:endParaRPr lang="es-ES_tradnl"/>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s-ES_tradnl"/>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2274EA21-93E2-EE48-A441-9EC6F64E859E}" type="slidenum">
              <a:rPr lang="es-ES_tradnl" smtClean="0"/>
              <a:t>‹Nº›</a:t>
            </a:fld>
            <a:endParaRPr lang="es-ES_tradnl"/>
          </a:p>
        </p:txBody>
      </p:sp>
    </p:spTree>
    <p:extLst>
      <p:ext uri="{BB962C8B-B14F-4D97-AF65-F5344CB8AC3E}">
        <p14:creationId xmlns:p14="http://schemas.microsoft.com/office/powerpoint/2010/main" val="37412797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6C402629-B70F-274F-AA71-D40534477CD3}" type="datetimeFigureOut">
              <a:rPr lang="es-ES_tradnl" smtClean="0"/>
              <a:t>17/05/2022</a:t>
            </a:fld>
            <a:endParaRPr lang="es-ES_tradnl"/>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s-ES_tradnl"/>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2274EA21-93E2-EE48-A441-9EC6F64E859E}" type="slidenum">
              <a:rPr lang="es-ES_tradnl" smtClean="0"/>
              <a:t>‹Nº›</a:t>
            </a:fld>
            <a:endParaRPr lang="es-ES_tradnl"/>
          </a:p>
        </p:txBody>
      </p:sp>
    </p:spTree>
    <p:extLst>
      <p:ext uri="{BB962C8B-B14F-4D97-AF65-F5344CB8AC3E}">
        <p14:creationId xmlns:p14="http://schemas.microsoft.com/office/powerpoint/2010/main" val="10673604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6C402629-B70F-274F-AA71-D40534477CD3}" type="datetimeFigureOut">
              <a:rPr lang="es-ES_tradnl" smtClean="0"/>
              <a:t>17/05/2022</a:t>
            </a:fld>
            <a:endParaRPr lang="es-ES_tradnl"/>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s-ES_tradnl"/>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2274EA21-93E2-EE48-A441-9EC6F64E859E}" type="slidenum">
              <a:rPr lang="es-ES_tradnl" smtClean="0"/>
              <a:t>‹Nº›</a:t>
            </a:fld>
            <a:endParaRPr lang="es-ES_tradnl"/>
          </a:p>
        </p:txBody>
      </p:sp>
    </p:spTree>
    <p:extLst>
      <p:ext uri="{BB962C8B-B14F-4D97-AF65-F5344CB8AC3E}">
        <p14:creationId xmlns:p14="http://schemas.microsoft.com/office/powerpoint/2010/main" val="10268933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6C402629-B70F-274F-AA71-D40534477CD3}" type="datetimeFigureOut">
              <a:rPr lang="es-ES_tradnl" smtClean="0"/>
              <a:t>17/05/2022</a:t>
            </a:fld>
            <a:endParaRPr lang="es-ES_tradnl"/>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s-ES_tradnl"/>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2274EA21-93E2-EE48-A441-9EC6F64E859E}" type="slidenum">
              <a:rPr lang="es-ES_tradnl" smtClean="0"/>
              <a:t>‹Nº›</a:t>
            </a:fld>
            <a:endParaRPr lang="es-ES_tradnl"/>
          </a:p>
        </p:txBody>
      </p:sp>
    </p:spTree>
    <p:extLst>
      <p:ext uri="{BB962C8B-B14F-4D97-AF65-F5344CB8AC3E}">
        <p14:creationId xmlns:p14="http://schemas.microsoft.com/office/powerpoint/2010/main" val="40549535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6C402629-B70F-274F-AA71-D40534477CD3}" type="datetimeFigureOut">
              <a:rPr lang="es-ES_tradnl" smtClean="0"/>
              <a:t>17/05/2022</a:t>
            </a:fld>
            <a:endParaRPr lang="es-ES_tradnl"/>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s-ES_tradnl"/>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2274EA21-93E2-EE48-A441-9EC6F64E859E}" type="slidenum">
              <a:rPr lang="es-ES_tradnl" smtClean="0"/>
              <a:t>‹Nº›</a:t>
            </a:fld>
            <a:endParaRPr lang="es-ES_tradnl"/>
          </a:p>
        </p:txBody>
      </p:sp>
    </p:spTree>
    <p:extLst>
      <p:ext uri="{BB962C8B-B14F-4D97-AF65-F5344CB8AC3E}">
        <p14:creationId xmlns:p14="http://schemas.microsoft.com/office/powerpoint/2010/main" val="5756780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F56D5E-5453-B24C-8281-19D28B979438}"/>
              </a:ext>
            </a:extLst>
          </p:cNvPr>
          <p:cNvSpPr>
            <a:spLocks noGrp="1"/>
          </p:cNvSpPr>
          <p:nvPr>
            <p:ph type="title"/>
          </p:nvPr>
        </p:nvSpPr>
        <p:spPr/>
        <p:txBody>
          <a:bodyPr/>
          <a:lstStyle/>
          <a:p>
            <a:r>
              <a:rPr lang="es-ES" dirty="0"/>
              <a:t>Haga clic para modificar el estilo de título del patrón</a:t>
            </a:r>
            <a:endParaRPr lang="es-ES_tradnl" dirty="0"/>
          </a:p>
        </p:txBody>
      </p:sp>
      <p:sp>
        <p:nvSpPr>
          <p:cNvPr id="5" name="Marcador de texto 4">
            <a:extLst>
              <a:ext uri="{FF2B5EF4-FFF2-40B4-BE49-F238E27FC236}">
                <a16:creationId xmlns:a16="http://schemas.microsoft.com/office/drawing/2014/main" id="{2A3B86EA-FD69-804F-A6C4-13A6D657E9F9}"/>
              </a:ext>
            </a:extLst>
          </p:cNvPr>
          <p:cNvSpPr>
            <a:spLocks noGrp="1"/>
          </p:cNvSpPr>
          <p:nvPr>
            <p:ph type="body" sz="quarter" idx="10"/>
          </p:nvPr>
        </p:nvSpPr>
        <p:spPr>
          <a:xfrm>
            <a:off x="628650" y="2593909"/>
            <a:ext cx="7886700" cy="3544953"/>
          </a:xfrm>
        </p:spPr>
        <p:txBody>
          <a:body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ES_tradnl" dirty="0"/>
          </a:p>
        </p:txBody>
      </p:sp>
      <p:sp>
        <p:nvSpPr>
          <p:cNvPr id="8" name="Marcador de texto 7">
            <a:extLst>
              <a:ext uri="{FF2B5EF4-FFF2-40B4-BE49-F238E27FC236}">
                <a16:creationId xmlns:a16="http://schemas.microsoft.com/office/drawing/2014/main" id="{24349ABD-7FDC-D849-988F-910ABA0CF13A}"/>
              </a:ext>
            </a:extLst>
          </p:cNvPr>
          <p:cNvSpPr>
            <a:spLocks noGrp="1"/>
          </p:cNvSpPr>
          <p:nvPr>
            <p:ph type="body" sz="quarter" idx="11"/>
          </p:nvPr>
        </p:nvSpPr>
        <p:spPr>
          <a:xfrm>
            <a:off x="628650" y="1268413"/>
            <a:ext cx="7886700" cy="1325562"/>
          </a:xfrm>
        </p:spPr>
        <p:txBody>
          <a:bodyPr>
            <a:normAutofit/>
          </a:bodyPr>
          <a:lstStyle>
            <a:lvl1pPr marL="0" indent="0">
              <a:buFontTx/>
              <a:buNone/>
              <a:defRPr sz="2400" b="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dirty="0"/>
              <a:t>Haga clic para modificar los estilos de texto del patrón</a:t>
            </a:r>
          </a:p>
        </p:txBody>
      </p:sp>
    </p:spTree>
    <p:extLst>
      <p:ext uri="{BB962C8B-B14F-4D97-AF65-F5344CB8AC3E}">
        <p14:creationId xmlns:p14="http://schemas.microsoft.com/office/powerpoint/2010/main" val="22857320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ítulo y objetos">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2556588"/>
            <a:ext cx="7886700" cy="4002832"/>
          </a:xfrm>
        </p:spPr>
        <p:txBody>
          <a:body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4" name="Título 3">
            <a:extLst>
              <a:ext uri="{FF2B5EF4-FFF2-40B4-BE49-F238E27FC236}">
                <a16:creationId xmlns:a16="http://schemas.microsoft.com/office/drawing/2014/main" id="{BC0F51D1-D278-0B47-8036-7D3C46C25A54}"/>
              </a:ext>
            </a:extLst>
          </p:cNvPr>
          <p:cNvSpPr>
            <a:spLocks noGrp="1"/>
          </p:cNvSpPr>
          <p:nvPr>
            <p:ph type="title"/>
          </p:nvPr>
        </p:nvSpPr>
        <p:spPr/>
        <p:txBody>
          <a:bodyPr/>
          <a:lstStyle/>
          <a:p>
            <a:r>
              <a:rPr lang="es-ES" dirty="0"/>
              <a:t>Haga clic para modificar el estilo de título del patrón</a:t>
            </a:r>
            <a:endParaRPr lang="es-ES_tradnl" dirty="0"/>
          </a:p>
        </p:txBody>
      </p:sp>
      <p:sp>
        <p:nvSpPr>
          <p:cNvPr id="6" name="Marcador de texto 5">
            <a:extLst>
              <a:ext uri="{FF2B5EF4-FFF2-40B4-BE49-F238E27FC236}">
                <a16:creationId xmlns:a16="http://schemas.microsoft.com/office/drawing/2014/main" id="{1648AA1B-881B-D24C-8FB2-35E5191BEB31}"/>
              </a:ext>
            </a:extLst>
          </p:cNvPr>
          <p:cNvSpPr>
            <a:spLocks noGrp="1"/>
          </p:cNvSpPr>
          <p:nvPr>
            <p:ph type="body" sz="quarter" idx="10"/>
          </p:nvPr>
        </p:nvSpPr>
        <p:spPr>
          <a:xfrm>
            <a:off x="628650" y="1222023"/>
            <a:ext cx="7927975" cy="1147762"/>
          </a:xfrm>
        </p:spPr>
        <p:txBody>
          <a:bodyPr/>
          <a:lstStyle>
            <a:lvl1pPr marL="0" indent="0">
              <a:buFontTx/>
              <a:buNone/>
              <a:defRPr b="1"/>
            </a:lvl1pPr>
          </a:lstStyle>
          <a:p>
            <a:pPr lvl="0"/>
            <a:r>
              <a:rPr lang="es-ES" dirty="0"/>
              <a:t>Haga clic para modificar los estilos de texto del patrón</a:t>
            </a:r>
          </a:p>
        </p:txBody>
      </p:sp>
    </p:spTree>
    <p:extLst>
      <p:ext uri="{BB962C8B-B14F-4D97-AF65-F5344CB8AC3E}">
        <p14:creationId xmlns:p14="http://schemas.microsoft.com/office/powerpoint/2010/main" val="36196204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a:prstGeom prst="rect">
            <a:avLst/>
          </a:prstGeom>
        </p:spPr>
        <p:txBody>
          <a:bodyPr anchor="ctr">
            <a:normAutofit/>
          </a:bodyPr>
          <a:lstStyle>
            <a:lvl1pPr>
              <a:defRPr sz="5000"/>
            </a:lvl1pPr>
          </a:lstStyle>
          <a:p>
            <a:r>
              <a:rPr lang="es-ES" dirty="0"/>
              <a:t>Haga clic para modificar el estilo de título del patrón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Tree>
    <p:extLst>
      <p:ext uri="{BB962C8B-B14F-4D97-AF65-F5344CB8AC3E}">
        <p14:creationId xmlns:p14="http://schemas.microsoft.com/office/powerpoint/2010/main" val="17350283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628650" y="1886016"/>
            <a:ext cx="7886700" cy="1687608"/>
          </a:xfrm>
          <a:prstGeom prst="rect">
            <a:avLst/>
          </a:prstGeo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6C402629-B70F-274F-AA71-D40534477CD3}" type="datetimeFigureOut">
              <a:rPr lang="es-ES_tradnl" smtClean="0"/>
              <a:t>17/05/2022</a:t>
            </a:fld>
            <a:endParaRPr lang="es-ES_tradnl"/>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s-ES_tradnl"/>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2274EA21-93E2-EE48-A441-9EC6F64E859E}" type="slidenum">
              <a:rPr lang="es-ES_tradnl" smtClean="0"/>
              <a:t>‹Nº›</a:t>
            </a:fld>
            <a:endParaRPr lang="es-ES_tradnl"/>
          </a:p>
        </p:txBody>
      </p:sp>
    </p:spTree>
    <p:extLst>
      <p:ext uri="{BB962C8B-B14F-4D97-AF65-F5344CB8AC3E}">
        <p14:creationId xmlns:p14="http://schemas.microsoft.com/office/powerpoint/2010/main" val="9959976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a:prstGeom prst="rect">
            <a:avLst/>
          </a:prstGeo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629842" y="2505075"/>
            <a:ext cx="3868340"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4629150" y="2505075"/>
            <a:ext cx="3887391"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6C402629-B70F-274F-AA71-D40534477CD3}" type="datetimeFigureOut">
              <a:rPr lang="es-ES_tradnl" smtClean="0"/>
              <a:t>17/05/2022</a:t>
            </a:fld>
            <a:endParaRPr lang="es-ES_tradnl"/>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s-ES_tradnl"/>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p>
            <a:fld id="{2274EA21-93E2-EE48-A441-9EC6F64E859E}" type="slidenum">
              <a:rPr lang="es-ES_tradnl" smtClean="0"/>
              <a:t>‹Nº›</a:t>
            </a:fld>
            <a:endParaRPr lang="es-ES_tradnl"/>
          </a:p>
        </p:txBody>
      </p:sp>
    </p:spTree>
    <p:extLst>
      <p:ext uri="{BB962C8B-B14F-4D97-AF65-F5344CB8AC3E}">
        <p14:creationId xmlns:p14="http://schemas.microsoft.com/office/powerpoint/2010/main" val="25834560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28650" y="1886016"/>
            <a:ext cx="7886700" cy="1687608"/>
          </a:xfrm>
          <a:prstGeom prst="rect">
            <a:avLst/>
          </a:prstGeo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6C402629-B70F-274F-AA71-D40534477CD3}" type="datetimeFigureOut">
              <a:rPr lang="es-ES_tradnl" smtClean="0"/>
              <a:t>17/05/2022</a:t>
            </a:fld>
            <a:endParaRPr lang="es-ES_tradnl"/>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s-ES_tradnl"/>
          </a:p>
        </p:txBody>
      </p:sp>
      <p:sp>
        <p:nvSpPr>
          <p:cNvPr id="5" name="Slide Number Placeholder 4"/>
          <p:cNvSpPr>
            <a:spLocks noGrp="1"/>
          </p:cNvSpPr>
          <p:nvPr>
            <p:ph type="sldNum" sz="quarter" idx="12"/>
          </p:nvPr>
        </p:nvSpPr>
        <p:spPr>
          <a:xfrm>
            <a:off x="6457950" y="6356351"/>
            <a:ext cx="2057400" cy="365125"/>
          </a:xfrm>
          <a:prstGeom prst="rect">
            <a:avLst/>
          </a:prstGeom>
        </p:spPr>
        <p:txBody>
          <a:bodyPr/>
          <a:lstStyle/>
          <a:p>
            <a:fld id="{2274EA21-93E2-EE48-A441-9EC6F64E859E}" type="slidenum">
              <a:rPr lang="es-ES_tradnl" smtClean="0"/>
              <a:t>‹Nº›</a:t>
            </a:fld>
            <a:endParaRPr lang="es-ES_tradnl"/>
          </a:p>
        </p:txBody>
      </p:sp>
    </p:spTree>
    <p:extLst>
      <p:ext uri="{BB962C8B-B14F-4D97-AF65-F5344CB8AC3E}">
        <p14:creationId xmlns:p14="http://schemas.microsoft.com/office/powerpoint/2010/main" val="38922773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6C402629-B70F-274F-AA71-D40534477CD3}" type="datetimeFigureOut">
              <a:rPr lang="es-ES_tradnl" smtClean="0"/>
              <a:t>17/05/2022</a:t>
            </a:fld>
            <a:endParaRPr lang="es-ES_tradnl"/>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s-ES_tradnl"/>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2274EA21-93E2-EE48-A441-9EC6F64E859E}" type="slidenum">
              <a:rPr lang="es-ES_tradnl" smtClean="0"/>
              <a:t>‹Nº›</a:t>
            </a:fld>
            <a:endParaRPr lang="es-ES_tradnl"/>
          </a:p>
        </p:txBody>
      </p:sp>
    </p:spTree>
    <p:extLst>
      <p:ext uri="{BB962C8B-B14F-4D97-AF65-F5344CB8AC3E}">
        <p14:creationId xmlns:p14="http://schemas.microsoft.com/office/powerpoint/2010/main" val="109548193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6C402629-B70F-274F-AA71-D40534477CD3}" type="datetimeFigureOut">
              <a:rPr lang="es-ES_tradnl" smtClean="0"/>
              <a:t>17/05/2022</a:t>
            </a:fld>
            <a:endParaRPr lang="es-ES_tradnl"/>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s-ES_tradnl"/>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2274EA21-93E2-EE48-A441-9EC6F64E859E}" type="slidenum">
              <a:rPr lang="es-ES_tradnl" smtClean="0"/>
              <a:t>‹Nº›</a:t>
            </a:fld>
            <a:endParaRPr lang="es-ES_tradnl"/>
          </a:p>
        </p:txBody>
      </p:sp>
    </p:spTree>
    <p:extLst>
      <p:ext uri="{BB962C8B-B14F-4D97-AF65-F5344CB8AC3E}">
        <p14:creationId xmlns:p14="http://schemas.microsoft.com/office/powerpoint/2010/main" val="7830568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6C402629-B70F-274F-AA71-D40534477CD3}" type="datetimeFigureOut">
              <a:rPr lang="es-ES_tradnl" smtClean="0"/>
              <a:t>17/05/2022</a:t>
            </a:fld>
            <a:endParaRPr lang="es-ES_tradnl"/>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s-ES_tradnl"/>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2274EA21-93E2-EE48-A441-9EC6F64E859E}" type="slidenum">
              <a:rPr lang="es-ES_tradnl" smtClean="0"/>
              <a:t>‹Nº›</a:t>
            </a:fld>
            <a:endParaRPr lang="es-ES_tradnl"/>
          </a:p>
        </p:txBody>
      </p:sp>
    </p:spTree>
    <p:extLst>
      <p:ext uri="{BB962C8B-B14F-4D97-AF65-F5344CB8AC3E}">
        <p14:creationId xmlns:p14="http://schemas.microsoft.com/office/powerpoint/2010/main" val="7936007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a:xfrm>
            <a:off x="628650" y="1886016"/>
            <a:ext cx="7886700" cy="1687608"/>
          </a:xfrm>
          <a:prstGeom prst="rect">
            <a:avLst/>
          </a:prstGeom>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6C402629-B70F-274F-AA71-D40534477CD3}" type="datetimeFigureOut">
              <a:rPr lang="es-ES_tradnl" smtClean="0"/>
              <a:t>17/05/2022</a:t>
            </a:fld>
            <a:endParaRPr lang="es-ES_tradnl"/>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s-ES_tradnl"/>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2274EA21-93E2-EE48-A441-9EC6F64E859E}" type="slidenum">
              <a:rPr lang="es-ES_tradnl" smtClean="0"/>
              <a:t>‹Nº›</a:t>
            </a:fld>
            <a:endParaRPr lang="es-ES_tradnl"/>
          </a:p>
        </p:txBody>
      </p:sp>
    </p:spTree>
    <p:extLst>
      <p:ext uri="{BB962C8B-B14F-4D97-AF65-F5344CB8AC3E}">
        <p14:creationId xmlns:p14="http://schemas.microsoft.com/office/powerpoint/2010/main" val="34659637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a:prstGeom prst="rect">
            <a:avLst/>
          </a:prstGeo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6C402629-B70F-274F-AA71-D40534477CD3}" type="datetimeFigureOut">
              <a:rPr lang="es-ES_tradnl" smtClean="0"/>
              <a:t>17/05/2022</a:t>
            </a:fld>
            <a:endParaRPr lang="es-ES_tradnl"/>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s-ES_tradnl"/>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2274EA21-93E2-EE48-A441-9EC6F64E859E}" type="slidenum">
              <a:rPr lang="es-ES_tradnl" smtClean="0"/>
              <a:t>‹Nº›</a:t>
            </a:fld>
            <a:endParaRPr lang="es-ES_tradnl"/>
          </a:p>
        </p:txBody>
      </p:sp>
    </p:spTree>
    <p:extLst>
      <p:ext uri="{BB962C8B-B14F-4D97-AF65-F5344CB8AC3E}">
        <p14:creationId xmlns:p14="http://schemas.microsoft.com/office/powerpoint/2010/main" val="14606382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2" name="Imagen 11" descr="Captura de pantalla de un celular&#10;&#10;Descripción generada automáticamente">
            <a:extLst>
              <a:ext uri="{FF2B5EF4-FFF2-40B4-BE49-F238E27FC236}">
                <a16:creationId xmlns:a16="http://schemas.microsoft.com/office/drawing/2014/main" id="{8F5E090D-DE95-354D-8C93-BEEA71238EB1}"/>
              </a:ext>
            </a:extLst>
          </p:cNvPr>
          <p:cNvPicPr>
            <a:picLocks noChangeAspect="1"/>
          </p:cNvPicPr>
          <p:nvPr userDrawn="1"/>
        </p:nvPicPr>
        <p:blipFill>
          <a:blip r:embed="rId13"/>
          <a:stretch>
            <a:fillRect/>
          </a:stretch>
        </p:blipFill>
        <p:spPr>
          <a:xfrm>
            <a:off x="0" y="0"/>
            <a:ext cx="9144000" cy="6858000"/>
          </a:xfrm>
          <a:prstGeom prst="rect">
            <a:avLst/>
          </a:prstGeom>
        </p:spPr>
      </p:pic>
      <p:sp>
        <p:nvSpPr>
          <p:cNvPr id="2" name="Title Placeholder 1"/>
          <p:cNvSpPr>
            <a:spLocks noGrp="1"/>
          </p:cNvSpPr>
          <p:nvPr>
            <p:ph type="title"/>
          </p:nvPr>
        </p:nvSpPr>
        <p:spPr>
          <a:xfrm>
            <a:off x="628650" y="1886016"/>
            <a:ext cx="7886700" cy="1687608"/>
          </a:xfrm>
          <a:prstGeom prst="rect">
            <a:avLst/>
          </a:prstGeom>
        </p:spPr>
        <p:txBody>
          <a:bodyPr vert="horz" lIns="91440" tIns="45720" rIns="91440" bIns="45720" rtlCol="0" anchor="ctr">
            <a:normAutofit/>
          </a:bodyPr>
          <a:lstStyle/>
          <a:p>
            <a:r>
              <a:rPr lang="es-ES" dirty="0"/>
              <a:t>Haga clic para modificar el estilo de título del patrón</a:t>
            </a:r>
            <a:endParaRPr lang="en-US" dirty="0"/>
          </a:p>
        </p:txBody>
      </p:sp>
      <p:sp>
        <p:nvSpPr>
          <p:cNvPr id="3" name="Text Placeholder 2"/>
          <p:cNvSpPr>
            <a:spLocks noGrp="1"/>
          </p:cNvSpPr>
          <p:nvPr>
            <p:ph type="body" idx="1"/>
          </p:nvPr>
        </p:nvSpPr>
        <p:spPr>
          <a:xfrm>
            <a:off x="628650" y="3646422"/>
            <a:ext cx="7886700" cy="2912998"/>
          </a:xfrm>
          <a:prstGeom prst="rect">
            <a:avLst/>
          </a:prstGeom>
        </p:spPr>
        <p:txBody>
          <a:bodyPr vert="horz" lIns="91440" tIns="45720" rIns="91440" bIns="45720" rtlCol="0">
            <a:normAutofit/>
          </a:body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Tree>
    <p:extLst>
      <p:ext uri="{BB962C8B-B14F-4D97-AF65-F5344CB8AC3E}">
        <p14:creationId xmlns:p14="http://schemas.microsoft.com/office/powerpoint/2010/main" val="2052043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lnSpc>
          <a:spcPct val="90000"/>
        </a:lnSpc>
        <a:spcBef>
          <a:spcPct val="0"/>
        </a:spcBef>
        <a:buNone/>
        <a:defRPr sz="3000" b="1" kern="1200">
          <a:solidFill>
            <a:schemeClr val="tx2"/>
          </a:solidFill>
          <a:latin typeface="+mn-lt"/>
          <a:ea typeface="+mj-ea"/>
          <a:cs typeface="+mj-cs"/>
        </a:defRPr>
      </a:lvl1pPr>
    </p:titleStyle>
    <p:bodyStyle>
      <a:lvl1pPr marL="0" indent="0" algn="ctr" defTabSz="914400" rtl="0" eaLnBrk="1" latinLnBrk="0" hangingPunct="1">
        <a:lnSpc>
          <a:spcPct val="90000"/>
        </a:lnSpc>
        <a:spcBef>
          <a:spcPts val="1000"/>
        </a:spcBef>
        <a:buFontTx/>
        <a:buNone/>
        <a:defRPr sz="28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D998C24D-C75B-BF4D-9F9A-4791C5656248}"/>
              </a:ext>
            </a:extLst>
          </p:cNvPr>
          <p:cNvPicPr>
            <a:picLocks noChangeAspect="1"/>
          </p:cNvPicPr>
          <p:nvPr userDrawn="1"/>
        </p:nvPicPr>
        <p:blipFill>
          <a:blip r:embed="rId13"/>
          <a:stretch>
            <a:fillRect/>
          </a:stretch>
        </p:blipFill>
        <p:spPr>
          <a:xfrm>
            <a:off x="0" y="0"/>
            <a:ext cx="9144000" cy="6858000"/>
          </a:xfrm>
          <a:prstGeom prst="rect">
            <a:avLst/>
          </a:prstGeom>
        </p:spPr>
      </p:pic>
      <p:sp>
        <p:nvSpPr>
          <p:cNvPr id="3" name="Text Placeholder 2"/>
          <p:cNvSpPr>
            <a:spLocks noGrp="1"/>
          </p:cNvSpPr>
          <p:nvPr>
            <p:ph type="body" idx="1"/>
          </p:nvPr>
        </p:nvSpPr>
        <p:spPr>
          <a:xfrm>
            <a:off x="628650" y="1511559"/>
            <a:ext cx="7886700" cy="5047861"/>
          </a:xfrm>
          <a:prstGeom prst="rect">
            <a:avLst/>
          </a:prstGeom>
        </p:spPr>
        <p:txBody>
          <a:bodyPr vert="horz" lIns="91440" tIns="45720" rIns="91440" bIns="45720" rtlCol="0">
            <a:normAutofit/>
          </a:body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6" name="Marcador de título 5">
            <a:extLst>
              <a:ext uri="{FF2B5EF4-FFF2-40B4-BE49-F238E27FC236}">
                <a16:creationId xmlns:a16="http://schemas.microsoft.com/office/drawing/2014/main" id="{538701C9-D2B4-6542-BB8C-D7BDE1C11BF7}"/>
              </a:ext>
            </a:extLst>
          </p:cNvPr>
          <p:cNvSpPr>
            <a:spLocks noGrp="1"/>
          </p:cNvSpPr>
          <p:nvPr>
            <p:ph type="title"/>
          </p:nvPr>
        </p:nvSpPr>
        <p:spPr>
          <a:xfrm>
            <a:off x="1772815" y="0"/>
            <a:ext cx="7259218" cy="849086"/>
          </a:xfrm>
          <a:prstGeom prst="rect">
            <a:avLst/>
          </a:prstGeom>
        </p:spPr>
        <p:txBody>
          <a:bodyPr vert="horz" lIns="91440" tIns="45720" rIns="91440" bIns="45720" rtlCol="0" anchor="ctr">
            <a:normAutofit/>
          </a:bodyPr>
          <a:lstStyle/>
          <a:p>
            <a:r>
              <a:rPr lang="es-ES" dirty="0"/>
              <a:t>Haga clic para modificar el estilo de título del patrón</a:t>
            </a:r>
            <a:endParaRPr lang="es-ES_tradnl" dirty="0"/>
          </a:p>
        </p:txBody>
      </p:sp>
    </p:spTree>
    <p:extLst>
      <p:ext uri="{BB962C8B-B14F-4D97-AF65-F5344CB8AC3E}">
        <p14:creationId xmlns:p14="http://schemas.microsoft.com/office/powerpoint/2010/main" val="145628593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2600" b="1" kern="1200">
          <a:solidFill>
            <a:schemeClr val="tx2"/>
          </a:solidFill>
          <a:latin typeface="+mn-lt"/>
          <a:ea typeface="+mj-ea"/>
          <a:cs typeface="+mj-cs"/>
        </a:defRPr>
      </a:lvl1pPr>
    </p:titleStyle>
    <p:bodyStyle>
      <a:lvl1pPr marL="457200" indent="-457200" algn="l" defTabSz="914400" rtl="0" eaLnBrk="1" latinLnBrk="0" hangingPunct="1">
        <a:lnSpc>
          <a:spcPct val="90000"/>
        </a:lnSpc>
        <a:spcBef>
          <a:spcPts val="1000"/>
        </a:spcBef>
        <a:buClr>
          <a:schemeClr val="bg2"/>
        </a:buClr>
        <a:buFont typeface="Arial" panose="020B0604020202020204" pitchFamily="34" charset="0"/>
        <a:buChar char="•"/>
        <a:defRPr sz="2800" kern="1200">
          <a:solidFill>
            <a:schemeClr val="tx1"/>
          </a:solidFill>
          <a:latin typeface="+mn-lt"/>
          <a:ea typeface="+mn-ea"/>
          <a:cs typeface="+mn-cs"/>
        </a:defRPr>
      </a:lvl1pPr>
      <a:lvl2pPr marL="800100" indent="-342900" algn="l" defTabSz="914400" rtl="0" eaLnBrk="1" latinLnBrk="0" hangingPunct="1">
        <a:lnSpc>
          <a:spcPct val="90000"/>
        </a:lnSpc>
        <a:spcBef>
          <a:spcPts val="500"/>
        </a:spcBef>
        <a:buClr>
          <a:schemeClr val="bg2"/>
        </a:buClr>
        <a:buFont typeface="Arial" panose="020B0604020202020204" pitchFamily="34" charset="0"/>
        <a:buChar char="•"/>
        <a:defRPr sz="2400" kern="1200">
          <a:solidFill>
            <a:schemeClr val="tx1"/>
          </a:solidFill>
          <a:latin typeface="+mn-lt"/>
          <a:ea typeface="+mn-ea"/>
          <a:cs typeface="+mn-cs"/>
        </a:defRPr>
      </a:lvl2pPr>
      <a:lvl3pPr marL="1257300" indent="-342900" algn="l" defTabSz="914400" rtl="0" eaLnBrk="1" latinLnBrk="0" hangingPunct="1">
        <a:lnSpc>
          <a:spcPct val="90000"/>
        </a:lnSpc>
        <a:spcBef>
          <a:spcPts val="500"/>
        </a:spcBef>
        <a:buClr>
          <a:schemeClr val="bg2"/>
        </a:buClr>
        <a:buFont typeface="Arial" panose="020B0604020202020204" pitchFamily="34" charset="0"/>
        <a:buChar char="•"/>
        <a:defRPr sz="20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Clr>
          <a:schemeClr val="bg2"/>
        </a:buClr>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Clr>
          <a:schemeClr val="bg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ítulo 6">
            <a:extLst>
              <a:ext uri="{FF2B5EF4-FFF2-40B4-BE49-F238E27FC236}">
                <a16:creationId xmlns:a16="http://schemas.microsoft.com/office/drawing/2014/main" id="{4E636D59-2C18-D549-A2A2-F5C9B4D21540}"/>
              </a:ext>
            </a:extLst>
          </p:cNvPr>
          <p:cNvSpPr>
            <a:spLocks noGrp="1"/>
          </p:cNvSpPr>
          <p:nvPr>
            <p:ph type="subTitle" idx="1"/>
          </p:nvPr>
        </p:nvSpPr>
        <p:spPr/>
        <p:txBody>
          <a:bodyPr>
            <a:normAutofit fontScale="55000" lnSpcReduction="20000"/>
          </a:bodyPr>
          <a:lstStyle/>
          <a:p>
            <a:r>
              <a:rPr lang="es-ES" dirty="0"/>
              <a:t>Domingo Orozco-Beltrán</a:t>
            </a:r>
          </a:p>
          <a:p>
            <a:r>
              <a:rPr lang="es-ES" dirty="0"/>
              <a:t>Médico de Familia. Unidad de Investigación. Departamento San Juan de Alicante. CS Cabo Huertas. </a:t>
            </a:r>
          </a:p>
          <a:p>
            <a:r>
              <a:rPr lang="es-ES" dirty="0"/>
              <a:t>Profesor titular. Departamento de Medicina clínica. Universidad Miguel Hernández.</a:t>
            </a:r>
          </a:p>
          <a:p>
            <a:r>
              <a:rPr lang="es-ES" dirty="0"/>
              <a:t>Vicente Bertomeu González</a:t>
            </a:r>
          </a:p>
          <a:p>
            <a:r>
              <a:rPr lang="es-ES" dirty="0"/>
              <a:t>Cardiólogo. Departamento San Juan de Alicante. Servicio de Cardiología. </a:t>
            </a:r>
          </a:p>
          <a:p>
            <a:r>
              <a:rPr lang="es-ES" dirty="0"/>
              <a:t>Profesor titular. Departamento de Medicina clínica. Universidad Miguel Hernández.</a:t>
            </a:r>
          </a:p>
          <a:p>
            <a:endParaRPr lang="es-ES" dirty="0"/>
          </a:p>
          <a:p>
            <a:endParaRPr lang="es-ES" dirty="0"/>
          </a:p>
          <a:p>
            <a:endParaRPr lang="es-ES_tradnl" dirty="0"/>
          </a:p>
        </p:txBody>
      </p:sp>
      <p:sp>
        <p:nvSpPr>
          <p:cNvPr id="6" name="Título 5">
            <a:extLst>
              <a:ext uri="{FF2B5EF4-FFF2-40B4-BE49-F238E27FC236}">
                <a16:creationId xmlns:a16="http://schemas.microsoft.com/office/drawing/2014/main" id="{4E4FD1AD-2C8F-5943-9FB4-664324A0A86B}"/>
              </a:ext>
            </a:extLst>
          </p:cNvPr>
          <p:cNvSpPr>
            <a:spLocks noGrp="1"/>
          </p:cNvSpPr>
          <p:nvPr>
            <p:ph type="title"/>
          </p:nvPr>
        </p:nvSpPr>
        <p:spPr/>
        <p:txBody>
          <a:bodyPr/>
          <a:lstStyle/>
          <a:p>
            <a:r>
              <a:rPr lang="es-ES" dirty="0"/>
              <a:t>“Recomendaciones de </a:t>
            </a:r>
            <a:r>
              <a:rPr lang="es-ES" dirty="0" err="1"/>
              <a:t>Antiagregación</a:t>
            </a:r>
            <a:r>
              <a:rPr lang="es-ES" dirty="0"/>
              <a:t> en personas con diabetes”</a:t>
            </a:r>
            <a:endParaRPr lang="es-ES_tradnl" dirty="0"/>
          </a:p>
        </p:txBody>
      </p:sp>
      <p:sp>
        <p:nvSpPr>
          <p:cNvPr id="9" name="Marcador de texto 8">
            <a:extLst>
              <a:ext uri="{FF2B5EF4-FFF2-40B4-BE49-F238E27FC236}">
                <a16:creationId xmlns:a16="http://schemas.microsoft.com/office/drawing/2014/main" id="{3BC0A792-2524-A145-BD08-AC1FF0228474}"/>
              </a:ext>
            </a:extLst>
          </p:cNvPr>
          <p:cNvSpPr>
            <a:spLocks noGrp="1"/>
          </p:cNvSpPr>
          <p:nvPr>
            <p:ph type="body" sz="quarter" idx="11"/>
          </p:nvPr>
        </p:nvSpPr>
        <p:spPr/>
        <p:txBody>
          <a:bodyPr>
            <a:normAutofit lnSpcReduction="10000"/>
          </a:bodyPr>
          <a:lstStyle/>
          <a:p>
            <a:r>
              <a:rPr lang="es-ES_tradnl"/>
              <a:t>Habilidades Prácticas</a:t>
            </a:r>
            <a:endParaRPr lang="es-ES_tradnl" dirty="0"/>
          </a:p>
        </p:txBody>
      </p:sp>
      <p:sp>
        <p:nvSpPr>
          <p:cNvPr id="5" name="CuadroTexto 7">
            <a:extLst>
              <a:ext uri="{FF2B5EF4-FFF2-40B4-BE49-F238E27FC236}">
                <a16:creationId xmlns:a16="http://schemas.microsoft.com/office/drawing/2014/main" id="{2010B46B-1341-4367-9AA0-58ED0B90D043}"/>
              </a:ext>
            </a:extLst>
          </p:cNvPr>
          <p:cNvSpPr txBox="1"/>
          <p:nvPr/>
        </p:nvSpPr>
        <p:spPr>
          <a:xfrm>
            <a:off x="3097763" y="235366"/>
            <a:ext cx="4598277" cy="311239"/>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07000"/>
              </a:lnSpc>
              <a:spcAft>
                <a:spcPts val="800"/>
              </a:spcAft>
            </a:pPr>
            <a:r>
              <a:rPr lang="es-ES" sz="1400" dirty="0">
                <a:effectLst/>
                <a:latin typeface="Arial" panose="020B0604020202020204" pitchFamily="34" charset="0"/>
                <a:ea typeface="Calibri" panose="020F0502020204030204" pitchFamily="34" charset="0"/>
                <a:cs typeface="Times New Roman" panose="02020603050405020304" pitchFamily="18" charset="0"/>
              </a:rPr>
              <a:t>Número 45. </a:t>
            </a:r>
            <a:r>
              <a:rPr lang="es-ES" sz="1400" dirty="0">
                <a:latin typeface="Arial" panose="020B0604020202020204" pitchFamily="34" charset="0"/>
                <a:ea typeface="Calibri" panose="020F0502020204030204" pitchFamily="34" charset="0"/>
                <a:cs typeface="Times New Roman" panose="02020603050405020304" pitchFamily="18" charset="0"/>
              </a:rPr>
              <a:t>Junio</a:t>
            </a:r>
            <a:r>
              <a:rPr lang="es-ES" sz="1400" dirty="0">
                <a:effectLst/>
                <a:latin typeface="Arial" panose="020B0604020202020204" pitchFamily="34" charset="0"/>
                <a:ea typeface="Calibri" panose="020F0502020204030204" pitchFamily="34" charset="0"/>
                <a:cs typeface="Times New Roman" panose="02020603050405020304" pitchFamily="18" charset="0"/>
              </a:rPr>
              <a:t> 2022. Volumen 13. Número 02-2022</a:t>
            </a:r>
            <a:endParaRPr lang="es-ES"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97474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Marcador de contenido 13">
            <a:extLst>
              <a:ext uri="{FF2B5EF4-FFF2-40B4-BE49-F238E27FC236}">
                <a16:creationId xmlns:a16="http://schemas.microsoft.com/office/drawing/2014/main" id="{B9DDFF2D-5DE8-024D-8193-7601C182EE4A}"/>
              </a:ext>
            </a:extLst>
          </p:cNvPr>
          <p:cNvSpPr>
            <a:spLocks noGrp="1"/>
          </p:cNvSpPr>
          <p:nvPr>
            <p:ph idx="1"/>
          </p:nvPr>
        </p:nvSpPr>
        <p:spPr>
          <a:xfrm>
            <a:off x="428625" y="1475500"/>
            <a:ext cx="7886700" cy="4002832"/>
          </a:xfrm>
        </p:spPr>
        <p:txBody>
          <a:bodyPr>
            <a:normAutofit fontScale="77500" lnSpcReduction="20000"/>
          </a:bodyPr>
          <a:lstStyle/>
          <a:p>
            <a:endParaRPr lang="es-ES" dirty="0"/>
          </a:p>
          <a:p>
            <a:r>
              <a:rPr lang="es-ES" dirty="0"/>
              <a:t>En un estudio reciente, el </a:t>
            </a:r>
            <a:r>
              <a:rPr lang="es-ES" i="1" dirty="0"/>
              <a:t>Canadian </a:t>
            </a:r>
            <a:r>
              <a:rPr lang="es-ES" i="1" dirty="0" err="1"/>
              <a:t>Community</a:t>
            </a:r>
            <a:r>
              <a:rPr lang="es-ES" i="1" dirty="0"/>
              <a:t> </a:t>
            </a:r>
            <a:r>
              <a:rPr lang="es-ES" i="1" dirty="0" err="1"/>
              <a:t>Health</a:t>
            </a:r>
            <a:r>
              <a:rPr lang="es-ES" i="1" dirty="0"/>
              <a:t> </a:t>
            </a:r>
            <a:r>
              <a:rPr lang="es-ES" i="1" dirty="0" err="1"/>
              <a:t>Survey</a:t>
            </a:r>
            <a:r>
              <a:rPr lang="es-ES" dirty="0"/>
              <a:t>, realizando un seguimiento durante 2005-2014, sobre 15,100 pacientes con diabetes, el 70% de los pacientes en prevención secundaria y el 50% en prevención primaria recibían aspirina (AAS).</a:t>
            </a:r>
          </a:p>
          <a:p>
            <a:r>
              <a:rPr lang="es-ES" dirty="0"/>
              <a:t>Sin cambios en el periodo de tiempo analizado. Los datos no se modificaron a pesar de la publicación de una guía Canadiense en 2008 sobre el tema. </a:t>
            </a:r>
          </a:p>
          <a:p>
            <a:r>
              <a:rPr lang="es-ES" dirty="0"/>
              <a:t>Tener un médico de familia y la edad avanzada del paciente se asociaron con un mayor uso de AAS. Otros determinantes significativos asociados de forma independiente con el uso de AAS fueron los ingresos hospitalarios, el índice de masa corporal, el tabaquismo, la situación de inmigración, el sexo y las enfermedades crónicas.</a:t>
            </a:r>
          </a:p>
        </p:txBody>
      </p:sp>
      <p:sp>
        <p:nvSpPr>
          <p:cNvPr id="13" name="Título 12">
            <a:extLst>
              <a:ext uri="{FF2B5EF4-FFF2-40B4-BE49-F238E27FC236}">
                <a16:creationId xmlns:a16="http://schemas.microsoft.com/office/drawing/2014/main" id="{6BA59F6E-68CD-554B-ACD4-8ACD35DA9AE2}"/>
              </a:ext>
            </a:extLst>
          </p:cNvPr>
          <p:cNvSpPr>
            <a:spLocks noGrp="1"/>
          </p:cNvSpPr>
          <p:nvPr>
            <p:ph type="title"/>
          </p:nvPr>
        </p:nvSpPr>
        <p:spPr/>
        <p:txBody>
          <a:bodyPr/>
          <a:lstStyle/>
          <a:p>
            <a:r>
              <a:rPr lang="es-ES_tradnl" dirty="0"/>
              <a:t>Frecuencia de uso de ácido acetil salicílico como </a:t>
            </a:r>
            <a:r>
              <a:rPr lang="es-ES_tradnl" dirty="0" err="1"/>
              <a:t>antiagregante</a:t>
            </a:r>
            <a:r>
              <a:rPr lang="es-ES_tradnl" dirty="0"/>
              <a:t> en personas con diabetes</a:t>
            </a:r>
          </a:p>
        </p:txBody>
      </p:sp>
      <p:sp>
        <p:nvSpPr>
          <p:cNvPr id="2" name="Rectángulo 1"/>
          <p:cNvSpPr/>
          <p:nvPr/>
        </p:nvSpPr>
        <p:spPr>
          <a:xfrm>
            <a:off x="1052513" y="6065402"/>
            <a:ext cx="6738938" cy="646331"/>
          </a:xfrm>
          <a:prstGeom prst="rect">
            <a:avLst/>
          </a:prstGeom>
        </p:spPr>
        <p:txBody>
          <a:bodyPr wrap="square">
            <a:spAutoFit/>
          </a:bodyPr>
          <a:lstStyle/>
          <a:p>
            <a:r>
              <a:rPr lang="es-ES" sz="1200" dirty="0" err="1"/>
              <a:t>Seng</a:t>
            </a:r>
            <a:r>
              <a:rPr lang="es-ES" sz="1200" dirty="0"/>
              <a:t> </a:t>
            </a:r>
            <a:r>
              <a:rPr lang="es-ES" sz="1200" dirty="0" err="1"/>
              <a:t>Bong</a:t>
            </a:r>
            <a:r>
              <a:rPr lang="es-ES" sz="1200" dirty="0"/>
              <a:t> </a:t>
            </a:r>
            <a:r>
              <a:rPr lang="es-ES" sz="1200" dirty="0" err="1"/>
              <a:t>Ing</a:t>
            </a:r>
            <a:r>
              <a:rPr lang="es-ES" sz="1200" dirty="0"/>
              <a:t> N, </a:t>
            </a:r>
            <a:r>
              <a:rPr lang="es-ES" sz="1200" dirty="0" err="1"/>
              <a:t>Amoud</a:t>
            </a:r>
            <a:r>
              <a:rPr lang="es-ES" sz="1200" dirty="0"/>
              <a:t> R, Gamble JM, </a:t>
            </a:r>
            <a:r>
              <a:rPr lang="es-ES" sz="1200" dirty="0" err="1"/>
              <a:t>Alsabbagh</a:t>
            </a:r>
            <a:r>
              <a:rPr lang="es-ES" sz="1200" dirty="0"/>
              <a:t> MW. </a:t>
            </a:r>
            <a:r>
              <a:rPr lang="es-ES" sz="1200" dirty="0" err="1"/>
              <a:t>Trends</a:t>
            </a:r>
            <a:r>
              <a:rPr lang="es-ES" sz="1200" dirty="0"/>
              <a:t> and </a:t>
            </a:r>
            <a:r>
              <a:rPr lang="es-ES" sz="1200" dirty="0" err="1"/>
              <a:t>Determinants</a:t>
            </a:r>
            <a:r>
              <a:rPr lang="es-ES" sz="1200" dirty="0"/>
              <a:t> of </a:t>
            </a:r>
            <a:r>
              <a:rPr lang="es-ES" sz="1200" dirty="0" err="1"/>
              <a:t>Self-reported</a:t>
            </a:r>
            <a:r>
              <a:rPr lang="es-ES" sz="1200" dirty="0"/>
              <a:t> </a:t>
            </a:r>
            <a:r>
              <a:rPr lang="es-ES" sz="1200" dirty="0" err="1"/>
              <a:t>Aspirin</a:t>
            </a:r>
            <a:r>
              <a:rPr lang="es-ES" sz="1200" dirty="0"/>
              <a:t> Use </a:t>
            </a:r>
            <a:r>
              <a:rPr lang="es-ES" sz="1200" dirty="0" err="1"/>
              <a:t>Among</a:t>
            </a:r>
            <a:r>
              <a:rPr lang="es-ES" sz="1200" dirty="0"/>
              <a:t> </a:t>
            </a:r>
            <a:r>
              <a:rPr lang="es-ES" sz="1200" dirty="0" err="1"/>
              <a:t>Patients</a:t>
            </a:r>
            <a:r>
              <a:rPr lang="es-ES" sz="1200" dirty="0"/>
              <a:t> </a:t>
            </a:r>
            <a:r>
              <a:rPr lang="es-ES" sz="1200" dirty="0" err="1"/>
              <a:t>With</a:t>
            </a:r>
            <a:r>
              <a:rPr lang="es-ES" sz="1200" dirty="0"/>
              <a:t> Diabetes </a:t>
            </a:r>
            <a:r>
              <a:rPr lang="es-ES" sz="1200" dirty="0" err="1"/>
              <a:t>Stratified</a:t>
            </a:r>
            <a:r>
              <a:rPr lang="es-ES" sz="1200" dirty="0"/>
              <a:t> </a:t>
            </a:r>
            <a:r>
              <a:rPr lang="es-ES" sz="1200" dirty="0" err="1"/>
              <a:t>by</a:t>
            </a:r>
            <a:r>
              <a:rPr lang="es-ES" sz="1200" dirty="0"/>
              <a:t> </a:t>
            </a:r>
            <a:r>
              <a:rPr lang="es-ES" sz="1200" dirty="0" err="1"/>
              <a:t>Presence</a:t>
            </a:r>
            <a:r>
              <a:rPr lang="es-ES" sz="1200" dirty="0"/>
              <a:t> and </a:t>
            </a:r>
            <a:r>
              <a:rPr lang="es-ES" sz="1200" dirty="0" err="1"/>
              <a:t>Risk</a:t>
            </a:r>
            <a:r>
              <a:rPr lang="es-ES" sz="1200" dirty="0"/>
              <a:t> of Cardiovascular </a:t>
            </a:r>
            <a:r>
              <a:rPr lang="es-ES" sz="1200" dirty="0" err="1"/>
              <a:t>Diseases</a:t>
            </a:r>
            <a:r>
              <a:rPr lang="es-ES" sz="1200" dirty="0"/>
              <a:t>: A </a:t>
            </a:r>
            <a:r>
              <a:rPr lang="es-ES" sz="1200" dirty="0" err="1"/>
              <a:t>Repeated</a:t>
            </a:r>
            <a:r>
              <a:rPr lang="es-ES" sz="1200" dirty="0"/>
              <a:t> Pan-Canadian Cross-</a:t>
            </a:r>
            <a:r>
              <a:rPr lang="es-ES" sz="1200" dirty="0" err="1"/>
              <a:t>sectional</a:t>
            </a:r>
            <a:r>
              <a:rPr lang="es-ES" sz="1200" dirty="0"/>
              <a:t> </a:t>
            </a:r>
            <a:r>
              <a:rPr lang="es-ES" sz="1200" dirty="0" err="1"/>
              <a:t>Study</a:t>
            </a:r>
            <a:r>
              <a:rPr lang="es-ES" sz="1200" dirty="0"/>
              <a:t>. Can J Diabetes. 2021 </a:t>
            </a:r>
            <a:r>
              <a:rPr lang="es-ES" sz="1200" dirty="0" err="1"/>
              <a:t>Dec</a:t>
            </a:r>
            <a:r>
              <a:rPr lang="es-ES" sz="1200" dirty="0"/>
              <a:t> 30:S1499-2671(21)00464-0. </a:t>
            </a:r>
          </a:p>
        </p:txBody>
      </p:sp>
    </p:spTree>
    <p:extLst>
      <p:ext uri="{BB962C8B-B14F-4D97-AF65-F5344CB8AC3E}">
        <p14:creationId xmlns:p14="http://schemas.microsoft.com/office/powerpoint/2010/main" val="21266639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Marcador de contenido 13">
            <a:extLst>
              <a:ext uri="{FF2B5EF4-FFF2-40B4-BE49-F238E27FC236}">
                <a16:creationId xmlns:a16="http://schemas.microsoft.com/office/drawing/2014/main" id="{B9DDFF2D-5DE8-024D-8193-7601C182EE4A}"/>
              </a:ext>
            </a:extLst>
          </p:cNvPr>
          <p:cNvSpPr>
            <a:spLocks noGrp="1"/>
          </p:cNvSpPr>
          <p:nvPr>
            <p:ph idx="1"/>
          </p:nvPr>
        </p:nvSpPr>
        <p:spPr>
          <a:xfrm>
            <a:off x="390525" y="1208800"/>
            <a:ext cx="7886700" cy="4868150"/>
          </a:xfrm>
        </p:spPr>
        <p:txBody>
          <a:bodyPr>
            <a:normAutofit fontScale="85000" lnSpcReduction="20000"/>
          </a:bodyPr>
          <a:lstStyle/>
          <a:p>
            <a:endParaRPr lang="es-ES" dirty="0"/>
          </a:p>
          <a:p>
            <a:r>
              <a:rPr lang="es-ES" sz="2600" dirty="0"/>
              <a:t>Para conseguir </a:t>
            </a:r>
            <a:r>
              <a:rPr lang="es-ES" sz="2600" dirty="0" err="1"/>
              <a:t>antiagregar</a:t>
            </a:r>
            <a:r>
              <a:rPr lang="es-ES" sz="2600" dirty="0"/>
              <a:t> a un paciente por vía oral, se dispone de fármacos que actúan en 3 vías diferentes: </a:t>
            </a:r>
          </a:p>
          <a:p>
            <a:endParaRPr lang="es-ES" sz="2600" dirty="0"/>
          </a:p>
          <a:p>
            <a:pPr lvl="1"/>
            <a:r>
              <a:rPr lang="es-ES" dirty="0"/>
              <a:t>Los inhibidores de la síntesis de </a:t>
            </a:r>
            <a:r>
              <a:rPr lang="es-ES" dirty="0" err="1"/>
              <a:t>tromboxano</a:t>
            </a:r>
            <a:r>
              <a:rPr lang="es-ES" dirty="0"/>
              <a:t>: </a:t>
            </a:r>
          </a:p>
          <a:p>
            <a:pPr lvl="2"/>
            <a:r>
              <a:rPr lang="es-ES" dirty="0"/>
              <a:t>Acido Acetil Salicílico (AAS), el más utilizado, </a:t>
            </a:r>
          </a:p>
          <a:p>
            <a:pPr lvl="2"/>
            <a:r>
              <a:rPr lang="es-ES" dirty="0" err="1"/>
              <a:t>Triflusal</a:t>
            </a:r>
            <a:endParaRPr lang="es-ES" dirty="0"/>
          </a:p>
          <a:p>
            <a:pPr lvl="2"/>
            <a:endParaRPr lang="es-ES" dirty="0"/>
          </a:p>
          <a:p>
            <a:pPr lvl="1"/>
            <a:r>
              <a:rPr lang="es-ES" dirty="0"/>
              <a:t>Los inhibidores de la </a:t>
            </a:r>
            <a:r>
              <a:rPr lang="es-ES" dirty="0" err="1"/>
              <a:t>fosfodiesteresa</a:t>
            </a:r>
            <a:r>
              <a:rPr lang="es-ES" dirty="0"/>
              <a:t>: </a:t>
            </a:r>
          </a:p>
          <a:p>
            <a:pPr lvl="2"/>
            <a:r>
              <a:rPr lang="es-ES" dirty="0" err="1"/>
              <a:t>Dipiridamol</a:t>
            </a:r>
            <a:endParaRPr lang="es-ES" dirty="0"/>
          </a:p>
          <a:p>
            <a:pPr lvl="2"/>
            <a:endParaRPr lang="es-ES" dirty="0"/>
          </a:p>
          <a:p>
            <a:pPr lvl="1"/>
            <a:r>
              <a:rPr lang="es-ES" dirty="0"/>
              <a:t>Los inhibidores de la activación plaquetaria mediada por ADP (inhibidores del receptor P2Y12): </a:t>
            </a:r>
          </a:p>
          <a:p>
            <a:pPr lvl="2"/>
            <a:r>
              <a:rPr lang="es-ES" dirty="0" err="1"/>
              <a:t>Ticlopidina</a:t>
            </a:r>
            <a:endParaRPr lang="es-ES" dirty="0"/>
          </a:p>
          <a:p>
            <a:pPr lvl="2"/>
            <a:r>
              <a:rPr lang="es-ES" dirty="0" err="1"/>
              <a:t>Clopidogrel</a:t>
            </a:r>
            <a:endParaRPr lang="es-ES" dirty="0"/>
          </a:p>
          <a:p>
            <a:pPr lvl="2"/>
            <a:r>
              <a:rPr lang="es-ES" dirty="0" err="1"/>
              <a:t>Prasugrel</a:t>
            </a:r>
            <a:r>
              <a:rPr lang="es-ES" dirty="0"/>
              <a:t> </a:t>
            </a:r>
          </a:p>
          <a:p>
            <a:pPr lvl="2"/>
            <a:r>
              <a:rPr lang="es-ES" dirty="0" err="1"/>
              <a:t>Ticagrelor</a:t>
            </a:r>
            <a:r>
              <a:rPr lang="es-ES" dirty="0"/>
              <a:t>.</a:t>
            </a:r>
          </a:p>
        </p:txBody>
      </p:sp>
      <p:sp>
        <p:nvSpPr>
          <p:cNvPr id="13" name="Título 12">
            <a:extLst>
              <a:ext uri="{FF2B5EF4-FFF2-40B4-BE49-F238E27FC236}">
                <a16:creationId xmlns:a16="http://schemas.microsoft.com/office/drawing/2014/main" id="{6BA59F6E-68CD-554B-ACD4-8ACD35DA9AE2}"/>
              </a:ext>
            </a:extLst>
          </p:cNvPr>
          <p:cNvSpPr>
            <a:spLocks noGrp="1"/>
          </p:cNvSpPr>
          <p:nvPr>
            <p:ph type="title"/>
          </p:nvPr>
        </p:nvSpPr>
        <p:spPr/>
        <p:txBody>
          <a:bodyPr/>
          <a:lstStyle/>
          <a:p>
            <a:r>
              <a:rPr lang="es-ES_tradnl" dirty="0"/>
              <a:t>Vías de </a:t>
            </a:r>
            <a:r>
              <a:rPr lang="es-ES_tradnl" dirty="0" err="1"/>
              <a:t>antiagregación</a:t>
            </a:r>
            <a:r>
              <a:rPr lang="es-ES_tradnl" dirty="0"/>
              <a:t> y tipos de fármacos</a:t>
            </a:r>
          </a:p>
        </p:txBody>
      </p:sp>
    </p:spTree>
    <p:extLst>
      <p:ext uri="{BB962C8B-B14F-4D97-AF65-F5344CB8AC3E}">
        <p14:creationId xmlns:p14="http://schemas.microsoft.com/office/powerpoint/2010/main" val="10223708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a:extLst>
              <a:ext uri="{FF2B5EF4-FFF2-40B4-BE49-F238E27FC236}">
                <a16:creationId xmlns:a16="http://schemas.microsoft.com/office/drawing/2014/main" id="{6BA59F6E-68CD-554B-ACD4-8ACD35DA9AE2}"/>
              </a:ext>
            </a:extLst>
          </p:cNvPr>
          <p:cNvSpPr>
            <a:spLocks noGrp="1"/>
          </p:cNvSpPr>
          <p:nvPr>
            <p:ph type="title"/>
          </p:nvPr>
        </p:nvSpPr>
        <p:spPr/>
        <p:txBody>
          <a:bodyPr>
            <a:normAutofit fontScale="90000"/>
          </a:bodyPr>
          <a:lstStyle/>
          <a:p>
            <a:r>
              <a:rPr lang="es-ES" dirty="0"/>
              <a:t>Representación esquemática de las principales dianas terapéuticas de la </a:t>
            </a:r>
            <a:r>
              <a:rPr lang="es-ES" dirty="0" err="1"/>
              <a:t>antiagregación</a:t>
            </a:r>
            <a:r>
              <a:rPr lang="es-ES" dirty="0"/>
              <a:t> en la plaqueta. </a:t>
            </a:r>
            <a:endParaRPr lang="es-ES_tradnl" dirty="0"/>
          </a:p>
        </p:txBody>
      </p:sp>
      <p:pic>
        <p:nvPicPr>
          <p:cNvPr id="5" name="Imagen 4" descr="Diagrama&#10;&#10;Descripción generada automáticamente"/>
          <p:cNvPicPr/>
          <p:nvPr/>
        </p:nvPicPr>
        <p:blipFill>
          <a:blip r:embed="rId2">
            <a:extLst>
              <a:ext uri="{28A0092B-C50C-407E-A947-70E740481C1C}">
                <a14:useLocalDpi xmlns:a14="http://schemas.microsoft.com/office/drawing/2010/main" val="0"/>
              </a:ext>
            </a:extLst>
          </a:blip>
          <a:srcRect/>
          <a:stretch>
            <a:fillRect/>
          </a:stretch>
        </p:blipFill>
        <p:spPr bwMode="auto">
          <a:xfrm>
            <a:off x="1025842" y="1777999"/>
            <a:ext cx="6301740" cy="2860675"/>
          </a:xfrm>
          <a:prstGeom prst="rect">
            <a:avLst/>
          </a:prstGeom>
          <a:noFill/>
          <a:ln>
            <a:noFill/>
          </a:ln>
        </p:spPr>
      </p:pic>
      <p:sp>
        <p:nvSpPr>
          <p:cNvPr id="3" name="Rectángulo 2"/>
          <p:cNvSpPr/>
          <p:nvPr/>
        </p:nvSpPr>
        <p:spPr>
          <a:xfrm>
            <a:off x="1495424" y="5376974"/>
            <a:ext cx="7224713" cy="695896"/>
          </a:xfrm>
          <a:prstGeom prst="rect">
            <a:avLst/>
          </a:prstGeom>
        </p:spPr>
        <p:txBody>
          <a:bodyPr wrap="square">
            <a:spAutoFit/>
          </a:bodyPr>
          <a:lstStyle/>
          <a:p>
            <a:pPr algn="just">
              <a:lnSpc>
                <a:spcPct val="107000"/>
              </a:lnSpc>
              <a:spcAft>
                <a:spcPts val="1200"/>
              </a:spcAft>
            </a:pPr>
            <a:r>
              <a:rPr lang="es-ES" sz="1400" dirty="0">
                <a:latin typeface="Times New Roman" panose="02020603050405020304" pitchFamily="18" charset="0"/>
                <a:ea typeface="Calibri" panose="020F0502020204030204" pitchFamily="34" charset="0"/>
                <a:cs typeface="Times New Roman" panose="02020603050405020304" pitchFamily="18" charset="0"/>
              </a:rPr>
              <a:t>Abreviaturas: ADP: </a:t>
            </a:r>
            <a:r>
              <a:rPr lang="es-ES" sz="1400" dirty="0" err="1">
                <a:latin typeface="Times New Roman" panose="02020603050405020304" pitchFamily="18" charset="0"/>
                <a:ea typeface="Calibri" panose="020F0502020204030204" pitchFamily="34" charset="0"/>
                <a:cs typeface="Times New Roman" panose="02020603050405020304" pitchFamily="18" charset="0"/>
              </a:rPr>
              <a:t>adenosín</a:t>
            </a:r>
            <a:r>
              <a:rPr lang="es-ES" sz="1400" dirty="0">
                <a:latin typeface="Times New Roman" panose="02020603050405020304" pitchFamily="18" charset="0"/>
                <a:ea typeface="Calibri" panose="020F0502020204030204" pitchFamily="34" charset="0"/>
                <a:cs typeface="Times New Roman" panose="02020603050405020304" pitchFamily="18" charset="0"/>
              </a:rPr>
              <a:t> </a:t>
            </a:r>
            <a:r>
              <a:rPr lang="es-ES" sz="1400" dirty="0" err="1">
                <a:latin typeface="Times New Roman" panose="02020603050405020304" pitchFamily="18" charset="0"/>
                <a:ea typeface="Calibri" panose="020F0502020204030204" pitchFamily="34" charset="0"/>
                <a:cs typeface="Times New Roman" panose="02020603050405020304" pitchFamily="18" charset="0"/>
              </a:rPr>
              <a:t>difosfato</a:t>
            </a:r>
            <a:r>
              <a:rPr lang="es-ES" sz="1400" dirty="0">
                <a:latin typeface="Times New Roman" panose="02020603050405020304" pitchFamily="18" charset="0"/>
                <a:ea typeface="Calibri" panose="020F0502020204030204" pitchFamily="34" charset="0"/>
                <a:cs typeface="Times New Roman" panose="02020603050405020304" pitchFamily="18" charset="0"/>
              </a:rPr>
              <a:t>; COX-1: </a:t>
            </a:r>
            <a:r>
              <a:rPr lang="es-ES" sz="1400" dirty="0" err="1">
                <a:latin typeface="Times New Roman" panose="02020603050405020304" pitchFamily="18" charset="0"/>
                <a:ea typeface="Calibri" panose="020F0502020204030204" pitchFamily="34" charset="0"/>
                <a:cs typeface="Times New Roman" panose="02020603050405020304" pitchFamily="18" charset="0"/>
              </a:rPr>
              <a:t>ciclooxigenasa</a:t>
            </a:r>
            <a:r>
              <a:rPr lang="es-ES" sz="1400" dirty="0">
                <a:latin typeface="Times New Roman" panose="02020603050405020304" pitchFamily="18" charset="0"/>
                <a:ea typeface="Calibri" panose="020F0502020204030204" pitchFamily="34" charset="0"/>
                <a:cs typeface="Times New Roman" panose="02020603050405020304" pitchFamily="18" charset="0"/>
              </a:rPr>
              <a:t> 1; </a:t>
            </a:r>
          </a:p>
          <a:p>
            <a:pPr algn="just">
              <a:lnSpc>
                <a:spcPct val="107000"/>
              </a:lnSpc>
              <a:spcAft>
                <a:spcPts val="1200"/>
              </a:spcAft>
            </a:pPr>
            <a:r>
              <a:rPr lang="es-ES" sz="1400" dirty="0" err="1">
                <a:latin typeface="Times New Roman" panose="02020603050405020304" pitchFamily="18" charset="0"/>
                <a:ea typeface="Calibri" panose="020F0502020204030204" pitchFamily="34" charset="0"/>
                <a:cs typeface="Times New Roman" panose="02020603050405020304" pitchFamily="18" charset="0"/>
              </a:rPr>
              <a:t>Pdiesterasa</a:t>
            </a:r>
            <a:r>
              <a:rPr lang="es-ES" sz="1400" dirty="0">
                <a:latin typeface="Times New Roman" panose="02020603050405020304" pitchFamily="18" charset="0"/>
                <a:ea typeface="Calibri" panose="020F0502020204030204" pitchFamily="34" charset="0"/>
                <a:cs typeface="Times New Roman" panose="02020603050405020304" pitchFamily="18" charset="0"/>
              </a:rPr>
              <a:t>: </a:t>
            </a:r>
            <a:r>
              <a:rPr lang="es-ES" sz="1400" dirty="0" err="1">
                <a:latin typeface="Times New Roman" panose="02020603050405020304" pitchFamily="18" charset="0"/>
                <a:ea typeface="Calibri" panose="020F0502020204030204" pitchFamily="34" charset="0"/>
                <a:cs typeface="Times New Roman" panose="02020603050405020304" pitchFamily="18" charset="0"/>
              </a:rPr>
              <a:t>fosfodiesterasa</a:t>
            </a:r>
            <a:r>
              <a:rPr lang="es-ES" sz="1400" dirty="0">
                <a:latin typeface="Times New Roman" panose="02020603050405020304" pitchFamily="18" charset="0"/>
                <a:ea typeface="Calibri" panose="020F0502020204030204" pitchFamily="34" charset="0"/>
                <a:cs typeface="Times New Roman" panose="02020603050405020304" pitchFamily="18" charset="0"/>
              </a:rPr>
              <a:t>; TXA2: </a:t>
            </a:r>
            <a:r>
              <a:rPr lang="es-ES" sz="1400" dirty="0" err="1">
                <a:latin typeface="Times New Roman" panose="02020603050405020304" pitchFamily="18" charset="0"/>
                <a:ea typeface="Calibri" panose="020F0502020204030204" pitchFamily="34" charset="0"/>
                <a:cs typeface="Times New Roman" panose="02020603050405020304" pitchFamily="18" charset="0"/>
              </a:rPr>
              <a:t>tromboxano</a:t>
            </a:r>
            <a:r>
              <a:rPr lang="es-ES" sz="1400" dirty="0">
                <a:latin typeface="Times New Roman" panose="02020603050405020304" pitchFamily="18" charset="0"/>
                <a:ea typeface="Calibri" panose="020F0502020204030204" pitchFamily="34" charset="0"/>
                <a:cs typeface="Times New Roman" panose="02020603050405020304" pitchFamily="18" charset="0"/>
              </a:rPr>
              <a:t> A2</a:t>
            </a:r>
            <a:endParaRPr lang="es-ES" sz="1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176213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a:extLst>
              <a:ext uri="{FF2B5EF4-FFF2-40B4-BE49-F238E27FC236}">
                <a16:creationId xmlns:a16="http://schemas.microsoft.com/office/drawing/2014/main" id="{6BA59F6E-68CD-554B-ACD4-8ACD35DA9AE2}"/>
              </a:ext>
            </a:extLst>
          </p:cNvPr>
          <p:cNvSpPr>
            <a:spLocks noGrp="1"/>
          </p:cNvSpPr>
          <p:nvPr>
            <p:ph type="title"/>
          </p:nvPr>
        </p:nvSpPr>
        <p:spPr/>
        <p:txBody>
          <a:bodyPr>
            <a:normAutofit/>
          </a:bodyPr>
          <a:lstStyle/>
          <a:p>
            <a:r>
              <a:rPr lang="es-ES" dirty="0"/>
              <a:t>Tabla 1. Resumen de las recomendaciones actuales de </a:t>
            </a:r>
            <a:r>
              <a:rPr lang="es-ES" dirty="0" err="1"/>
              <a:t>antiagregación</a:t>
            </a:r>
            <a:r>
              <a:rPr lang="es-ES" dirty="0"/>
              <a:t> en pacientes diabéticos. </a:t>
            </a:r>
            <a:endParaRPr lang="es-ES_tradnl" dirty="0"/>
          </a:p>
        </p:txBody>
      </p:sp>
      <p:sp>
        <p:nvSpPr>
          <p:cNvPr id="3" name="Rectángulo 2"/>
          <p:cNvSpPr/>
          <p:nvPr/>
        </p:nvSpPr>
        <p:spPr>
          <a:xfrm>
            <a:off x="952499" y="5100749"/>
            <a:ext cx="7224713" cy="307777"/>
          </a:xfrm>
          <a:prstGeom prst="rect">
            <a:avLst/>
          </a:prstGeom>
        </p:spPr>
        <p:txBody>
          <a:bodyPr wrap="square">
            <a:spAutoFit/>
          </a:bodyPr>
          <a:lstStyle/>
          <a:p>
            <a:r>
              <a:rPr lang="es-ES" sz="1400" dirty="0"/>
              <a:t>Abreviaturas: AAS: ácido acetilsalicílico; ADP: </a:t>
            </a:r>
            <a:r>
              <a:rPr lang="es-ES" sz="1400" dirty="0" err="1"/>
              <a:t>adenosín</a:t>
            </a:r>
            <a:r>
              <a:rPr lang="es-ES" sz="1400" dirty="0"/>
              <a:t> </a:t>
            </a:r>
            <a:r>
              <a:rPr lang="es-ES" sz="1400" dirty="0" err="1"/>
              <a:t>difosfato</a:t>
            </a:r>
            <a:r>
              <a:rPr lang="es-ES" sz="1400" dirty="0"/>
              <a:t>. </a:t>
            </a:r>
          </a:p>
        </p:txBody>
      </p:sp>
      <p:graphicFrame>
        <p:nvGraphicFramePr>
          <p:cNvPr id="4" name="Tabla 3"/>
          <p:cNvGraphicFramePr>
            <a:graphicFrameLocks noGrp="1"/>
          </p:cNvGraphicFramePr>
          <p:nvPr>
            <p:extLst>
              <p:ext uri="{D42A27DB-BD31-4B8C-83A1-F6EECF244321}">
                <p14:modId xmlns:p14="http://schemas.microsoft.com/office/powerpoint/2010/main" val="945952782"/>
              </p:ext>
            </p:extLst>
          </p:nvPr>
        </p:nvGraphicFramePr>
        <p:xfrm>
          <a:off x="671513" y="1438275"/>
          <a:ext cx="6503670" cy="3424238"/>
        </p:xfrm>
        <a:graphic>
          <a:graphicData uri="http://schemas.openxmlformats.org/drawingml/2006/table">
            <a:tbl>
              <a:tblPr firstRow="1" firstCol="1" bandRow="1">
                <a:tableStyleId>{5C22544A-7EE6-4342-B048-85BDC9FD1C3A}</a:tableStyleId>
              </a:tblPr>
              <a:tblGrid>
                <a:gridCol w="6503670">
                  <a:extLst>
                    <a:ext uri="{9D8B030D-6E8A-4147-A177-3AD203B41FA5}">
                      <a16:colId xmlns:a16="http://schemas.microsoft.com/office/drawing/2014/main" val="20000"/>
                    </a:ext>
                  </a:extLst>
                </a:gridCol>
              </a:tblGrid>
              <a:tr h="458682">
                <a:tc>
                  <a:txBody>
                    <a:bodyPr/>
                    <a:lstStyle/>
                    <a:p>
                      <a:pPr algn="just">
                        <a:spcBef>
                          <a:spcPts val="580"/>
                        </a:spcBef>
                        <a:spcAft>
                          <a:spcPts val="1200"/>
                        </a:spcAft>
                      </a:pPr>
                      <a:r>
                        <a:rPr lang="es-ES" sz="1200" dirty="0" err="1">
                          <a:effectLst/>
                        </a:rPr>
                        <a:t>Antiagregación</a:t>
                      </a:r>
                      <a:r>
                        <a:rPr lang="es-ES" sz="1200" dirty="0">
                          <a:effectLst/>
                        </a:rPr>
                        <a:t> con aspirina en pacientes con diabetes y antecedentes de ictus o síndrome coronario. </a:t>
                      </a:r>
                      <a:endParaRPr lang="es-ES" sz="900" dirty="0">
                        <a:effectLst/>
                        <a:latin typeface="Trebuchet MS" panose="020B0603020202020204" pitchFamily="34" charset="0"/>
                        <a:ea typeface="Trebuchet MS" panose="020B0603020202020204" pitchFamily="34" charset="0"/>
                        <a:cs typeface="Trebuchet MS" panose="020B0603020202020204" pitchFamily="34" charset="0"/>
                      </a:endParaRPr>
                    </a:p>
                  </a:txBody>
                  <a:tcPr marL="68580" marR="68580" marT="0" marB="0"/>
                </a:tc>
                <a:extLst>
                  <a:ext uri="{0D108BD9-81ED-4DB2-BD59-A6C34878D82A}">
                    <a16:rowId xmlns:a16="http://schemas.microsoft.com/office/drawing/2014/main" val="10000"/>
                  </a:ext>
                </a:extLst>
              </a:tr>
              <a:tr h="1146704">
                <a:tc>
                  <a:txBody>
                    <a:bodyPr/>
                    <a:lstStyle/>
                    <a:p>
                      <a:pPr algn="just">
                        <a:spcBef>
                          <a:spcPts val="580"/>
                        </a:spcBef>
                        <a:spcAft>
                          <a:spcPts val="1200"/>
                        </a:spcAft>
                      </a:pPr>
                      <a:r>
                        <a:rPr lang="es-ES" sz="1200" dirty="0">
                          <a:solidFill>
                            <a:schemeClr val="accent1">
                              <a:lumMod val="75000"/>
                            </a:schemeClr>
                          </a:solidFill>
                          <a:effectLst/>
                        </a:rPr>
                        <a:t>En ausencia de enfermedad vascular previa en general no se recomienda la </a:t>
                      </a:r>
                      <a:r>
                        <a:rPr lang="es-ES" sz="1200" dirty="0" err="1">
                          <a:solidFill>
                            <a:schemeClr val="accent1">
                              <a:lumMod val="75000"/>
                            </a:schemeClr>
                          </a:solidFill>
                          <a:effectLst/>
                        </a:rPr>
                        <a:t>antiagregación</a:t>
                      </a:r>
                      <a:r>
                        <a:rPr lang="es-ES" sz="1200" dirty="0">
                          <a:solidFill>
                            <a:schemeClr val="accent1">
                              <a:lumMod val="75000"/>
                            </a:schemeClr>
                          </a:solidFill>
                          <a:effectLst/>
                        </a:rPr>
                        <a:t> por reducir la enfermedad cardiovascular a expensas de un aumento de los sangrados, sin un beneficio neto en mortalidad. En casos de riesgo cardiovascular elevado se puede plantear la posibilidad de tratamiento con aspirina a bajas dosis tras información adecuada al paciente. </a:t>
                      </a:r>
                      <a:endParaRPr lang="es-ES" sz="900" dirty="0">
                        <a:solidFill>
                          <a:schemeClr val="accent1">
                            <a:lumMod val="75000"/>
                          </a:schemeClr>
                        </a:solidFill>
                        <a:effectLst/>
                        <a:latin typeface="Trebuchet MS" panose="020B0603020202020204" pitchFamily="34" charset="0"/>
                        <a:ea typeface="Trebuchet MS" panose="020B0603020202020204" pitchFamily="34" charset="0"/>
                        <a:cs typeface="Trebuchet MS" panose="020B0603020202020204" pitchFamily="34" charset="0"/>
                      </a:endParaRPr>
                    </a:p>
                  </a:txBody>
                  <a:tcPr marL="68580" marR="68580" marT="0" marB="0">
                    <a:noFill/>
                  </a:tcPr>
                </a:tc>
                <a:extLst>
                  <a:ext uri="{0D108BD9-81ED-4DB2-BD59-A6C34878D82A}">
                    <a16:rowId xmlns:a16="http://schemas.microsoft.com/office/drawing/2014/main" val="10001"/>
                  </a:ext>
                </a:extLst>
              </a:tr>
              <a:tr h="688022">
                <a:tc>
                  <a:txBody>
                    <a:bodyPr/>
                    <a:lstStyle/>
                    <a:p>
                      <a:pPr algn="just">
                        <a:spcBef>
                          <a:spcPts val="580"/>
                        </a:spcBef>
                        <a:spcAft>
                          <a:spcPts val="1200"/>
                        </a:spcAft>
                      </a:pPr>
                      <a:r>
                        <a:rPr lang="es-ES" sz="1200" dirty="0" err="1">
                          <a:solidFill>
                            <a:schemeClr val="accent1">
                              <a:lumMod val="75000"/>
                            </a:schemeClr>
                          </a:solidFill>
                          <a:effectLst/>
                        </a:rPr>
                        <a:t>Antiagregación</a:t>
                      </a:r>
                      <a:r>
                        <a:rPr lang="es-ES" sz="1200" dirty="0">
                          <a:solidFill>
                            <a:schemeClr val="accent1">
                              <a:lumMod val="75000"/>
                            </a:schemeClr>
                          </a:solidFill>
                          <a:effectLst/>
                        </a:rPr>
                        <a:t> doble con aspirina y un inhibidor del P2Y12 durante un año tras un síndrome coronario agudo. A partir del año mantener aspirina y retirar inhibidor del P2Y12. </a:t>
                      </a:r>
                      <a:endParaRPr lang="es-ES" sz="900" dirty="0">
                        <a:solidFill>
                          <a:schemeClr val="accent1">
                            <a:lumMod val="75000"/>
                          </a:schemeClr>
                        </a:solidFill>
                        <a:effectLst/>
                        <a:latin typeface="Trebuchet MS" panose="020B0603020202020204" pitchFamily="34" charset="0"/>
                        <a:ea typeface="Trebuchet MS" panose="020B0603020202020204" pitchFamily="34" charset="0"/>
                        <a:cs typeface="Trebuchet MS" panose="020B0603020202020204" pitchFamily="34" charset="0"/>
                      </a:endParaRPr>
                    </a:p>
                  </a:txBody>
                  <a:tcPr marL="68580" marR="68580" marT="0" marB="0">
                    <a:noFill/>
                  </a:tcPr>
                </a:tc>
                <a:extLst>
                  <a:ext uri="{0D108BD9-81ED-4DB2-BD59-A6C34878D82A}">
                    <a16:rowId xmlns:a16="http://schemas.microsoft.com/office/drawing/2014/main" val="10002"/>
                  </a:ext>
                </a:extLst>
              </a:tr>
              <a:tr h="229341">
                <a:tc>
                  <a:txBody>
                    <a:bodyPr/>
                    <a:lstStyle/>
                    <a:p>
                      <a:pPr algn="just">
                        <a:spcBef>
                          <a:spcPts val="580"/>
                        </a:spcBef>
                        <a:spcAft>
                          <a:spcPts val="1200"/>
                        </a:spcAft>
                      </a:pPr>
                      <a:r>
                        <a:rPr lang="es-ES" sz="1200">
                          <a:effectLst/>
                        </a:rPr>
                        <a:t>Anticoagulación en pacientes con diabetes mellitus 2 y fibrilación auricular. </a:t>
                      </a:r>
                      <a:endParaRPr lang="es-ES" sz="900">
                        <a:effectLst/>
                        <a:latin typeface="Trebuchet MS" panose="020B0603020202020204" pitchFamily="34" charset="0"/>
                        <a:ea typeface="Trebuchet MS" panose="020B0603020202020204" pitchFamily="34" charset="0"/>
                        <a:cs typeface="Trebuchet MS" panose="020B0603020202020204" pitchFamily="34" charset="0"/>
                      </a:endParaRPr>
                    </a:p>
                  </a:txBody>
                  <a:tcPr marL="68580" marR="68580" marT="0" marB="0"/>
                </a:tc>
                <a:extLst>
                  <a:ext uri="{0D108BD9-81ED-4DB2-BD59-A6C34878D82A}">
                    <a16:rowId xmlns:a16="http://schemas.microsoft.com/office/drawing/2014/main" val="10003"/>
                  </a:ext>
                </a:extLst>
              </a:tr>
              <a:tr h="901489">
                <a:tc>
                  <a:txBody>
                    <a:bodyPr/>
                    <a:lstStyle/>
                    <a:p>
                      <a:pPr algn="just">
                        <a:spcBef>
                          <a:spcPts val="580"/>
                        </a:spcBef>
                        <a:spcAft>
                          <a:spcPts val="1200"/>
                        </a:spcAft>
                      </a:pPr>
                      <a:r>
                        <a:rPr lang="es-ES" sz="1200" dirty="0">
                          <a:solidFill>
                            <a:schemeClr val="accent1">
                              <a:lumMod val="75000"/>
                            </a:schemeClr>
                          </a:solidFill>
                          <a:effectLst/>
                        </a:rPr>
                        <a:t>En pacientes con diabetes, fibrilación auricular y síndrome coronario agudo tratamiento combinado con un anticoagulante directo, AAS y un inhibidor de ADP durante un 7-30 días, seguido de anticoagulante e inhibidor de ADP durante 6-12 meses y posterior anticoagulación oral sin </a:t>
                      </a:r>
                      <a:r>
                        <a:rPr lang="es-ES" sz="1200" dirty="0" err="1">
                          <a:solidFill>
                            <a:schemeClr val="accent1">
                              <a:lumMod val="75000"/>
                            </a:schemeClr>
                          </a:solidFill>
                          <a:effectLst/>
                        </a:rPr>
                        <a:t>antiagregación</a:t>
                      </a:r>
                      <a:r>
                        <a:rPr lang="es-ES" sz="1200" dirty="0">
                          <a:solidFill>
                            <a:schemeClr val="accent1">
                              <a:lumMod val="75000"/>
                            </a:schemeClr>
                          </a:solidFill>
                          <a:effectLst/>
                        </a:rPr>
                        <a:t>. </a:t>
                      </a:r>
                      <a:endParaRPr lang="es-ES" sz="900" dirty="0">
                        <a:solidFill>
                          <a:schemeClr val="accent1">
                            <a:lumMod val="75000"/>
                          </a:schemeClr>
                        </a:solidFill>
                        <a:effectLst/>
                        <a:latin typeface="Trebuchet MS" panose="020B0603020202020204" pitchFamily="34" charset="0"/>
                        <a:ea typeface="Trebuchet MS" panose="020B0603020202020204" pitchFamily="34" charset="0"/>
                        <a:cs typeface="Trebuchet MS" panose="020B0603020202020204" pitchFamily="34" charset="0"/>
                      </a:endParaRPr>
                    </a:p>
                  </a:txBody>
                  <a:tcPr marL="68580" marR="68580" marT="0" marB="0">
                    <a:no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42833613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a:extLst>
              <a:ext uri="{FF2B5EF4-FFF2-40B4-BE49-F238E27FC236}">
                <a16:creationId xmlns:a16="http://schemas.microsoft.com/office/drawing/2014/main" id="{6BA59F6E-68CD-554B-ACD4-8ACD35DA9AE2}"/>
              </a:ext>
            </a:extLst>
          </p:cNvPr>
          <p:cNvSpPr>
            <a:spLocks noGrp="1"/>
          </p:cNvSpPr>
          <p:nvPr>
            <p:ph type="title"/>
          </p:nvPr>
        </p:nvSpPr>
        <p:spPr/>
        <p:txBody>
          <a:bodyPr>
            <a:normAutofit/>
          </a:bodyPr>
          <a:lstStyle/>
          <a:p>
            <a:r>
              <a:rPr lang="es-ES" dirty="0"/>
              <a:t>Tabla 2. Traducción clínica de los beneficios del tratamiento </a:t>
            </a:r>
            <a:r>
              <a:rPr lang="es-ES" dirty="0" err="1"/>
              <a:t>antiagregante</a:t>
            </a:r>
            <a:r>
              <a:rPr lang="es-ES" dirty="0"/>
              <a:t>.</a:t>
            </a:r>
            <a:endParaRPr lang="es-ES_tradnl" dirty="0"/>
          </a:p>
        </p:txBody>
      </p:sp>
      <p:sp>
        <p:nvSpPr>
          <p:cNvPr id="3" name="Rectángulo 2"/>
          <p:cNvSpPr/>
          <p:nvPr/>
        </p:nvSpPr>
        <p:spPr>
          <a:xfrm>
            <a:off x="952499" y="5100749"/>
            <a:ext cx="7224713" cy="1169551"/>
          </a:xfrm>
          <a:prstGeom prst="rect">
            <a:avLst/>
          </a:prstGeom>
        </p:spPr>
        <p:txBody>
          <a:bodyPr wrap="square">
            <a:spAutoFit/>
          </a:bodyPr>
          <a:lstStyle/>
          <a:p>
            <a:r>
              <a:rPr lang="es-ES" sz="1400" dirty="0"/>
              <a:t>Datos de prevención primaria tomados de </a:t>
            </a:r>
            <a:r>
              <a:rPr lang="es-ES" sz="1400" dirty="0" err="1"/>
              <a:t>Masson</a:t>
            </a:r>
            <a:r>
              <a:rPr lang="es-ES" sz="1400" dirty="0"/>
              <a:t> y </a:t>
            </a:r>
            <a:r>
              <a:rPr lang="es-ES" sz="1400" dirty="0" err="1"/>
              <a:t>cols</a:t>
            </a:r>
            <a:r>
              <a:rPr lang="es-ES" sz="1400" dirty="0"/>
              <a:t> (Diabetes &amp; </a:t>
            </a:r>
            <a:r>
              <a:rPr lang="es-ES" sz="1400" dirty="0" err="1"/>
              <a:t>Metabolic</a:t>
            </a:r>
            <a:r>
              <a:rPr lang="es-ES" sz="1400" dirty="0"/>
              <a:t> </a:t>
            </a:r>
            <a:r>
              <a:rPr lang="es-ES" sz="1400" dirty="0" err="1"/>
              <a:t>Syndrome</a:t>
            </a:r>
            <a:r>
              <a:rPr lang="es-ES" sz="1400" dirty="0"/>
              <a:t>: </a:t>
            </a:r>
            <a:r>
              <a:rPr lang="es-ES" sz="1400" dirty="0" err="1"/>
              <a:t>Clinical</a:t>
            </a:r>
            <a:r>
              <a:rPr lang="es-ES" sz="1400" dirty="0"/>
              <a:t> </a:t>
            </a:r>
            <a:r>
              <a:rPr lang="es-ES" sz="1400" dirty="0" err="1"/>
              <a:t>Research</a:t>
            </a:r>
            <a:r>
              <a:rPr lang="es-ES" sz="1400" dirty="0"/>
              <a:t> &amp; </a:t>
            </a:r>
            <a:r>
              <a:rPr lang="es-ES" sz="1400" dirty="0" err="1"/>
              <a:t>Reviews</a:t>
            </a:r>
            <a:r>
              <a:rPr lang="es-ES" sz="1400" dirty="0"/>
              <a:t>. 2022;16:102391), los datos de prevención secundaria están tomados de ATT </a:t>
            </a:r>
            <a:r>
              <a:rPr lang="es-ES" sz="1400" dirty="0" err="1"/>
              <a:t>Collaboration</a:t>
            </a:r>
            <a:r>
              <a:rPr lang="es-ES" sz="1400" dirty="0"/>
              <a:t> (</a:t>
            </a:r>
            <a:r>
              <a:rPr lang="es-ES" sz="1400" dirty="0" err="1"/>
              <a:t>Lancet</a:t>
            </a:r>
            <a:r>
              <a:rPr lang="es-ES" sz="1400" dirty="0"/>
              <a:t> 2009;373:1849-1860). </a:t>
            </a:r>
          </a:p>
          <a:p>
            <a:r>
              <a:rPr lang="es-ES" sz="1400" dirty="0"/>
              <a:t>Abreviaturas: AAS: ácido acetilsalicílico; MACE: </a:t>
            </a:r>
            <a:r>
              <a:rPr lang="es-ES" sz="1400" i="1" dirty="0" err="1"/>
              <a:t>major</a:t>
            </a:r>
            <a:r>
              <a:rPr lang="es-ES" sz="1400" i="1" dirty="0"/>
              <a:t> </a:t>
            </a:r>
            <a:r>
              <a:rPr lang="es-ES" sz="1400" i="1" dirty="0" err="1"/>
              <a:t>acute</a:t>
            </a:r>
            <a:r>
              <a:rPr lang="es-ES" sz="1400" i="1" dirty="0"/>
              <a:t> </a:t>
            </a:r>
            <a:r>
              <a:rPr lang="es-ES" sz="1400" i="1" dirty="0" err="1"/>
              <a:t>cardiac</a:t>
            </a:r>
            <a:r>
              <a:rPr lang="es-ES" sz="1400" i="1" dirty="0"/>
              <a:t> evento</a:t>
            </a:r>
            <a:r>
              <a:rPr lang="es-ES" sz="1400" dirty="0"/>
              <a:t>; NNH:  número necesario para dañar (de </a:t>
            </a:r>
            <a:r>
              <a:rPr lang="es-ES" sz="1400" i="1" dirty="0" err="1"/>
              <a:t>number</a:t>
            </a:r>
            <a:r>
              <a:rPr lang="es-ES" sz="1400" i="1" dirty="0"/>
              <a:t> </a:t>
            </a:r>
            <a:r>
              <a:rPr lang="es-ES" sz="1400" i="1" dirty="0" err="1"/>
              <a:t>needed</a:t>
            </a:r>
            <a:r>
              <a:rPr lang="es-ES" sz="1400" i="1" dirty="0"/>
              <a:t> </a:t>
            </a:r>
            <a:r>
              <a:rPr lang="es-ES" sz="1400" i="1" dirty="0" err="1"/>
              <a:t>to</a:t>
            </a:r>
            <a:r>
              <a:rPr lang="es-ES" sz="1400" i="1" dirty="0"/>
              <a:t> </a:t>
            </a:r>
            <a:r>
              <a:rPr lang="es-ES" sz="1400" i="1" dirty="0" err="1"/>
              <a:t>harm</a:t>
            </a:r>
            <a:r>
              <a:rPr lang="es-ES" sz="1400" i="1" dirty="0"/>
              <a:t>)</a:t>
            </a:r>
            <a:r>
              <a:rPr lang="es-ES" sz="1400" dirty="0"/>
              <a:t>; NNT: número necesario para tratar.</a:t>
            </a:r>
          </a:p>
        </p:txBody>
      </p:sp>
      <p:graphicFrame>
        <p:nvGraphicFramePr>
          <p:cNvPr id="2" name="Tabla 1"/>
          <p:cNvGraphicFramePr>
            <a:graphicFrameLocks noGrp="1"/>
          </p:cNvGraphicFramePr>
          <p:nvPr>
            <p:extLst>
              <p:ext uri="{D42A27DB-BD31-4B8C-83A1-F6EECF244321}">
                <p14:modId xmlns:p14="http://schemas.microsoft.com/office/powerpoint/2010/main" val="2785551687"/>
              </p:ext>
            </p:extLst>
          </p:nvPr>
        </p:nvGraphicFramePr>
        <p:xfrm>
          <a:off x="913447" y="1742758"/>
          <a:ext cx="7549517" cy="3096843"/>
        </p:xfrm>
        <a:graphic>
          <a:graphicData uri="http://schemas.openxmlformats.org/drawingml/2006/table">
            <a:tbl>
              <a:tblPr firstRow="1" firstCol="1" bandRow="1">
                <a:tableStyleId>{5C22544A-7EE6-4342-B048-85BDC9FD1C3A}</a:tableStyleId>
              </a:tblPr>
              <a:tblGrid>
                <a:gridCol w="1711163">
                  <a:extLst>
                    <a:ext uri="{9D8B030D-6E8A-4147-A177-3AD203B41FA5}">
                      <a16:colId xmlns:a16="http://schemas.microsoft.com/office/drawing/2014/main" val="20000"/>
                    </a:ext>
                  </a:extLst>
                </a:gridCol>
                <a:gridCol w="1230089">
                  <a:extLst>
                    <a:ext uri="{9D8B030D-6E8A-4147-A177-3AD203B41FA5}">
                      <a16:colId xmlns:a16="http://schemas.microsoft.com/office/drawing/2014/main" val="20001"/>
                    </a:ext>
                  </a:extLst>
                </a:gridCol>
                <a:gridCol w="986507">
                  <a:extLst>
                    <a:ext uri="{9D8B030D-6E8A-4147-A177-3AD203B41FA5}">
                      <a16:colId xmlns:a16="http://schemas.microsoft.com/office/drawing/2014/main" val="20002"/>
                    </a:ext>
                  </a:extLst>
                </a:gridCol>
                <a:gridCol w="3621758">
                  <a:extLst>
                    <a:ext uri="{9D8B030D-6E8A-4147-A177-3AD203B41FA5}">
                      <a16:colId xmlns:a16="http://schemas.microsoft.com/office/drawing/2014/main" val="20003"/>
                    </a:ext>
                  </a:extLst>
                </a:gridCol>
              </a:tblGrid>
              <a:tr h="254820">
                <a:tc>
                  <a:txBody>
                    <a:bodyPr/>
                    <a:lstStyle/>
                    <a:p>
                      <a:pPr algn="just">
                        <a:spcBef>
                          <a:spcPts val="580"/>
                        </a:spcBef>
                        <a:spcAft>
                          <a:spcPts val="1200"/>
                        </a:spcAft>
                      </a:pPr>
                      <a:r>
                        <a:rPr lang="es-ES" sz="1200" dirty="0">
                          <a:effectLst/>
                        </a:rPr>
                        <a:t>Escenario</a:t>
                      </a:r>
                      <a:endParaRPr lang="es-ES" sz="900" dirty="0">
                        <a:effectLst/>
                        <a:latin typeface="Trebuchet MS" panose="020B0603020202020204" pitchFamily="34" charset="0"/>
                        <a:ea typeface="Trebuchet MS" panose="020B0603020202020204" pitchFamily="34" charset="0"/>
                        <a:cs typeface="Trebuchet MS" panose="020B0603020202020204" pitchFamily="34" charset="0"/>
                      </a:endParaRPr>
                    </a:p>
                  </a:txBody>
                  <a:tcPr marL="68580" marR="68580" marT="0" marB="0"/>
                </a:tc>
                <a:tc>
                  <a:txBody>
                    <a:bodyPr/>
                    <a:lstStyle/>
                    <a:p>
                      <a:pPr algn="just">
                        <a:spcBef>
                          <a:spcPts val="580"/>
                        </a:spcBef>
                        <a:spcAft>
                          <a:spcPts val="1200"/>
                        </a:spcAft>
                      </a:pPr>
                      <a:r>
                        <a:rPr lang="es-ES" sz="1200">
                          <a:effectLst/>
                        </a:rPr>
                        <a:t>Evento</a:t>
                      </a:r>
                      <a:endParaRPr lang="es-ES" sz="900">
                        <a:effectLst/>
                        <a:latin typeface="Trebuchet MS" panose="020B0603020202020204" pitchFamily="34" charset="0"/>
                        <a:ea typeface="Trebuchet MS" panose="020B0603020202020204" pitchFamily="34" charset="0"/>
                        <a:cs typeface="Trebuchet MS" panose="020B0603020202020204" pitchFamily="34" charset="0"/>
                      </a:endParaRPr>
                    </a:p>
                  </a:txBody>
                  <a:tcPr marL="68580" marR="68580" marT="0" marB="0"/>
                </a:tc>
                <a:tc>
                  <a:txBody>
                    <a:bodyPr/>
                    <a:lstStyle/>
                    <a:p>
                      <a:pPr algn="just">
                        <a:spcBef>
                          <a:spcPts val="580"/>
                        </a:spcBef>
                        <a:spcAft>
                          <a:spcPts val="1200"/>
                        </a:spcAft>
                      </a:pPr>
                      <a:r>
                        <a:rPr lang="es-ES" sz="1200">
                          <a:effectLst/>
                        </a:rPr>
                        <a:t>NNT/NNH</a:t>
                      </a:r>
                      <a:endParaRPr lang="es-ES" sz="900">
                        <a:effectLst/>
                        <a:latin typeface="Trebuchet MS" panose="020B0603020202020204" pitchFamily="34" charset="0"/>
                        <a:ea typeface="Trebuchet MS" panose="020B0603020202020204" pitchFamily="34" charset="0"/>
                        <a:cs typeface="Trebuchet MS" panose="020B0603020202020204" pitchFamily="34" charset="0"/>
                      </a:endParaRPr>
                    </a:p>
                  </a:txBody>
                  <a:tcPr marL="68580" marR="68580" marT="0" marB="0"/>
                </a:tc>
                <a:tc>
                  <a:txBody>
                    <a:bodyPr/>
                    <a:lstStyle/>
                    <a:p>
                      <a:pPr algn="just">
                        <a:spcBef>
                          <a:spcPts val="580"/>
                        </a:spcBef>
                        <a:spcAft>
                          <a:spcPts val="1200"/>
                        </a:spcAft>
                      </a:pPr>
                      <a:r>
                        <a:rPr lang="es-ES" sz="1200">
                          <a:effectLst/>
                        </a:rPr>
                        <a:t>Comentario</a:t>
                      </a:r>
                      <a:endParaRPr lang="es-ES" sz="900">
                        <a:effectLst/>
                        <a:latin typeface="Trebuchet MS" panose="020B0603020202020204" pitchFamily="34" charset="0"/>
                        <a:ea typeface="Trebuchet MS" panose="020B0603020202020204" pitchFamily="34" charset="0"/>
                        <a:cs typeface="Trebuchet MS" panose="020B0603020202020204" pitchFamily="34" charset="0"/>
                      </a:endParaRPr>
                    </a:p>
                  </a:txBody>
                  <a:tcPr marL="68580" marR="68580" marT="0" marB="0"/>
                </a:tc>
                <a:extLst>
                  <a:ext uri="{0D108BD9-81ED-4DB2-BD59-A6C34878D82A}">
                    <a16:rowId xmlns:a16="http://schemas.microsoft.com/office/drawing/2014/main" val="10000"/>
                  </a:ext>
                </a:extLst>
              </a:tr>
              <a:tr h="764461">
                <a:tc>
                  <a:txBody>
                    <a:bodyPr/>
                    <a:lstStyle/>
                    <a:p>
                      <a:pPr algn="just">
                        <a:spcBef>
                          <a:spcPts val="580"/>
                        </a:spcBef>
                        <a:spcAft>
                          <a:spcPts val="1200"/>
                        </a:spcAft>
                      </a:pPr>
                      <a:r>
                        <a:rPr lang="es-ES" sz="1200">
                          <a:effectLst/>
                        </a:rPr>
                        <a:t>AAS en prevención primaria </a:t>
                      </a:r>
                      <a:endParaRPr lang="es-ES" sz="900">
                        <a:effectLst/>
                        <a:latin typeface="Trebuchet MS" panose="020B0603020202020204" pitchFamily="34" charset="0"/>
                        <a:ea typeface="Trebuchet MS" panose="020B0603020202020204" pitchFamily="34" charset="0"/>
                        <a:cs typeface="Trebuchet MS" panose="020B0603020202020204" pitchFamily="34" charset="0"/>
                      </a:endParaRPr>
                    </a:p>
                  </a:txBody>
                  <a:tcPr marL="68580" marR="68580" marT="0" marB="0"/>
                </a:tc>
                <a:tc>
                  <a:txBody>
                    <a:bodyPr/>
                    <a:lstStyle/>
                    <a:p>
                      <a:pPr algn="just">
                        <a:spcBef>
                          <a:spcPts val="580"/>
                        </a:spcBef>
                        <a:spcAft>
                          <a:spcPts val="1200"/>
                        </a:spcAft>
                      </a:pPr>
                      <a:r>
                        <a:rPr lang="es-ES" sz="1200">
                          <a:effectLst/>
                        </a:rPr>
                        <a:t>MACE</a:t>
                      </a:r>
                      <a:endParaRPr lang="es-ES" sz="900">
                        <a:effectLst/>
                        <a:latin typeface="Trebuchet MS" panose="020B0603020202020204" pitchFamily="34" charset="0"/>
                        <a:ea typeface="Trebuchet MS" panose="020B0603020202020204" pitchFamily="34" charset="0"/>
                        <a:cs typeface="Trebuchet MS" panose="020B0603020202020204" pitchFamily="34" charset="0"/>
                      </a:endParaRPr>
                    </a:p>
                  </a:txBody>
                  <a:tcPr marL="68580" marR="68580" marT="0" marB="0"/>
                </a:tc>
                <a:tc>
                  <a:txBody>
                    <a:bodyPr/>
                    <a:lstStyle/>
                    <a:p>
                      <a:pPr marL="0" marR="0" indent="0" algn="just" defTabSz="914400" rtl="0" eaLnBrk="1" fontAlgn="auto" latinLnBrk="0" hangingPunct="1">
                        <a:lnSpc>
                          <a:spcPct val="100000"/>
                        </a:lnSpc>
                        <a:spcBef>
                          <a:spcPts val="580"/>
                        </a:spcBef>
                        <a:spcAft>
                          <a:spcPts val="1200"/>
                        </a:spcAft>
                        <a:buClrTx/>
                        <a:buSzTx/>
                        <a:buFontTx/>
                        <a:buNone/>
                        <a:tabLst/>
                        <a:defRPr/>
                      </a:pPr>
                      <a:r>
                        <a:rPr lang="es-ES" sz="1200" dirty="0">
                          <a:effectLst/>
                        </a:rPr>
                        <a:t>111 </a:t>
                      </a:r>
                      <a:r>
                        <a:rPr lang="es-ES" sz="900" dirty="0">
                          <a:effectLst/>
                        </a:rPr>
                        <a:t>(NNT)</a:t>
                      </a:r>
                      <a:endParaRPr lang="es-ES" sz="900" dirty="0">
                        <a:effectLst/>
                        <a:latin typeface="Trebuchet MS" panose="020B0603020202020204" pitchFamily="34" charset="0"/>
                        <a:ea typeface="Trebuchet MS" panose="020B0603020202020204" pitchFamily="34" charset="0"/>
                        <a:cs typeface="Trebuchet MS" panose="020B0603020202020204" pitchFamily="34" charset="0"/>
                      </a:endParaRPr>
                    </a:p>
                    <a:p>
                      <a:pPr algn="just">
                        <a:spcBef>
                          <a:spcPts val="580"/>
                        </a:spcBef>
                        <a:spcAft>
                          <a:spcPts val="1200"/>
                        </a:spcAft>
                      </a:pPr>
                      <a:endParaRPr lang="es-ES" sz="900" dirty="0">
                        <a:effectLst/>
                        <a:latin typeface="Trebuchet MS" panose="020B0603020202020204" pitchFamily="34" charset="0"/>
                        <a:ea typeface="Trebuchet MS" panose="020B0603020202020204" pitchFamily="34" charset="0"/>
                        <a:cs typeface="Trebuchet MS" panose="020B0603020202020204" pitchFamily="34" charset="0"/>
                      </a:endParaRPr>
                    </a:p>
                  </a:txBody>
                  <a:tcPr marL="68580" marR="68580" marT="0" marB="0"/>
                </a:tc>
                <a:tc>
                  <a:txBody>
                    <a:bodyPr/>
                    <a:lstStyle/>
                    <a:p>
                      <a:pPr algn="just">
                        <a:spcBef>
                          <a:spcPts val="580"/>
                        </a:spcBef>
                        <a:spcAft>
                          <a:spcPts val="1200"/>
                        </a:spcAft>
                      </a:pPr>
                      <a:r>
                        <a:rPr lang="es-ES" sz="1200">
                          <a:effectLst/>
                        </a:rPr>
                        <a:t>Tratando a 111 pacientes diabéticos con AAS &gt; 12 meses se evita un infarto, ictus o mortalidad cardiovascular. </a:t>
                      </a:r>
                      <a:endParaRPr lang="es-ES" sz="900">
                        <a:effectLst/>
                        <a:latin typeface="Trebuchet MS" panose="020B0603020202020204" pitchFamily="34" charset="0"/>
                        <a:ea typeface="Trebuchet MS" panose="020B0603020202020204" pitchFamily="34" charset="0"/>
                        <a:cs typeface="Trebuchet MS" panose="020B0603020202020204" pitchFamily="34" charset="0"/>
                      </a:endParaRPr>
                    </a:p>
                  </a:txBody>
                  <a:tcPr marL="68580" marR="68580" marT="0" marB="0"/>
                </a:tc>
                <a:extLst>
                  <a:ext uri="{0D108BD9-81ED-4DB2-BD59-A6C34878D82A}">
                    <a16:rowId xmlns:a16="http://schemas.microsoft.com/office/drawing/2014/main" val="10001"/>
                  </a:ext>
                </a:extLst>
              </a:tr>
              <a:tr h="764461">
                <a:tc>
                  <a:txBody>
                    <a:bodyPr/>
                    <a:lstStyle/>
                    <a:p>
                      <a:pPr algn="just">
                        <a:spcBef>
                          <a:spcPts val="580"/>
                        </a:spcBef>
                        <a:spcAft>
                          <a:spcPts val="1200"/>
                        </a:spcAft>
                      </a:pPr>
                      <a:r>
                        <a:rPr lang="es-ES" sz="1200">
                          <a:effectLst/>
                        </a:rPr>
                        <a:t>AAS en prevención primaria </a:t>
                      </a:r>
                      <a:endParaRPr lang="es-ES" sz="900">
                        <a:effectLst/>
                        <a:latin typeface="Trebuchet MS" panose="020B0603020202020204" pitchFamily="34" charset="0"/>
                        <a:ea typeface="Trebuchet MS" panose="020B0603020202020204" pitchFamily="34" charset="0"/>
                        <a:cs typeface="Trebuchet MS" panose="020B0603020202020204" pitchFamily="34" charset="0"/>
                      </a:endParaRPr>
                    </a:p>
                  </a:txBody>
                  <a:tcPr marL="68580" marR="68580" marT="0" marB="0"/>
                </a:tc>
                <a:tc>
                  <a:txBody>
                    <a:bodyPr/>
                    <a:lstStyle/>
                    <a:p>
                      <a:pPr algn="just">
                        <a:spcBef>
                          <a:spcPts val="580"/>
                        </a:spcBef>
                        <a:spcAft>
                          <a:spcPts val="1200"/>
                        </a:spcAft>
                      </a:pPr>
                      <a:r>
                        <a:rPr lang="es-ES" sz="1200">
                          <a:effectLst/>
                        </a:rPr>
                        <a:t>Mortalidad cardiovascular</a:t>
                      </a:r>
                      <a:endParaRPr lang="es-ES" sz="900">
                        <a:effectLst/>
                        <a:latin typeface="Trebuchet MS" panose="020B0603020202020204" pitchFamily="34" charset="0"/>
                        <a:ea typeface="Trebuchet MS" panose="020B0603020202020204" pitchFamily="34" charset="0"/>
                        <a:cs typeface="Trebuchet MS" panose="020B0603020202020204" pitchFamily="34" charset="0"/>
                      </a:endParaRPr>
                    </a:p>
                  </a:txBody>
                  <a:tcPr marL="68580" marR="68580" marT="0" marB="0"/>
                </a:tc>
                <a:tc>
                  <a:txBody>
                    <a:bodyPr/>
                    <a:lstStyle/>
                    <a:p>
                      <a:pPr algn="just">
                        <a:spcBef>
                          <a:spcPts val="580"/>
                        </a:spcBef>
                        <a:spcAft>
                          <a:spcPts val="1200"/>
                        </a:spcAft>
                      </a:pPr>
                      <a:r>
                        <a:rPr lang="es-ES" sz="1200" dirty="0">
                          <a:effectLst/>
                        </a:rPr>
                        <a:t>1554 </a:t>
                      </a:r>
                      <a:r>
                        <a:rPr lang="es-ES" sz="900" dirty="0">
                          <a:effectLst/>
                        </a:rPr>
                        <a:t>(NNT)</a:t>
                      </a:r>
                      <a:endParaRPr lang="es-ES" sz="900" dirty="0">
                        <a:effectLst/>
                        <a:latin typeface="Trebuchet MS" panose="020B0603020202020204" pitchFamily="34" charset="0"/>
                        <a:ea typeface="Trebuchet MS" panose="020B0603020202020204" pitchFamily="34" charset="0"/>
                        <a:cs typeface="Trebuchet MS" panose="020B0603020202020204" pitchFamily="34" charset="0"/>
                      </a:endParaRPr>
                    </a:p>
                  </a:txBody>
                  <a:tcPr marL="68580" marR="68580" marT="0" marB="0"/>
                </a:tc>
                <a:tc>
                  <a:txBody>
                    <a:bodyPr/>
                    <a:lstStyle/>
                    <a:p>
                      <a:pPr algn="just">
                        <a:spcBef>
                          <a:spcPts val="580"/>
                        </a:spcBef>
                        <a:spcAft>
                          <a:spcPts val="1200"/>
                        </a:spcAft>
                      </a:pPr>
                      <a:r>
                        <a:rPr lang="es-ES" sz="1200">
                          <a:effectLst/>
                        </a:rPr>
                        <a:t>Tratando a 1554 pacientes diabéticos con AAS &gt; 12 meses se evita una muerte cardiovascular. </a:t>
                      </a:r>
                      <a:endParaRPr lang="es-ES" sz="900">
                        <a:effectLst/>
                        <a:latin typeface="Trebuchet MS" panose="020B0603020202020204" pitchFamily="34" charset="0"/>
                        <a:ea typeface="Trebuchet MS" panose="020B0603020202020204" pitchFamily="34" charset="0"/>
                        <a:cs typeface="Trebuchet MS" panose="020B0603020202020204" pitchFamily="34" charset="0"/>
                      </a:endParaRPr>
                    </a:p>
                  </a:txBody>
                  <a:tcPr marL="68580" marR="68580" marT="0" marB="0"/>
                </a:tc>
                <a:extLst>
                  <a:ext uri="{0D108BD9-81ED-4DB2-BD59-A6C34878D82A}">
                    <a16:rowId xmlns:a16="http://schemas.microsoft.com/office/drawing/2014/main" val="10002"/>
                  </a:ext>
                </a:extLst>
              </a:tr>
              <a:tr h="509640">
                <a:tc>
                  <a:txBody>
                    <a:bodyPr/>
                    <a:lstStyle/>
                    <a:p>
                      <a:pPr algn="just">
                        <a:spcBef>
                          <a:spcPts val="580"/>
                        </a:spcBef>
                        <a:spcAft>
                          <a:spcPts val="1200"/>
                        </a:spcAft>
                      </a:pPr>
                      <a:r>
                        <a:rPr lang="es-ES" sz="1200">
                          <a:effectLst/>
                        </a:rPr>
                        <a:t>AAS en prevención primaria </a:t>
                      </a:r>
                      <a:endParaRPr lang="es-ES" sz="900">
                        <a:effectLst/>
                        <a:latin typeface="Trebuchet MS" panose="020B0603020202020204" pitchFamily="34" charset="0"/>
                        <a:ea typeface="Trebuchet MS" panose="020B0603020202020204" pitchFamily="34" charset="0"/>
                        <a:cs typeface="Trebuchet MS" panose="020B0603020202020204" pitchFamily="34" charset="0"/>
                      </a:endParaRPr>
                    </a:p>
                  </a:txBody>
                  <a:tcPr marL="68580" marR="68580" marT="0" marB="0"/>
                </a:tc>
                <a:tc>
                  <a:txBody>
                    <a:bodyPr/>
                    <a:lstStyle/>
                    <a:p>
                      <a:pPr algn="just">
                        <a:spcBef>
                          <a:spcPts val="580"/>
                        </a:spcBef>
                        <a:spcAft>
                          <a:spcPts val="1200"/>
                        </a:spcAft>
                      </a:pPr>
                      <a:r>
                        <a:rPr lang="es-ES" sz="1200">
                          <a:effectLst/>
                        </a:rPr>
                        <a:t>Hemorragia</a:t>
                      </a:r>
                      <a:endParaRPr lang="es-ES" sz="900">
                        <a:effectLst/>
                        <a:latin typeface="Trebuchet MS" panose="020B0603020202020204" pitchFamily="34" charset="0"/>
                        <a:ea typeface="Trebuchet MS" panose="020B0603020202020204" pitchFamily="34" charset="0"/>
                        <a:cs typeface="Trebuchet MS" panose="020B0603020202020204" pitchFamily="34" charset="0"/>
                      </a:endParaRPr>
                    </a:p>
                  </a:txBody>
                  <a:tcPr marL="68580" marR="68580" marT="0" marB="0"/>
                </a:tc>
                <a:tc>
                  <a:txBody>
                    <a:bodyPr/>
                    <a:lstStyle/>
                    <a:p>
                      <a:pPr marL="0" marR="0" indent="0" algn="just" defTabSz="914400" rtl="0" eaLnBrk="1" fontAlgn="auto" latinLnBrk="0" hangingPunct="1">
                        <a:lnSpc>
                          <a:spcPct val="100000"/>
                        </a:lnSpc>
                        <a:spcBef>
                          <a:spcPts val="580"/>
                        </a:spcBef>
                        <a:spcAft>
                          <a:spcPts val="1200"/>
                        </a:spcAft>
                        <a:buClrTx/>
                        <a:buSzTx/>
                        <a:buFontTx/>
                        <a:buNone/>
                        <a:tabLst/>
                        <a:defRPr/>
                      </a:pPr>
                      <a:r>
                        <a:rPr lang="es-ES" sz="1200" dirty="0">
                          <a:effectLst/>
                        </a:rPr>
                        <a:t>134 </a:t>
                      </a:r>
                      <a:r>
                        <a:rPr lang="es-ES" sz="900">
                          <a:effectLst/>
                        </a:rPr>
                        <a:t>(NNH)</a:t>
                      </a:r>
                      <a:endParaRPr lang="es-ES" sz="900">
                        <a:effectLst/>
                        <a:latin typeface="Trebuchet MS" panose="020B0603020202020204" pitchFamily="34" charset="0"/>
                        <a:ea typeface="Trebuchet MS" panose="020B0603020202020204" pitchFamily="34" charset="0"/>
                        <a:cs typeface="Trebuchet MS" panose="020B0603020202020204" pitchFamily="34" charset="0"/>
                      </a:endParaRPr>
                    </a:p>
                    <a:p>
                      <a:pPr algn="just">
                        <a:spcBef>
                          <a:spcPts val="580"/>
                        </a:spcBef>
                        <a:spcAft>
                          <a:spcPts val="1200"/>
                        </a:spcAft>
                      </a:pPr>
                      <a:endParaRPr lang="es-ES" sz="900" dirty="0">
                        <a:effectLst/>
                        <a:latin typeface="Trebuchet MS" panose="020B0603020202020204" pitchFamily="34" charset="0"/>
                        <a:ea typeface="Trebuchet MS" panose="020B0603020202020204" pitchFamily="34" charset="0"/>
                        <a:cs typeface="Trebuchet MS" panose="020B0603020202020204" pitchFamily="34" charset="0"/>
                      </a:endParaRPr>
                    </a:p>
                  </a:txBody>
                  <a:tcPr marL="68580" marR="68580" marT="0" marB="0"/>
                </a:tc>
                <a:tc>
                  <a:txBody>
                    <a:bodyPr/>
                    <a:lstStyle/>
                    <a:p>
                      <a:pPr algn="just">
                        <a:spcBef>
                          <a:spcPts val="580"/>
                        </a:spcBef>
                        <a:spcAft>
                          <a:spcPts val="1200"/>
                        </a:spcAft>
                      </a:pPr>
                      <a:r>
                        <a:rPr lang="es-ES" sz="1200">
                          <a:effectLst/>
                        </a:rPr>
                        <a:t>Tratando a 134 pacientes diabéticos con AAS &gt; 12 meses se causa una hemorragia. </a:t>
                      </a:r>
                      <a:endParaRPr lang="es-ES" sz="900">
                        <a:effectLst/>
                        <a:latin typeface="Trebuchet MS" panose="020B0603020202020204" pitchFamily="34" charset="0"/>
                        <a:ea typeface="Trebuchet MS" panose="020B0603020202020204" pitchFamily="34" charset="0"/>
                        <a:cs typeface="Trebuchet MS" panose="020B0603020202020204" pitchFamily="34" charset="0"/>
                      </a:endParaRPr>
                    </a:p>
                  </a:txBody>
                  <a:tcPr marL="68580" marR="68580" marT="0" marB="0"/>
                </a:tc>
                <a:extLst>
                  <a:ext uri="{0D108BD9-81ED-4DB2-BD59-A6C34878D82A}">
                    <a16:rowId xmlns:a16="http://schemas.microsoft.com/office/drawing/2014/main" val="10003"/>
                  </a:ext>
                </a:extLst>
              </a:tr>
              <a:tr h="764461">
                <a:tc>
                  <a:txBody>
                    <a:bodyPr/>
                    <a:lstStyle/>
                    <a:p>
                      <a:pPr algn="just">
                        <a:spcBef>
                          <a:spcPts val="580"/>
                        </a:spcBef>
                        <a:spcAft>
                          <a:spcPts val="1200"/>
                        </a:spcAft>
                      </a:pPr>
                      <a:r>
                        <a:rPr lang="es-ES" sz="1200">
                          <a:effectLst/>
                        </a:rPr>
                        <a:t>AAS en prevención secundaria</a:t>
                      </a:r>
                      <a:endParaRPr lang="es-ES" sz="900">
                        <a:effectLst/>
                        <a:latin typeface="Trebuchet MS" panose="020B0603020202020204" pitchFamily="34" charset="0"/>
                        <a:ea typeface="Trebuchet MS" panose="020B0603020202020204" pitchFamily="34" charset="0"/>
                        <a:cs typeface="Trebuchet MS" panose="020B0603020202020204" pitchFamily="34" charset="0"/>
                      </a:endParaRPr>
                    </a:p>
                  </a:txBody>
                  <a:tcPr marL="68580" marR="68580" marT="0" marB="0"/>
                </a:tc>
                <a:tc>
                  <a:txBody>
                    <a:bodyPr/>
                    <a:lstStyle/>
                    <a:p>
                      <a:pPr algn="just">
                        <a:spcBef>
                          <a:spcPts val="580"/>
                        </a:spcBef>
                        <a:spcAft>
                          <a:spcPts val="1200"/>
                        </a:spcAft>
                      </a:pPr>
                      <a:r>
                        <a:rPr lang="es-ES" sz="1200">
                          <a:effectLst/>
                        </a:rPr>
                        <a:t>MACE</a:t>
                      </a:r>
                      <a:endParaRPr lang="es-ES" sz="900">
                        <a:effectLst/>
                        <a:latin typeface="Trebuchet MS" panose="020B0603020202020204" pitchFamily="34" charset="0"/>
                        <a:ea typeface="Trebuchet MS" panose="020B0603020202020204" pitchFamily="34" charset="0"/>
                        <a:cs typeface="Trebuchet MS" panose="020B0603020202020204" pitchFamily="34" charset="0"/>
                      </a:endParaRPr>
                    </a:p>
                  </a:txBody>
                  <a:tcPr marL="68580" marR="68580" marT="0" marB="0"/>
                </a:tc>
                <a:tc>
                  <a:txBody>
                    <a:bodyPr/>
                    <a:lstStyle/>
                    <a:p>
                      <a:pPr marL="0" marR="0" indent="0" algn="just" defTabSz="914400" rtl="0" eaLnBrk="1" fontAlgn="auto" latinLnBrk="0" hangingPunct="1">
                        <a:lnSpc>
                          <a:spcPct val="100000"/>
                        </a:lnSpc>
                        <a:spcBef>
                          <a:spcPts val="580"/>
                        </a:spcBef>
                        <a:spcAft>
                          <a:spcPts val="1200"/>
                        </a:spcAft>
                        <a:buClrTx/>
                        <a:buSzTx/>
                        <a:buFontTx/>
                        <a:buNone/>
                        <a:tabLst/>
                        <a:defRPr/>
                      </a:pPr>
                      <a:r>
                        <a:rPr lang="es-ES" sz="1200" dirty="0">
                          <a:effectLst/>
                        </a:rPr>
                        <a:t>67 </a:t>
                      </a:r>
                      <a:r>
                        <a:rPr lang="es-ES" sz="900" dirty="0">
                          <a:effectLst/>
                        </a:rPr>
                        <a:t>(NNT)</a:t>
                      </a:r>
                      <a:endParaRPr lang="es-ES" sz="900" dirty="0">
                        <a:effectLst/>
                        <a:latin typeface="Trebuchet MS" panose="020B0603020202020204" pitchFamily="34" charset="0"/>
                        <a:ea typeface="Trebuchet MS" panose="020B0603020202020204" pitchFamily="34" charset="0"/>
                        <a:cs typeface="Trebuchet MS" panose="020B0603020202020204" pitchFamily="34" charset="0"/>
                      </a:endParaRPr>
                    </a:p>
                    <a:p>
                      <a:pPr algn="just">
                        <a:spcBef>
                          <a:spcPts val="580"/>
                        </a:spcBef>
                        <a:spcAft>
                          <a:spcPts val="1200"/>
                        </a:spcAft>
                      </a:pPr>
                      <a:endParaRPr lang="es-ES" sz="900" dirty="0">
                        <a:effectLst/>
                        <a:latin typeface="Trebuchet MS" panose="020B0603020202020204" pitchFamily="34" charset="0"/>
                        <a:ea typeface="Trebuchet MS" panose="020B0603020202020204" pitchFamily="34" charset="0"/>
                        <a:cs typeface="Trebuchet MS" panose="020B0603020202020204" pitchFamily="34" charset="0"/>
                      </a:endParaRPr>
                    </a:p>
                  </a:txBody>
                  <a:tcPr marL="68580" marR="68580" marT="0" marB="0"/>
                </a:tc>
                <a:tc>
                  <a:txBody>
                    <a:bodyPr/>
                    <a:lstStyle/>
                    <a:p>
                      <a:pPr algn="just">
                        <a:spcBef>
                          <a:spcPts val="580"/>
                        </a:spcBef>
                        <a:spcAft>
                          <a:spcPts val="1200"/>
                        </a:spcAft>
                      </a:pPr>
                      <a:r>
                        <a:rPr lang="es-ES" sz="1200" dirty="0">
                          <a:effectLst/>
                        </a:rPr>
                        <a:t>Tratando a 67 pacientes diabéticos con AAS durante 12 meses se evita un infarto, ictus o una muerte cardiovascular.</a:t>
                      </a:r>
                      <a:endParaRPr lang="es-ES" sz="900" dirty="0">
                        <a:effectLst/>
                        <a:latin typeface="Trebuchet MS" panose="020B0603020202020204" pitchFamily="34" charset="0"/>
                        <a:ea typeface="Trebuchet MS" panose="020B0603020202020204" pitchFamily="34" charset="0"/>
                        <a:cs typeface="Trebuchet MS" panose="020B0603020202020204" pitchFamily="34" charset="0"/>
                      </a:endParaRPr>
                    </a:p>
                  </a:txBody>
                  <a:tcPr marL="68580" marR="68580" marT="0" marB="0"/>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3652700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Marcador de contenido 13">
            <a:extLst>
              <a:ext uri="{FF2B5EF4-FFF2-40B4-BE49-F238E27FC236}">
                <a16:creationId xmlns:a16="http://schemas.microsoft.com/office/drawing/2014/main" id="{B9DDFF2D-5DE8-024D-8193-7601C182EE4A}"/>
              </a:ext>
            </a:extLst>
          </p:cNvPr>
          <p:cNvSpPr>
            <a:spLocks noGrp="1"/>
          </p:cNvSpPr>
          <p:nvPr>
            <p:ph idx="1"/>
          </p:nvPr>
        </p:nvSpPr>
        <p:spPr>
          <a:xfrm>
            <a:off x="428625" y="1475500"/>
            <a:ext cx="7886700" cy="4002832"/>
          </a:xfrm>
        </p:spPr>
        <p:txBody>
          <a:bodyPr>
            <a:normAutofit fontScale="70000" lnSpcReduction="20000"/>
          </a:bodyPr>
          <a:lstStyle/>
          <a:p>
            <a:pPr marL="0" indent="0">
              <a:buNone/>
            </a:pPr>
            <a:r>
              <a:rPr lang="es-ES" dirty="0"/>
              <a:t>Prevención secundaria (pacientes con evento CV previo)</a:t>
            </a:r>
            <a:endParaRPr lang="es-ES" b="1" dirty="0"/>
          </a:p>
          <a:p>
            <a:r>
              <a:rPr lang="es-ES" dirty="0"/>
              <a:t>Se recomienda tras el evento coronario, una doble antiagregación con AAS a dosis bajas mas un inhibidor P2Y12, durante un año. Se podría considerar un tratamiento permanente en pacientes con alto riesgo CV y bajo riesgo de sangrado.</a:t>
            </a:r>
          </a:p>
          <a:p>
            <a:r>
              <a:rPr lang="es-ES" dirty="0"/>
              <a:t>Después de cualquier evento CV, se recomienda el tratamiento con AAS, entre 75 y 150 mg/día porque produce una reducción significativa de todos los episodios vasculares mayores y de la mortalidad cardiovascular y total. </a:t>
            </a:r>
          </a:p>
          <a:p>
            <a:r>
              <a:rPr lang="es-ES" dirty="0"/>
              <a:t>En pacientes con alergia o intolerancia al AAS, </a:t>
            </a:r>
            <a:r>
              <a:rPr lang="es-ES" dirty="0" err="1"/>
              <a:t>clopidogrel</a:t>
            </a:r>
            <a:r>
              <a:rPr lang="en-US" dirty="0"/>
              <a:t> 75 mg/día,</a:t>
            </a:r>
            <a:r>
              <a:rPr lang="es-ES" dirty="0"/>
              <a:t> es la alternativa de elección. </a:t>
            </a:r>
          </a:p>
          <a:p>
            <a:pPr marL="0" indent="0">
              <a:buNone/>
            </a:pPr>
            <a:r>
              <a:rPr lang="es-ES" dirty="0"/>
              <a:t>Prevención primaria (pacientes sin evento CV previo)</a:t>
            </a:r>
            <a:endParaRPr lang="es-ES" b="1" dirty="0"/>
          </a:p>
          <a:p>
            <a:r>
              <a:rPr lang="es-ES" dirty="0"/>
              <a:t>En general no se recomienda la antiagregación. Puede considerarse el uso de AAS a dosis de 75-150 mg/día en pacientes con alto riesgo CV y bajo riesgo de sangrado. </a:t>
            </a:r>
          </a:p>
        </p:txBody>
      </p:sp>
      <p:sp>
        <p:nvSpPr>
          <p:cNvPr id="13" name="Título 12">
            <a:extLst>
              <a:ext uri="{FF2B5EF4-FFF2-40B4-BE49-F238E27FC236}">
                <a16:creationId xmlns:a16="http://schemas.microsoft.com/office/drawing/2014/main" id="{6BA59F6E-68CD-554B-ACD4-8ACD35DA9AE2}"/>
              </a:ext>
            </a:extLst>
          </p:cNvPr>
          <p:cNvSpPr>
            <a:spLocks noGrp="1"/>
          </p:cNvSpPr>
          <p:nvPr>
            <p:ph type="title"/>
          </p:nvPr>
        </p:nvSpPr>
        <p:spPr/>
        <p:txBody>
          <a:bodyPr/>
          <a:lstStyle/>
          <a:p>
            <a:r>
              <a:rPr lang="es-ES" dirty="0"/>
              <a:t>Recomendaciones actuales de anti agregación</a:t>
            </a:r>
            <a:br>
              <a:rPr lang="es-ES" dirty="0"/>
            </a:br>
            <a:r>
              <a:rPr lang="es-ES" dirty="0"/>
              <a:t>en pacientes con diabetes</a:t>
            </a:r>
          </a:p>
        </p:txBody>
      </p:sp>
      <p:sp>
        <p:nvSpPr>
          <p:cNvPr id="2" name="Rectángulo 1"/>
          <p:cNvSpPr/>
          <p:nvPr/>
        </p:nvSpPr>
        <p:spPr>
          <a:xfrm>
            <a:off x="942975" y="5846327"/>
            <a:ext cx="6738938" cy="276999"/>
          </a:xfrm>
          <a:prstGeom prst="rect">
            <a:avLst/>
          </a:prstGeom>
        </p:spPr>
        <p:txBody>
          <a:bodyPr wrap="square">
            <a:spAutoFit/>
          </a:bodyPr>
          <a:lstStyle/>
          <a:p>
            <a:r>
              <a:rPr lang="es-ES" sz="1200" dirty="0" err="1"/>
              <a:t>Antithrombotic</a:t>
            </a:r>
            <a:r>
              <a:rPr lang="es-ES" sz="1200" dirty="0"/>
              <a:t> </a:t>
            </a:r>
            <a:r>
              <a:rPr lang="es-ES" sz="1200" dirty="0" err="1"/>
              <a:t>Trialists</a:t>
            </a:r>
            <a:r>
              <a:rPr lang="es-ES" sz="1200" dirty="0"/>
              <a:t>' (ATT) </a:t>
            </a:r>
            <a:r>
              <a:rPr lang="es-ES" sz="1200" dirty="0" err="1"/>
              <a:t>Collaboration</a:t>
            </a:r>
            <a:r>
              <a:rPr lang="es-ES" sz="1200" dirty="0"/>
              <a:t>, </a:t>
            </a:r>
            <a:r>
              <a:rPr lang="es-ES" sz="1200" dirty="0" err="1"/>
              <a:t>Baigent</a:t>
            </a:r>
            <a:r>
              <a:rPr lang="es-ES" sz="1200" dirty="0"/>
              <a:t> C, et al. </a:t>
            </a:r>
            <a:r>
              <a:rPr lang="es-ES" sz="1200" dirty="0" err="1"/>
              <a:t>Lancet</a:t>
            </a:r>
            <a:r>
              <a:rPr lang="es-ES" sz="1200" dirty="0"/>
              <a:t>. 2009 </a:t>
            </a:r>
            <a:r>
              <a:rPr lang="es-ES" sz="1200" dirty="0" err="1"/>
              <a:t>May</a:t>
            </a:r>
            <a:r>
              <a:rPr lang="es-ES" sz="1200" dirty="0"/>
              <a:t> 30;373(9678):1849-60. </a:t>
            </a:r>
          </a:p>
        </p:txBody>
      </p:sp>
    </p:spTree>
    <p:extLst>
      <p:ext uri="{BB962C8B-B14F-4D97-AF65-F5344CB8AC3E}">
        <p14:creationId xmlns:p14="http://schemas.microsoft.com/office/powerpoint/2010/main" val="1111567360"/>
      </p:ext>
    </p:extLst>
  </p:cSld>
  <p:clrMapOvr>
    <a:masterClrMapping/>
  </p:clrMapOvr>
</p:sld>
</file>

<file path=ppt/theme/theme1.xml><?xml version="1.0" encoding="utf-8"?>
<a:theme xmlns:a="http://schemas.openxmlformats.org/drawingml/2006/main" name="Tema de Office">
  <a:themeElements>
    <a:clrScheme name="Suplemento">
      <a:dk1>
        <a:srgbClr val="000000"/>
      </a:dk1>
      <a:lt1>
        <a:srgbClr val="FFFFFF"/>
      </a:lt1>
      <a:dk2>
        <a:srgbClr val="7B003A"/>
      </a:dk2>
      <a:lt2>
        <a:srgbClr val="DE092E"/>
      </a:lt2>
      <a:accent1>
        <a:srgbClr val="3FB8C5"/>
      </a:accent1>
      <a:accent2>
        <a:srgbClr val="469CC1"/>
      </a:accent2>
      <a:accent3>
        <a:srgbClr val="9BBB59"/>
      </a:accent3>
      <a:accent4>
        <a:srgbClr val="8064A2"/>
      </a:accent4>
      <a:accent5>
        <a:srgbClr val="4BACC6"/>
      </a:accent5>
      <a:accent6>
        <a:srgbClr val="F79646"/>
      </a:accent6>
      <a:hlink>
        <a:srgbClr val="0000FF"/>
      </a:hlink>
      <a:folHlink>
        <a:srgbClr val="800080"/>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ema de Office">
  <a:themeElements>
    <a:clrScheme name="Suplemento">
      <a:dk1>
        <a:srgbClr val="000000"/>
      </a:dk1>
      <a:lt1>
        <a:srgbClr val="FFFFFF"/>
      </a:lt1>
      <a:dk2>
        <a:srgbClr val="7B003A"/>
      </a:dk2>
      <a:lt2>
        <a:srgbClr val="DE092E"/>
      </a:lt2>
      <a:accent1>
        <a:srgbClr val="3FB8C5"/>
      </a:accent1>
      <a:accent2>
        <a:srgbClr val="469CC1"/>
      </a:accent2>
      <a:accent3>
        <a:srgbClr val="9BBB59"/>
      </a:accent3>
      <a:accent4>
        <a:srgbClr val="8064A2"/>
      </a:accent4>
      <a:accent5>
        <a:srgbClr val="4BACC6"/>
      </a:accent5>
      <a:accent6>
        <a:srgbClr val="F79646"/>
      </a:accent6>
      <a:hlink>
        <a:srgbClr val="0000FF"/>
      </a:hlink>
      <a:folHlink>
        <a:srgbClr val="800080"/>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16406</TotalTime>
  <Words>951</Words>
  <Application>Microsoft Office PowerPoint</Application>
  <PresentationFormat>Presentación en pantalla (4:3)</PresentationFormat>
  <Paragraphs>73</Paragraphs>
  <Slides>7</Slides>
  <Notes>0</Notes>
  <HiddenSlides>0</HiddenSlides>
  <MMClips>0</MMClips>
  <ScaleCrop>false</ScaleCrop>
  <HeadingPairs>
    <vt:vector size="6" baseType="variant">
      <vt:variant>
        <vt:lpstr>Fuentes usadas</vt:lpstr>
      </vt:variant>
      <vt:variant>
        <vt:i4>4</vt:i4>
      </vt:variant>
      <vt:variant>
        <vt:lpstr>Tema</vt:lpstr>
      </vt:variant>
      <vt:variant>
        <vt:i4>2</vt:i4>
      </vt:variant>
      <vt:variant>
        <vt:lpstr>Títulos de diapositiva</vt:lpstr>
      </vt:variant>
      <vt:variant>
        <vt:i4>7</vt:i4>
      </vt:variant>
    </vt:vector>
  </HeadingPairs>
  <TitlesOfParts>
    <vt:vector size="13" baseType="lpstr">
      <vt:lpstr>Arial</vt:lpstr>
      <vt:lpstr>Calibri</vt:lpstr>
      <vt:lpstr>Times New Roman</vt:lpstr>
      <vt:lpstr>Trebuchet MS</vt:lpstr>
      <vt:lpstr>Tema de Office</vt:lpstr>
      <vt:lpstr>1_Tema de Office</vt:lpstr>
      <vt:lpstr>“Recomendaciones de Antiagregación en personas con diabetes”</vt:lpstr>
      <vt:lpstr>Frecuencia de uso de ácido acetil salicílico como antiagregante en personas con diabetes</vt:lpstr>
      <vt:lpstr>Vías de antiagregación y tipos de fármacos</vt:lpstr>
      <vt:lpstr>Representación esquemática de las principales dianas terapéuticas de la antiagregación en la plaqueta. </vt:lpstr>
      <vt:lpstr>Tabla 1. Resumen de las recomendaciones actuales de antiagregación en pacientes diabéticos. </vt:lpstr>
      <vt:lpstr>Tabla 2. Traducción clínica de los beneficios del tratamiento antiagregante.</vt:lpstr>
      <vt:lpstr>Recomendaciones actuales de anti agregación en pacientes con diabetes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ana.aparicio@euromedice.net</dc:creator>
  <cp:lastModifiedBy>Laura Romera</cp:lastModifiedBy>
  <cp:revision>29</cp:revision>
  <dcterms:created xsi:type="dcterms:W3CDTF">2020-02-07T08:03:39Z</dcterms:created>
  <dcterms:modified xsi:type="dcterms:W3CDTF">2022-05-17T07:33:28Z</dcterms:modified>
</cp:coreProperties>
</file>