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9"/>
    <p:restoredTop sz="94668"/>
  </p:normalViewPr>
  <p:slideViewPr>
    <p:cSldViewPr snapToGrid="0" snapToObjects="1">
      <p:cViewPr varScale="1">
        <p:scale>
          <a:sx n="62" d="100"/>
          <a:sy n="62" d="100"/>
        </p:scale>
        <p:origin x="1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3698291"/>
            <a:ext cx="78867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DA6D3B1-A668-F549-BFD8-3F73857A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82269"/>
            <a:ext cx="7886700" cy="168760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5D2CBC9-F50B-5C44-8E3A-48963CEA0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7763" y="606424"/>
            <a:ext cx="6046237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200">
                <a:solidFill>
                  <a:schemeClr val="bg1"/>
                </a:solidFill>
              </a:defRPr>
            </a:lvl2pPr>
            <a:lvl3pPr algn="l">
              <a:defRPr sz="1200">
                <a:solidFill>
                  <a:schemeClr val="bg1"/>
                </a:solidFill>
              </a:defRPr>
            </a:lvl3pPr>
            <a:lvl4pPr algn="l">
              <a:defRPr sz="1200">
                <a:solidFill>
                  <a:schemeClr val="bg1"/>
                </a:solidFill>
              </a:defRPr>
            </a:lvl4pPr>
            <a:lvl5pPr algn="l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Volumen 11 – Número 01 - 2020</a:t>
            </a:r>
            <a:endParaRPr lang="es-ES_tradn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89BC38-C15C-EB4A-BE92-E3DEB42AB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7763" y="1112506"/>
            <a:ext cx="5829669" cy="299199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336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9C28181-B24F-DD49-918E-A2E85919D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6127" y="1122363"/>
            <a:ext cx="6047874" cy="280987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  <a:lvl2pPr algn="l">
              <a:defRPr sz="1600"/>
            </a:lvl2pPr>
            <a:lvl3pPr algn="l">
              <a:defRPr sz="16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6102E3D-A973-E143-A9D2-51BC566C00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5625" y="601663"/>
            <a:ext cx="5567363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100">
                <a:solidFill>
                  <a:schemeClr val="bg1"/>
                </a:solidFill>
              </a:defRPr>
            </a:lvl2pPr>
            <a:lvl3pPr algn="l">
              <a:defRPr sz="1100">
                <a:solidFill>
                  <a:schemeClr val="bg1"/>
                </a:solidFill>
              </a:defRPr>
            </a:lvl3pPr>
            <a:lvl4pPr algn="l">
              <a:defRPr sz="1100">
                <a:solidFill>
                  <a:schemeClr val="bg1"/>
                </a:solidFill>
              </a:defRPr>
            </a:lvl4pPr>
            <a:lvl5pPr algn="l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4308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333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5314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895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851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127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736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689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495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678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56D5E-5453-B24C-8281-19D28B97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3B86EA-FD69-804F-A6C4-13A6D657E9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593909"/>
            <a:ext cx="7886700" cy="354495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ES_tradnl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4349ABD-7FDC-D849-988F-910ABA0CF1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268413"/>
            <a:ext cx="7886700" cy="13255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8573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56588"/>
            <a:ext cx="7886700" cy="4002832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C0F51D1-D278-0B47-8036-7D3C46C2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648AA1B-881B-D24C-8FB2-35E5191BEB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1147762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9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3502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599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83456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2277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5481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3056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3600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5963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30/04/2022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063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8F5E090D-DE95-354D-8C93-BEEA71238E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646422"/>
            <a:ext cx="7886700" cy="291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998C24D-C75B-BF4D-9F9A-4791C565624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11559"/>
            <a:ext cx="7886700" cy="5047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Marcador de título 5">
            <a:extLst>
              <a:ext uri="{FF2B5EF4-FFF2-40B4-BE49-F238E27FC236}">
                <a16:creationId xmlns:a16="http://schemas.microsoft.com/office/drawing/2014/main" id="{538701C9-D2B4-6542-BB8C-D7BDE1C1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15" y="0"/>
            <a:ext cx="7259218" cy="84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5628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4E636D59-2C18-D549-A2A2-F5C9B4D21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BO" b="1" dirty="0"/>
              <a:t>Dr. Martin Montero Gumucio. </a:t>
            </a:r>
            <a:br>
              <a:rPr lang="es-BO" b="1" dirty="0"/>
            </a:br>
            <a:r>
              <a:rPr lang="es-BO" b="1" dirty="0"/>
              <a:t>Médico de familia. UGC del Mármol. Norte de Almería</a:t>
            </a:r>
            <a:br>
              <a:rPr lang="es-BO" dirty="0"/>
            </a:br>
            <a:endParaRPr lang="es-ES_tradnl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E4FD1AD-2C8F-5943-9FB4-664324A0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BO" dirty="0"/>
              <a:t>INSULINIZACION EN PACIENTES CON DIABETES MELLITUS 2. TRATADOS CON CORTICOIDES DE LARGA DURACION. POCA EVIDENCIA, PARA UN  CASO MUY FRECUENTE.</a:t>
            </a:r>
            <a:br>
              <a:rPr lang="es-BO" dirty="0"/>
            </a:b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3BC0A792-2524-A145-BD08-AC1FF0228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_tradnl"/>
              <a:t>Caso Clínico</a:t>
            </a:r>
            <a:endParaRPr lang="es-ES_tradnl" dirty="0"/>
          </a:p>
        </p:txBody>
      </p:sp>
      <p:sp>
        <p:nvSpPr>
          <p:cNvPr id="5" name="CuadroTexto 7">
            <a:extLst>
              <a:ext uri="{FF2B5EF4-FFF2-40B4-BE49-F238E27FC236}">
                <a16:creationId xmlns:a16="http://schemas.microsoft.com/office/drawing/2014/main" id="{2010B46B-1341-4367-9AA0-58ED0B90D043}"/>
              </a:ext>
            </a:extLst>
          </p:cNvPr>
          <p:cNvSpPr txBox="1"/>
          <p:nvPr/>
        </p:nvSpPr>
        <p:spPr>
          <a:xfrm>
            <a:off x="3097763" y="235366"/>
            <a:ext cx="4598277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45.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2022. Volumen 13. Número 02-2022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s-ES_tradnl" dirty="0"/>
            </a:br>
            <a:r>
              <a:rPr lang="es-ES_tradnl" sz="4000" dirty="0"/>
              <a:t>Magnitud del Problema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772AF422-9920-C84E-8F46-11D0A1413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478" y="1222022"/>
            <a:ext cx="8789158" cy="5383493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endParaRPr lang="es-ES_tradnl" sz="2400" dirty="0"/>
          </a:p>
          <a:p>
            <a:pPr marL="457200" indent="-457200" algn="just">
              <a:buFont typeface="+mj-lt"/>
              <a:buAutoNum type="arabicPeriod"/>
            </a:pPr>
            <a:r>
              <a:rPr lang="es-ES_tradnl" sz="2400" dirty="0"/>
              <a:t>Uso habitual en la práctica clínica.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_tradnl" sz="2400" dirty="0"/>
              <a:t>La hiperglucemia que se deriva de los glucocorticoides es un efecto secundario conocido y frecuente.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_tradnl" sz="2400" dirty="0"/>
              <a:t>Riesgo de empeoramiento tanto de la patología de base como del control metabólico de la diabetes mellitus de base.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_tradnl" sz="2400" dirty="0"/>
              <a:t>Pocos ensayos clínicos al respecto en la literatura.</a:t>
            </a:r>
          </a:p>
          <a:p>
            <a:pPr marL="342900" indent="-342900" algn="just">
              <a:buFont typeface="+mj-lt"/>
              <a:buAutoNum type="arabicPeriod"/>
            </a:pPr>
            <a:endParaRPr lang="es-ES_tradnl" sz="1400" dirty="0"/>
          </a:p>
        </p:txBody>
      </p:sp>
    </p:spTree>
    <p:extLst>
      <p:ext uri="{BB962C8B-B14F-4D97-AF65-F5344CB8AC3E}">
        <p14:creationId xmlns:p14="http://schemas.microsoft.com/office/powerpoint/2010/main" val="212666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dirty="0"/>
              <a:t>FISIOPATOLOGIA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00025" y="1057960"/>
            <a:ext cx="852487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endParaRPr lang="es-BO" sz="24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BO" sz="2400" b="1" dirty="0">
                <a:solidFill>
                  <a:srgbClr val="000000"/>
                </a:solidFill>
                <a:ea typeface="Calibri" panose="020F0502020204030204" pitchFamily="34" charset="0"/>
              </a:rPr>
              <a:t>Reducción de la captación de glucosa por resistencia a la insulina hepática y periférica.</a:t>
            </a:r>
          </a:p>
          <a:p>
            <a:pPr marL="457200" indent="-457200">
              <a:buFont typeface="+mj-lt"/>
              <a:buAutoNum type="arabicPeriod"/>
            </a:pPr>
            <a:r>
              <a:rPr lang="es-BO" sz="2400" b="1" dirty="0"/>
              <a:t>Efectos dosis y tiempo dependientes.</a:t>
            </a:r>
          </a:p>
          <a:p>
            <a:pPr marL="457200" indent="-457200">
              <a:buFont typeface="+mj-lt"/>
              <a:buAutoNum type="arabicPeriod"/>
            </a:pPr>
            <a:r>
              <a:rPr lang="es-BO" sz="2400" b="1" dirty="0"/>
              <a:t>Hiperglucemia postprandial muy marcada y un efecto escaso sobre la glucemia basal.</a:t>
            </a:r>
          </a:p>
          <a:p>
            <a:pPr marL="457200" indent="-457200">
              <a:buFont typeface="+mj-lt"/>
              <a:buAutoNum type="arabicPeriod"/>
            </a:pPr>
            <a:r>
              <a:rPr lang="es-BO" sz="2400" b="1" dirty="0"/>
              <a:t>Ritmo circadiano del efecto hiperglucemiante de corticoides de acción intermedia en dosis única y matutina.</a:t>
            </a:r>
          </a:p>
          <a:p>
            <a:pPr marL="342900" indent="-342900">
              <a:buAutoNum type="arabicPeriod"/>
            </a:pPr>
            <a:endParaRPr lang="es-BO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7776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dirty="0"/>
              <a:t>FACTORES DE RIESGO, CRITERIOS DIAGNOSTICOS Y OBJETIVOS DE CONTROL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842728"/>
              </p:ext>
            </p:extLst>
          </p:nvPr>
        </p:nvGraphicFramePr>
        <p:xfrm>
          <a:off x="228601" y="1397000"/>
          <a:ext cx="8724900" cy="367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3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3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615">
                <a:tc>
                  <a:txBody>
                    <a:bodyPr/>
                    <a:lstStyle/>
                    <a:p>
                      <a:r>
                        <a:rPr lang="es-BO" dirty="0"/>
                        <a:t>FACTORES</a:t>
                      </a:r>
                      <a:r>
                        <a:rPr lang="es-BO" baseline="0" dirty="0"/>
                        <a:t> DE RIESGO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CRITERIO</a:t>
                      </a:r>
                      <a:r>
                        <a:rPr lang="es-BO" baseline="0" dirty="0"/>
                        <a:t> DIAGNOSTICO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OBJETIVOS</a:t>
                      </a:r>
                      <a:r>
                        <a:rPr lang="es-BO" baseline="0" dirty="0"/>
                        <a:t> CONTROL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5685">
                <a:tc>
                  <a:txBody>
                    <a:bodyPr/>
                    <a:lstStyle/>
                    <a:p>
                      <a:endParaRPr lang="es-BO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Dosis que se vaya de corticoide en 24 horas (</a:t>
                      </a:r>
                      <a:r>
                        <a:rPr lang="es-BO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prednisolona</a:t>
                      </a: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≥ 20 mg, hidrocortisona ≥ 50 mg, </a:t>
                      </a:r>
                      <a:r>
                        <a:rPr lang="es-BO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dexametasona</a:t>
                      </a: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≥ 4 mg o equivalente)</a:t>
                      </a:r>
                    </a:p>
                    <a:p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El tiempo de</a:t>
                      </a:r>
                      <a:r>
                        <a:rPr lang="es-BO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tratamiento</a:t>
                      </a: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corticoide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Glucosa capilar &gt; 200 mg/</a:t>
                      </a:r>
                      <a:r>
                        <a:rPr lang="es-E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dL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 cualquier momento del día. En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pacientes con</a:t>
                      </a:r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dosis &gt; 20 mg de </a:t>
                      </a:r>
                      <a:r>
                        <a:rPr lang="es-E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prednisolona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 equivalente 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Glucemia capilar 110 y 180 mg/dl en la mayoría de los casos</a:t>
                      </a:r>
                      <a:r>
                        <a:rPr lang="es-BO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Pacientes frágiles (120-200 mg/dl)</a:t>
                      </a:r>
                    </a:p>
                    <a:p>
                      <a:r>
                        <a:rPr lang="es-ES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Pacientes ingresados en residencias (126-216 mg/dl)</a:t>
                      </a:r>
                    </a:p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Pacientes en etapas finales de la vida (110 - 270 mg/dl)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63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12651" y="1010093"/>
            <a:ext cx="8676168" cy="554932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s-ES" dirty="0"/>
              <a:t>Los corticoides de acción intermedia son los prescritos con mayor frecuencia</a:t>
            </a:r>
          </a:p>
          <a:p>
            <a:pPr marL="514350" indent="-514350">
              <a:buAutoNum type="arabicPeriod"/>
            </a:pPr>
            <a:r>
              <a:rPr lang="es-ES" dirty="0"/>
              <a:t>La administración de una dosis única matutina es la más usual</a:t>
            </a:r>
          </a:p>
          <a:p>
            <a:pPr marL="514350" indent="-514350">
              <a:buAutoNum type="arabicPeriod"/>
            </a:pPr>
            <a:r>
              <a:rPr lang="es-BO" dirty="0"/>
              <a:t>La insulina intermedia NPH es la indicada (curva de acción que se asemeja y coincide con los picos de acción del corticoide administrado)</a:t>
            </a:r>
          </a:p>
          <a:p>
            <a:pPr marL="514350" indent="-514350">
              <a:buAutoNum type="arabicPeriod"/>
            </a:pPr>
            <a:r>
              <a:rPr lang="es-BO" dirty="0"/>
              <a:t>Empezar con 10 UI diario o calculando en base al peso corporal y a la dosis de corticoide que el paciente presenta.</a:t>
            </a:r>
          </a:p>
          <a:p>
            <a:pPr marL="514350" indent="-514350">
              <a:buAutoNum type="arabicPeriod"/>
            </a:pPr>
            <a:r>
              <a:rPr lang="es-ES" dirty="0"/>
              <a:t>A</a:t>
            </a:r>
            <a:r>
              <a:rPr lang="es-ES"/>
              <a:t>umentar </a:t>
            </a:r>
            <a:r>
              <a:rPr lang="es-ES" dirty="0"/>
              <a:t>un 10 a 20 %  de la dosis de insulina de inicio hasta conseguir los objetivos de control glucémico deseados</a:t>
            </a:r>
          </a:p>
          <a:p>
            <a:pPr marL="514350" indent="-514350">
              <a:buAutoNum type="arabicPeriod"/>
            </a:pPr>
            <a:r>
              <a:rPr lang="es-ES" dirty="0"/>
              <a:t>Reducir la dosis de insulina coincidiendo con la disminución de dosis de corticoides</a:t>
            </a:r>
          </a:p>
          <a:p>
            <a:pPr marL="514350" indent="-514350">
              <a:buAutoNum type="arabicPeriod"/>
            </a:pPr>
            <a:endParaRPr lang="es-ES" dirty="0"/>
          </a:p>
          <a:p>
            <a:pPr marL="514350" indent="-514350">
              <a:buAutoNum type="arabicPeriod"/>
            </a:pPr>
            <a:endParaRPr lang="es-BO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BO" dirty="0"/>
              <a:t>TRATAMIENTO</a:t>
            </a:r>
          </a:p>
        </p:txBody>
      </p:sp>
    </p:spTree>
    <p:extLst>
      <p:ext uri="{BB962C8B-B14F-4D97-AF65-F5344CB8AC3E}">
        <p14:creationId xmlns:p14="http://schemas.microsoft.com/office/powerpoint/2010/main" val="37136013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406</Words>
  <Application>Microsoft Office PowerPoint</Application>
  <PresentationFormat>Presentación en pantalla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Tema de Office</vt:lpstr>
      <vt:lpstr>1_Tema de Office</vt:lpstr>
      <vt:lpstr>INSULINIZACION EN PACIENTES CON DIABETES MELLITUS 2. TRATADOS CON CORTICOIDES DE LARGA DURACION. POCA EVIDENCIA, PARA UN  CASO MUY FRECUENTE. </vt:lpstr>
      <vt:lpstr> Magnitud del Problema </vt:lpstr>
      <vt:lpstr>FISIOPATOLOGIA</vt:lpstr>
      <vt:lpstr>FACTORES DE RIESGO, CRITERIOS DIAGNOSTICOS Y OBJETIVOS DE CONTROL</vt:lpstr>
      <vt:lpstr>TRATAMIENTO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ana.aparicio@euromedice.net</dc:creator>
  <cp:lastModifiedBy>Laura Romera</cp:lastModifiedBy>
  <cp:revision>21</cp:revision>
  <dcterms:created xsi:type="dcterms:W3CDTF">2020-02-07T08:03:39Z</dcterms:created>
  <dcterms:modified xsi:type="dcterms:W3CDTF">2022-04-30T20:15:14Z</dcterms:modified>
</cp:coreProperties>
</file>