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sldIdLst>
    <p:sldId id="256" r:id="rId3"/>
    <p:sldId id="257" r:id="rId4"/>
    <p:sldId id="261" r:id="rId5"/>
    <p:sldId id="258" r:id="rId6"/>
    <p:sldId id="259" r:id="rId7"/>
    <p:sldId id="260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11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981"/>
    <p:restoredTop sz="94674"/>
  </p:normalViewPr>
  <p:slideViewPr>
    <p:cSldViewPr snapToGrid="0" snapToObjects="1">
      <p:cViewPr>
        <p:scale>
          <a:sx n="62" d="100"/>
          <a:sy n="62" d="100"/>
        </p:scale>
        <p:origin x="8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8650" y="3698291"/>
            <a:ext cx="78867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7" name="Título 6">
            <a:extLst>
              <a:ext uri="{FF2B5EF4-FFF2-40B4-BE49-F238E27FC236}">
                <a16:creationId xmlns:a16="http://schemas.microsoft.com/office/drawing/2014/main" id="{BDA6D3B1-A668-F549-BFD8-3F73857A39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82269"/>
            <a:ext cx="7886700" cy="1687608"/>
          </a:xfrm>
        </p:spPr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55D2CBC9-F50B-5C44-8E3A-48963CEA08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097763" y="606424"/>
            <a:ext cx="6046237" cy="244682"/>
          </a:xfrm>
        </p:spPr>
        <p:txBody>
          <a:bodyPr>
            <a:sp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  <a:lvl2pPr algn="l">
              <a:defRPr sz="1200">
                <a:solidFill>
                  <a:schemeClr val="bg1"/>
                </a:solidFill>
              </a:defRPr>
            </a:lvl2pPr>
            <a:lvl3pPr algn="l">
              <a:defRPr sz="1200">
                <a:solidFill>
                  <a:schemeClr val="bg1"/>
                </a:solidFill>
              </a:defRPr>
            </a:lvl3pPr>
            <a:lvl4pPr algn="l">
              <a:defRPr sz="1200">
                <a:solidFill>
                  <a:schemeClr val="bg1"/>
                </a:solidFill>
              </a:defRPr>
            </a:lvl4pPr>
            <a:lvl5pPr algn="l"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Volumen 11 – Número 01 - 2020</a:t>
            </a:r>
            <a:endParaRPr lang="es-ES_tradnl" dirty="0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B89BC38-C15C-EB4A-BE92-E3DEB42AB53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97763" y="1112506"/>
            <a:ext cx="5829669" cy="299199"/>
          </a:xfrm>
        </p:spPr>
        <p:txBody>
          <a:bodyPr>
            <a:noAutofit/>
          </a:bodyPr>
          <a:lstStyle>
            <a:lvl1pPr algn="l">
              <a:defRPr sz="1600">
                <a:solidFill>
                  <a:schemeClr val="bg2"/>
                </a:solidFill>
              </a:defRPr>
            </a:lvl1pPr>
          </a:lstStyle>
          <a:p>
            <a:pPr lvl="0"/>
            <a:r>
              <a:rPr lang="es-ES" dirty="0"/>
              <a:t>Haga clic para modificar los estilos de texto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63360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D9C28181-B24F-DD49-918E-A2E85919D3A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96127" y="1122363"/>
            <a:ext cx="6047874" cy="280987"/>
          </a:xfrm>
        </p:spPr>
        <p:txBody>
          <a:bodyPr>
            <a:noAutofit/>
          </a:bodyPr>
          <a:lstStyle>
            <a:lvl1pPr algn="l">
              <a:defRPr sz="1600">
                <a:solidFill>
                  <a:schemeClr val="bg2"/>
                </a:solidFill>
              </a:defRPr>
            </a:lvl1pPr>
            <a:lvl2pPr algn="l">
              <a:defRPr sz="1600"/>
            </a:lvl2pPr>
            <a:lvl3pPr algn="l">
              <a:defRPr sz="16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s-ES" dirty="0"/>
              <a:t>Haga clic para modificar los estilos de texto del patrón</a:t>
            </a:r>
            <a:endParaRPr lang="es-ES_tradnl" dirty="0"/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46102E3D-A973-E143-A9D2-51BC566C00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95625" y="601663"/>
            <a:ext cx="5567363" cy="244682"/>
          </a:xfrm>
        </p:spPr>
        <p:txBody>
          <a:bodyPr>
            <a:spAutoFit/>
          </a:bodyPr>
          <a:lstStyle>
            <a:lvl1pPr algn="l">
              <a:defRPr sz="1100">
                <a:solidFill>
                  <a:schemeClr val="bg1"/>
                </a:solidFill>
              </a:defRPr>
            </a:lvl1pPr>
            <a:lvl2pPr algn="l">
              <a:defRPr sz="1100">
                <a:solidFill>
                  <a:schemeClr val="bg1"/>
                </a:solidFill>
              </a:defRPr>
            </a:lvl2pPr>
            <a:lvl3pPr algn="l">
              <a:defRPr sz="1100">
                <a:solidFill>
                  <a:schemeClr val="bg1"/>
                </a:solidFill>
              </a:defRPr>
            </a:lvl3pPr>
            <a:lvl4pPr algn="l">
              <a:defRPr sz="1100">
                <a:solidFill>
                  <a:schemeClr val="bg1"/>
                </a:solidFill>
              </a:defRPr>
            </a:lvl4pPr>
            <a:lvl5pPr algn="l"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s-ES" dirty="0"/>
              <a:t>Haga clic para modificar los estilos de texto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3043085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ctr">
            <a:normAutofit/>
          </a:bodyPr>
          <a:lstStyle>
            <a:lvl1pPr>
              <a:defRPr sz="50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553330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02/05/2022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653147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02/05/2022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18951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02/05/2022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58512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02/05/2022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741279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02/05/2022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67360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02/05/2022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268933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02/05/2022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54953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02/05/2022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5756780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F56D5E-5453-B24C-8281-19D28B979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A3B86EA-FD69-804F-A6C4-13A6D657E9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2593909"/>
            <a:ext cx="7886700" cy="3544953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s-ES_tradnl" dirty="0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24349ABD-7FDC-D849-988F-910ABA0CF1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8650" y="1268413"/>
            <a:ext cx="7886700" cy="13255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400" b="1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22857320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556588"/>
            <a:ext cx="7886700" cy="4002832"/>
          </a:xfrm>
        </p:spPr>
        <p:txBody>
          <a:bodyPr/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BC0F51D1-D278-0B47-8036-7D3C46C25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1648AA1B-881B-D24C-8FB2-35E5191BEB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222023"/>
            <a:ext cx="7927975" cy="1147762"/>
          </a:xfrm>
        </p:spPr>
        <p:txBody>
          <a:bodyPr/>
          <a:lstStyle>
            <a:lvl1pPr marL="0" indent="0">
              <a:buFontTx/>
              <a:buNone/>
              <a:defRPr b="1"/>
            </a:lvl1pPr>
          </a:lstStyle>
          <a:p>
            <a:pPr lvl="0"/>
            <a:r>
              <a:rPr lang="es-ES" dirty="0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36196204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5000"/>
            </a:lvl1pPr>
          </a:lstStyle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350283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016"/>
            <a:ext cx="7886700" cy="168760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02/05/2022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99599769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02/05/2022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5834560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016"/>
            <a:ext cx="7886700" cy="168760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02/05/2022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8922773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02/05/2022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0954819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02/05/2022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830568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02/05/2022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7936007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886016"/>
            <a:ext cx="7886700" cy="1687608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02/05/2022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4659637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6C402629-B70F-274F-AA71-D40534477CD3}" type="datetimeFigureOut">
              <a:rPr lang="es-ES_tradnl" smtClean="0"/>
              <a:t>02/05/2022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2274EA21-93E2-EE48-A441-9EC6F64E859E}" type="slidenum">
              <a:rPr lang="es-ES_tradnl" smtClean="0"/>
              <a:t>‹Nº›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460638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Captura de pantalla de un celular&#10;&#10;Descripción generada automáticamente">
            <a:extLst>
              <a:ext uri="{FF2B5EF4-FFF2-40B4-BE49-F238E27FC236}">
                <a16:creationId xmlns:a16="http://schemas.microsoft.com/office/drawing/2014/main" id="{8F5E090D-DE95-354D-8C93-BEEA71238EB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886016"/>
            <a:ext cx="7886700" cy="16876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3646422"/>
            <a:ext cx="7886700" cy="29129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204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Tx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Tx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D998C24D-C75B-BF4D-9F9A-4791C565624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11559"/>
            <a:ext cx="7886700" cy="5047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los estilos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  <a:endParaRPr lang="en-US" dirty="0"/>
          </a:p>
        </p:txBody>
      </p:sp>
      <p:sp>
        <p:nvSpPr>
          <p:cNvPr id="6" name="Marcador de título 5">
            <a:extLst>
              <a:ext uri="{FF2B5EF4-FFF2-40B4-BE49-F238E27FC236}">
                <a16:creationId xmlns:a16="http://schemas.microsoft.com/office/drawing/2014/main" id="{538701C9-D2B4-6542-BB8C-D7BDE1C11B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72815" y="0"/>
            <a:ext cx="7259218" cy="8490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/>
              <a:t>Haga clic para modificar el estilo de título del patrón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456285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600" b="1" kern="1200">
          <a:solidFill>
            <a:schemeClr val="tx2"/>
          </a:solidFill>
          <a:latin typeface="+mn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Clr>
          <a:schemeClr val="bg2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Clr>
          <a:schemeClr val="bg2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ítulo 6">
            <a:extLst>
              <a:ext uri="{FF2B5EF4-FFF2-40B4-BE49-F238E27FC236}">
                <a16:creationId xmlns:a16="http://schemas.microsoft.com/office/drawing/2014/main" id="{4E636D59-2C18-D549-A2A2-F5C9B4D2154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s-ES_tradnl" dirty="0"/>
              <a:t>Fátima Victoria Villafañe Sanz</a:t>
            </a:r>
          </a:p>
          <a:p>
            <a:r>
              <a:rPr lang="es-ES_tradnl" dirty="0"/>
              <a:t>Médico Residente en Medicina Familiar y Comunitaria</a:t>
            </a:r>
          </a:p>
          <a:p>
            <a:r>
              <a:rPr lang="es-ES_tradnl" dirty="0"/>
              <a:t>Valladolid</a:t>
            </a: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4E4FD1AD-2C8F-5943-9FB4-664324A0A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2" y="1982269"/>
            <a:ext cx="8172000" cy="1687608"/>
          </a:xfrm>
        </p:spPr>
        <p:txBody>
          <a:bodyPr/>
          <a:lstStyle/>
          <a:p>
            <a:r>
              <a:rPr lang="es-ES_tradnl" dirty="0"/>
              <a:t>XVI Reunión SEMI diabetes, obesidad y nutrición</a:t>
            </a:r>
          </a:p>
        </p:txBody>
      </p:sp>
      <p:sp>
        <p:nvSpPr>
          <p:cNvPr id="9" name="Marcador de texto 8">
            <a:extLst>
              <a:ext uri="{FF2B5EF4-FFF2-40B4-BE49-F238E27FC236}">
                <a16:creationId xmlns:a16="http://schemas.microsoft.com/office/drawing/2014/main" id="{3BC0A792-2524-A145-BD08-AC1FF02284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r>
              <a:rPr lang="es-ES_tradnl"/>
              <a:t>Rincón del Congresista</a:t>
            </a:r>
            <a:endParaRPr lang="es-ES_tradnl" dirty="0"/>
          </a:p>
        </p:txBody>
      </p:sp>
      <p:sp>
        <p:nvSpPr>
          <p:cNvPr id="5" name="CuadroTexto 7">
            <a:extLst>
              <a:ext uri="{FF2B5EF4-FFF2-40B4-BE49-F238E27FC236}">
                <a16:creationId xmlns:a16="http://schemas.microsoft.com/office/drawing/2014/main" id="{2010B46B-1341-4367-9AA0-58ED0B90D043}"/>
              </a:ext>
            </a:extLst>
          </p:cNvPr>
          <p:cNvSpPr txBox="1"/>
          <p:nvPr/>
        </p:nvSpPr>
        <p:spPr>
          <a:xfrm>
            <a:off x="3097763" y="235366"/>
            <a:ext cx="4598277" cy="31123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Número 45. </a:t>
            </a:r>
            <a:r>
              <a:rPr lang="es-ES" sz="14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Junio</a:t>
            </a:r>
            <a:r>
              <a:rPr lang="es-ES" sz="1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2022. Volumen 13. Número 02-2022</a:t>
            </a:r>
            <a:endParaRPr lang="es-E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47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contenido 13">
            <a:extLst>
              <a:ext uri="{FF2B5EF4-FFF2-40B4-BE49-F238E27FC236}">
                <a16:creationId xmlns:a16="http://schemas.microsoft.com/office/drawing/2014/main" id="{B9DDFF2D-5DE8-024D-8193-7601C182E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385" y="1946042"/>
            <a:ext cx="8497229" cy="4731132"/>
          </a:xfrm>
        </p:spPr>
        <p:txBody>
          <a:bodyPr anchor="ctr">
            <a:normAutofit fontScale="55000" lnSpcReduction="20000"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s-ES_tradnl" sz="4400" dirty="0"/>
              <a:t>Explicación de la relación con la fisiopatología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s-ES_tradnl" sz="4200" dirty="0"/>
              <a:t>Hipótesis colinérgica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s-ES_tradnl" sz="4200" dirty="0"/>
              <a:t>Hipótesis de acúmulo de placas de beta amiloide (BA)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s-ES_tradnl" sz="4200" dirty="0"/>
              <a:t>Hipótesis de demencia vascular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s-ES_tradnl" sz="4400" dirty="0"/>
              <a:t>PREVENCIÓN del DC en DM: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s-ES_tradnl" sz="3600" dirty="0"/>
              <a:t>Control cercano de DM, evitar la inercia terapéutica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</a:pPr>
            <a:r>
              <a:rPr lang="es-ES_tradnl" sz="3600" dirty="0"/>
              <a:t>Cribado de DC con MMSE especialmente si DM &gt; 10 años de evolución.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s-ES_tradnl" sz="5100" dirty="0">
              <a:highlight>
                <a:srgbClr val="FFFF00"/>
              </a:highlight>
            </a:endParaRP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s-ES_tradnl" sz="4400" dirty="0">
                <a:highlight>
                  <a:srgbClr val="FFFF00"/>
                </a:highlight>
              </a:rPr>
              <a:t>Antidiabéticos neuroprotectores</a:t>
            </a:r>
            <a:r>
              <a:rPr lang="es-ES_tradnl" sz="4400" dirty="0"/>
              <a:t>: Insulina intranasal, metformina, arGLP1, iDPP4 e iSGLT2.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endParaRPr lang="es-ES_tradnl" sz="4400" dirty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es-ES_tradnl" sz="4400" dirty="0"/>
              <a:t>Sulfonilureas tienen efecto negativo.</a:t>
            </a:r>
          </a:p>
          <a:p>
            <a:endParaRPr lang="es-ES_tradnl" dirty="0"/>
          </a:p>
        </p:txBody>
      </p:sp>
      <p:sp>
        <p:nvSpPr>
          <p:cNvPr id="13" name="Título 12">
            <a:extLst>
              <a:ext uri="{FF2B5EF4-FFF2-40B4-BE49-F238E27FC236}">
                <a16:creationId xmlns:a16="http://schemas.microsoft.com/office/drawing/2014/main" id="{6BA59F6E-68CD-554B-ACD4-8ACD35DA9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XVI Reunión SEMI diabetes, obesidad y nutrición</a:t>
            </a:r>
          </a:p>
        </p:txBody>
      </p:sp>
      <p:sp>
        <p:nvSpPr>
          <p:cNvPr id="15" name="Marcador de texto 14">
            <a:extLst>
              <a:ext uri="{FF2B5EF4-FFF2-40B4-BE49-F238E27FC236}">
                <a16:creationId xmlns:a16="http://schemas.microsoft.com/office/drawing/2014/main" id="{772AF422-9920-C84E-8F46-11D0A14138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865186"/>
            <a:ext cx="7927975" cy="1147762"/>
          </a:xfrm>
        </p:spPr>
        <p:txBody>
          <a:bodyPr anchor="ctr"/>
          <a:lstStyle/>
          <a:p>
            <a:r>
              <a:rPr lang="es-ES_tradnl" dirty="0"/>
              <a:t>Deterioro cognitivo (DC) y diabetes (DM)</a:t>
            </a:r>
          </a:p>
        </p:txBody>
      </p:sp>
    </p:spTree>
    <p:extLst>
      <p:ext uri="{BB962C8B-B14F-4D97-AF65-F5344CB8AC3E}">
        <p14:creationId xmlns:p14="http://schemas.microsoft.com/office/powerpoint/2010/main" val="2126663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97DD15C7-E3CB-09C8-6D51-3A7743709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327" y="1871434"/>
            <a:ext cx="8311298" cy="1435549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dirty="0">
                <a:highlight>
                  <a:srgbClr val="FFFF00"/>
                </a:highlight>
              </a:rPr>
              <a:t>PRED es un factor de RCV independiente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s-ES_tradnl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dirty="0"/>
              <a:t>La última Guía de la ADA recomienda Cribado de DM a cualquier persona &gt; 35 años.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256793B-91E7-7F8E-367E-65408357D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XVI Reunión SEMI diabetes, obesidad y nutrición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E544DAA-BC28-58F0-18E3-BCC35BCBA3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222023"/>
            <a:ext cx="7927975" cy="562172"/>
          </a:xfrm>
        </p:spPr>
        <p:txBody>
          <a:bodyPr/>
          <a:lstStyle/>
          <a:p>
            <a:r>
              <a:rPr lang="es-ES_tradnl" dirty="0"/>
              <a:t>Prediabetes (PRED) y riesgo cardiovascular (RCV)</a:t>
            </a:r>
          </a:p>
        </p:txBody>
      </p:sp>
      <p:sp>
        <p:nvSpPr>
          <p:cNvPr id="5" name="Marcador de contenido 1">
            <a:extLst>
              <a:ext uri="{FF2B5EF4-FFF2-40B4-BE49-F238E27FC236}">
                <a16:creationId xmlns:a16="http://schemas.microsoft.com/office/drawing/2014/main" id="{6F87D3BE-1CAF-09AD-7E82-09B3DA9FD36D}"/>
              </a:ext>
            </a:extLst>
          </p:cNvPr>
          <p:cNvSpPr txBox="1">
            <a:spLocks/>
          </p:cNvSpPr>
          <p:nvPr/>
        </p:nvSpPr>
        <p:spPr>
          <a:xfrm>
            <a:off x="245327" y="4214606"/>
            <a:ext cx="8564136" cy="2030077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_tradnl" sz="2400" dirty="0">
                <a:highlight>
                  <a:srgbClr val="FFFF00"/>
                </a:highlight>
              </a:rPr>
              <a:t>Perfil lipídico de personas con DM entraña mayor RCV</a:t>
            </a:r>
            <a:r>
              <a:rPr lang="es-ES_tradnl" sz="2400" dirty="0"/>
              <a:t>: LDL-c de pequeño tamaño, más VLDL-c y menos HDL-c 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_tradnl" sz="2400" dirty="0"/>
              <a:t>Tratamiento para alcanzar objetivos: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_tradnl" sz="2000" dirty="0"/>
              <a:t>Estilo de vida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s-ES_tradnl" sz="2000" dirty="0"/>
              <a:t>Fármacos (Estatinas, ezetimiba, iPCSK9, icosapent etílico)</a:t>
            </a:r>
          </a:p>
        </p:txBody>
      </p:sp>
      <p:sp>
        <p:nvSpPr>
          <p:cNvPr id="6" name="Marcador de texto 3">
            <a:extLst>
              <a:ext uri="{FF2B5EF4-FFF2-40B4-BE49-F238E27FC236}">
                <a16:creationId xmlns:a16="http://schemas.microsoft.com/office/drawing/2014/main" id="{466F92EE-D67A-21BA-EB6B-4A36CE037B80}"/>
              </a:ext>
            </a:extLst>
          </p:cNvPr>
          <p:cNvSpPr txBox="1">
            <a:spLocks/>
          </p:cNvSpPr>
          <p:nvPr/>
        </p:nvSpPr>
        <p:spPr>
          <a:xfrm>
            <a:off x="608012" y="3652434"/>
            <a:ext cx="7927975" cy="5621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/>
              <a:t>Dislipemia diabética</a:t>
            </a:r>
          </a:p>
        </p:txBody>
      </p:sp>
    </p:spTree>
    <p:extLst>
      <p:ext uri="{BB962C8B-B14F-4D97-AF65-F5344CB8AC3E}">
        <p14:creationId xmlns:p14="http://schemas.microsoft.com/office/powerpoint/2010/main" val="35049073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97DD15C7-E3CB-09C8-6D51-3A7743709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025" y="2132842"/>
            <a:ext cx="8631044" cy="4002832"/>
          </a:xfrm>
        </p:spPr>
        <p:txBody>
          <a:bodyPr>
            <a:normAutofit fontScale="92500"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b="1" dirty="0"/>
              <a:t>Alta prevalencia en España </a:t>
            </a:r>
            <a:r>
              <a:rPr lang="es-ES_tradnl" dirty="0"/>
              <a:t>aunque está </a:t>
            </a:r>
            <a:r>
              <a:rPr lang="es-ES_tradnl" dirty="0">
                <a:highlight>
                  <a:srgbClr val="FFFF00"/>
                </a:highlight>
              </a:rPr>
              <a:t>infradiagnosticada</a:t>
            </a:r>
            <a:r>
              <a:rPr lang="es-ES_tradnl" dirty="0"/>
              <a:t>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dirty="0"/>
              <a:t>El </a:t>
            </a:r>
            <a:r>
              <a:rPr lang="es-ES_tradnl" b="1" dirty="0"/>
              <a:t>IMC clásicamente usado como diagnóstico, </a:t>
            </a:r>
            <a:r>
              <a:rPr lang="es-ES_tradnl" dirty="0"/>
              <a:t>infradiagnostica la enfermedad. Mejor: la </a:t>
            </a:r>
            <a:r>
              <a:rPr lang="es-ES_tradnl" dirty="0">
                <a:highlight>
                  <a:srgbClr val="FFFF00"/>
                </a:highlight>
              </a:rPr>
              <a:t>CIRCUNFERENCIA ABDOMINAL</a:t>
            </a:r>
            <a:r>
              <a:rPr lang="es-ES_tradnl" dirty="0"/>
              <a:t>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dirty="0"/>
              <a:t>Tratamiento: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ES_tradnl" dirty="0"/>
              <a:t>Ejercicio, dieta (mediterránea, baja en hidratos de carbono)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ES_tradnl" dirty="0"/>
              <a:t>Fármacos: orlistat, bupropion-naltrexona, </a:t>
            </a:r>
            <a:r>
              <a:rPr lang="es-ES_tradnl" u="sng" dirty="0"/>
              <a:t>liraglutida</a:t>
            </a:r>
            <a:r>
              <a:rPr lang="es-ES_tradnl" dirty="0"/>
              <a:t>. En estudio semaglutida 2,4mg.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s-ES_tradnl" dirty="0"/>
              <a:t>Cirugía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256793B-91E7-7F8E-367E-65408357D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XVI Reunión SEMI diabetes, obesidad y nutrición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E544DAA-BC28-58F0-18E3-BCC35BCBA3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222023"/>
            <a:ext cx="7927975" cy="584475"/>
          </a:xfrm>
        </p:spPr>
        <p:txBody>
          <a:bodyPr/>
          <a:lstStyle/>
          <a:p>
            <a:r>
              <a:rPr lang="es-ES_tradnl" dirty="0"/>
              <a:t>Obesidad en personas con DM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59D1F21-A0EB-10D6-61B1-B17F1AABF7FE}"/>
              </a:ext>
            </a:extLst>
          </p:cNvPr>
          <p:cNvSpPr txBox="1"/>
          <p:nvPr/>
        </p:nvSpPr>
        <p:spPr>
          <a:xfrm>
            <a:off x="6333895" y="5199739"/>
            <a:ext cx="2408664" cy="646331"/>
          </a:xfrm>
          <a:prstGeom prst="rect">
            <a:avLst/>
          </a:prstGeom>
          <a:noFill/>
          <a:ln>
            <a:solidFill>
              <a:srgbClr val="97113A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_tradnl" dirty="0"/>
              <a:t>entre los autorizados, el más potente</a:t>
            </a:r>
          </a:p>
        </p:txBody>
      </p:sp>
      <p:cxnSp>
        <p:nvCxnSpPr>
          <p:cNvPr id="7" name="Conector recto de flecha 6">
            <a:extLst>
              <a:ext uri="{FF2B5EF4-FFF2-40B4-BE49-F238E27FC236}">
                <a16:creationId xmlns:a16="http://schemas.microsoft.com/office/drawing/2014/main" id="{5A8B774F-D709-2384-5B3C-2C58C26F9B5D}"/>
              </a:ext>
            </a:extLst>
          </p:cNvPr>
          <p:cNvCxnSpPr>
            <a:cxnSpLocks/>
          </p:cNvCxnSpPr>
          <p:nvPr/>
        </p:nvCxnSpPr>
        <p:spPr>
          <a:xfrm flipV="1">
            <a:off x="7504998" y="4550138"/>
            <a:ext cx="0" cy="671903"/>
          </a:xfrm>
          <a:prstGeom prst="straightConnector1">
            <a:avLst/>
          </a:prstGeom>
          <a:ln w="57150">
            <a:solidFill>
              <a:srgbClr val="9711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17108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97DD15C7-E3CB-09C8-6D51-3A7743709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7629" y="1851102"/>
            <a:ext cx="8764404" cy="4002832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dirty="0"/>
              <a:t>Fenotipos de DM. </a:t>
            </a:r>
          </a:p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_tradnl" sz="2000" dirty="0"/>
              <a:t>DM autoinmune</a:t>
            </a:r>
          </a:p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_tradnl" sz="2000" dirty="0"/>
              <a:t>Déficit grave de insulina</a:t>
            </a:r>
          </a:p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_tradnl" sz="2000" dirty="0"/>
              <a:t>Resistencia grave a la insulina</a:t>
            </a:r>
          </a:p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_tradnl" sz="2000" dirty="0"/>
              <a:t>DM leve relacionada con la obesidad</a:t>
            </a:r>
          </a:p>
          <a:p>
            <a:pPr marL="514350" indent="-51435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s-ES_tradnl" sz="2000" dirty="0"/>
              <a:t>DM leve relacionada con su tiempo de evolución</a:t>
            </a:r>
            <a:r>
              <a:rPr lang="es-ES_tradnl" sz="2200" dirty="0"/>
              <a:t>.</a:t>
            </a:r>
            <a:endParaRPr lang="es-ES_tradnl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s-ES_tradnl" sz="24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dirty="0">
                <a:highlight>
                  <a:srgbClr val="FFFF00"/>
                </a:highlight>
              </a:rPr>
              <a:t>Identificar a estas personas </a:t>
            </a:r>
            <a:r>
              <a:rPr lang="es-ES_tradnl" sz="2400" dirty="0"/>
              <a:t>(pruebas de laboratorio, péptido C en ayunas, relación péptido C glucosa) </a:t>
            </a:r>
            <a:r>
              <a:rPr lang="es-ES_tradnl" sz="2400" dirty="0">
                <a:highlight>
                  <a:srgbClr val="FFFF00"/>
                </a:highlight>
              </a:rPr>
              <a:t>y tratarlas adecuadamente es clave </a:t>
            </a:r>
            <a:r>
              <a:rPr lang="es-ES_tradnl" sz="2400" dirty="0"/>
              <a:t>para evitar la inercia terapéutica.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256793B-91E7-7F8E-367E-65408357D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XVI Reunión SEMI diabetes, obesidad y nutrición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E544DAA-BC28-58F0-18E3-BCC35BCBA3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1222023"/>
            <a:ext cx="7927975" cy="629079"/>
          </a:xfrm>
        </p:spPr>
        <p:txBody>
          <a:bodyPr/>
          <a:lstStyle/>
          <a:p>
            <a:r>
              <a:rPr lang="es-ES_tradnl" dirty="0"/>
              <a:t>Insulinoterapia en DM desde el diagnóstico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928BD541-EEBC-37A5-AEA6-79B4A8565C55}"/>
              </a:ext>
            </a:extLst>
          </p:cNvPr>
          <p:cNvSpPr txBox="1"/>
          <p:nvPr/>
        </p:nvSpPr>
        <p:spPr>
          <a:xfrm>
            <a:off x="5440127" y="2278754"/>
            <a:ext cx="2408664" cy="646331"/>
          </a:xfrm>
          <a:prstGeom prst="rect">
            <a:avLst/>
          </a:prstGeom>
          <a:noFill/>
          <a:ln>
            <a:solidFill>
              <a:srgbClr val="97113A"/>
            </a:solidFill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es-ES_tradnl" dirty="0"/>
              <a:t>Insulinodependientes desde el inicio</a:t>
            </a:r>
          </a:p>
        </p:txBody>
      </p:sp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3438FA12-39D0-5B7F-C6AF-4AE7CA715BE7}"/>
              </a:ext>
            </a:extLst>
          </p:cNvPr>
          <p:cNvCxnSpPr/>
          <p:nvPr/>
        </p:nvCxnSpPr>
        <p:spPr>
          <a:xfrm>
            <a:off x="2676296" y="2413274"/>
            <a:ext cx="2664000" cy="0"/>
          </a:xfrm>
          <a:prstGeom prst="straightConnector1">
            <a:avLst/>
          </a:prstGeom>
          <a:ln w="38100">
            <a:solidFill>
              <a:srgbClr val="9711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D9CAB64C-ECAA-5A2D-20E0-645F768ED6AB}"/>
              </a:ext>
            </a:extLst>
          </p:cNvPr>
          <p:cNvCxnSpPr>
            <a:cxnSpLocks/>
          </p:cNvCxnSpPr>
          <p:nvPr/>
        </p:nvCxnSpPr>
        <p:spPr>
          <a:xfrm>
            <a:off x="3408561" y="2737334"/>
            <a:ext cx="1908000" cy="0"/>
          </a:xfrm>
          <a:prstGeom prst="straightConnector1">
            <a:avLst/>
          </a:prstGeom>
          <a:ln w="38100">
            <a:solidFill>
              <a:srgbClr val="97113A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460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>
            <a:extLst>
              <a:ext uri="{FF2B5EF4-FFF2-40B4-BE49-F238E27FC236}">
                <a16:creationId xmlns:a16="http://schemas.microsoft.com/office/drawing/2014/main" id="{97DD15C7-E3CB-09C8-6D51-3A77437094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112" y="1374564"/>
            <a:ext cx="8559955" cy="1948505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dirty="0"/>
              <a:t>El uso de arGLP1 e iSGLT2 ofrece beneficios cardiorrenales.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endParaRPr lang="es-ES_tradnl" sz="24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None/>
            </a:pPr>
            <a:r>
              <a:rPr lang="es-ES_tradnl" sz="2400" dirty="0"/>
              <a:t>La </a:t>
            </a:r>
            <a:r>
              <a:rPr lang="es-ES_tradnl" sz="2400" dirty="0">
                <a:highlight>
                  <a:srgbClr val="FFFF00"/>
                </a:highlight>
              </a:rPr>
              <a:t>combinación de ambos (arGLP1 + iSGLT2)</a:t>
            </a:r>
            <a:r>
              <a:rPr lang="es-ES_tradnl" sz="2400" dirty="0"/>
              <a:t>, si es posible, ha demostrado </a:t>
            </a:r>
            <a:r>
              <a:rPr lang="es-ES_tradnl" sz="2400" dirty="0">
                <a:highlight>
                  <a:srgbClr val="FFFF00"/>
                </a:highlight>
              </a:rPr>
              <a:t>mejorar la albuminuria más que usándolos de manera independiente</a:t>
            </a:r>
            <a:r>
              <a:rPr lang="es-ES_tradnl" sz="2400" dirty="0"/>
              <a:t>.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256793B-91E7-7F8E-367E-65408357D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/>
              <a:t>XVI Reunión SEMI diabetes, obesidad y nutrición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E544DAA-BC28-58F0-18E3-BCC35BCBA3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8650" y="976699"/>
            <a:ext cx="7927975" cy="472962"/>
          </a:xfrm>
        </p:spPr>
        <p:txBody>
          <a:bodyPr>
            <a:normAutofit lnSpcReduction="10000"/>
          </a:bodyPr>
          <a:lstStyle/>
          <a:p>
            <a:r>
              <a:rPr lang="es-ES_tradnl" dirty="0"/>
              <a:t>Continum cardiorrenal</a:t>
            </a:r>
          </a:p>
        </p:txBody>
      </p:sp>
      <p:sp>
        <p:nvSpPr>
          <p:cNvPr id="5" name="Marcador de texto 3">
            <a:extLst>
              <a:ext uri="{FF2B5EF4-FFF2-40B4-BE49-F238E27FC236}">
                <a16:creationId xmlns:a16="http://schemas.microsoft.com/office/drawing/2014/main" id="{F31AFB9B-8D01-2D8A-7F99-35B52DD105D4}"/>
              </a:ext>
            </a:extLst>
          </p:cNvPr>
          <p:cNvSpPr txBox="1">
            <a:spLocks/>
          </p:cNvSpPr>
          <p:nvPr/>
        </p:nvSpPr>
        <p:spPr>
          <a:xfrm>
            <a:off x="628650" y="3359482"/>
            <a:ext cx="7927975" cy="600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Tx/>
              <a:buNone/>
              <a:defRPr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dirty="0"/>
              <a:t>Nutrición y ejercicio</a:t>
            </a:r>
          </a:p>
        </p:txBody>
      </p:sp>
      <p:sp>
        <p:nvSpPr>
          <p:cNvPr id="6" name="Marcador de contenido 1">
            <a:extLst>
              <a:ext uri="{FF2B5EF4-FFF2-40B4-BE49-F238E27FC236}">
                <a16:creationId xmlns:a16="http://schemas.microsoft.com/office/drawing/2014/main" id="{9B16D5E8-36EA-BF4C-F2B0-2B799CC9F4D4}"/>
              </a:ext>
            </a:extLst>
          </p:cNvPr>
          <p:cNvSpPr txBox="1">
            <a:spLocks/>
          </p:cNvSpPr>
          <p:nvPr/>
        </p:nvSpPr>
        <p:spPr>
          <a:xfrm>
            <a:off x="294111" y="3870848"/>
            <a:ext cx="8559955" cy="279758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573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573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145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bg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_tradnl" sz="2400" dirty="0">
                <a:highlight>
                  <a:srgbClr val="FFFF00"/>
                </a:highlight>
              </a:rPr>
              <a:t>Valorar la Sarcopenia (SARC-F)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s-ES_tradnl" sz="24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_tradnl" sz="2400" b="1" dirty="0">
                <a:highlight>
                  <a:srgbClr val="FFFF00"/>
                </a:highlight>
              </a:rPr>
              <a:t>PRESCRIBIR</a:t>
            </a:r>
            <a:r>
              <a:rPr lang="es-ES_tradnl" sz="2400" b="1" dirty="0"/>
              <a:t> EJERCICIO FÍSICO </a:t>
            </a:r>
            <a:r>
              <a:rPr lang="es-ES_tradnl" sz="2400" dirty="0"/>
              <a:t>aeróbico alternando con ejercicios de fuerza. Iniciar sesiones cortas e ir aumentando progresivamente.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s-ES_tradnl" sz="2400" dirty="0"/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_tradnl" sz="2400" b="1" dirty="0"/>
              <a:t>NUTRICIÓN</a:t>
            </a:r>
            <a:r>
              <a:rPr lang="es-ES_tradnl" sz="2400" dirty="0"/>
              <a:t>: aporte proteico en la </a:t>
            </a:r>
            <a:r>
              <a:rPr lang="es-ES_tradnl" sz="2400" dirty="0">
                <a:highlight>
                  <a:srgbClr val="FFFF00"/>
                </a:highlight>
              </a:rPr>
              <a:t>dieta (1g/kg/día) </a:t>
            </a:r>
            <a:r>
              <a:rPr lang="es-ES_tradnl" sz="2400" dirty="0"/>
              <a:t>que aumentará en situaciones de estrés metabólico. </a:t>
            </a:r>
          </a:p>
          <a:p>
            <a:pPr marL="0" indent="0" algn="just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s-ES_tradnl" sz="2400" dirty="0"/>
              <a:t>Proporcionar principalmente </a:t>
            </a:r>
            <a:r>
              <a:rPr lang="es-ES_tradnl" sz="2400" b="1" dirty="0"/>
              <a:t>proteínas de alto valor biológico</a:t>
            </a:r>
            <a:r>
              <a:rPr lang="es-ES_tradnl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457059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Suplemento">
      <a:dk1>
        <a:srgbClr val="000000"/>
      </a:dk1>
      <a:lt1>
        <a:srgbClr val="FFFFFF"/>
      </a:lt1>
      <a:dk2>
        <a:srgbClr val="7B003A"/>
      </a:dk2>
      <a:lt2>
        <a:srgbClr val="DE092E"/>
      </a:lt2>
      <a:accent1>
        <a:srgbClr val="3FB8C5"/>
      </a:accent1>
      <a:accent2>
        <a:srgbClr val="469CC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Suplemento">
      <a:dk1>
        <a:srgbClr val="000000"/>
      </a:dk1>
      <a:lt1>
        <a:srgbClr val="FFFFFF"/>
      </a:lt1>
      <a:dk2>
        <a:srgbClr val="7B003A"/>
      </a:dk2>
      <a:lt2>
        <a:srgbClr val="DE092E"/>
      </a:lt2>
      <a:accent1>
        <a:srgbClr val="3FB8C5"/>
      </a:accent1>
      <a:accent2>
        <a:srgbClr val="469CC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144</TotalTime>
  <Words>461</Words>
  <Application>Microsoft Office PowerPoint</Application>
  <PresentationFormat>Presentación en pantalla (4:3)</PresentationFormat>
  <Paragraphs>61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Arial</vt:lpstr>
      <vt:lpstr>Calibri</vt:lpstr>
      <vt:lpstr>Tema de Office</vt:lpstr>
      <vt:lpstr>1_Tema de Office</vt:lpstr>
      <vt:lpstr>XVI Reunión SEMI diabetes, obesidad y nutrición</vt:lpstr>
      <vt:lpstr>XVI Reunión SEMI diabetes, obesidad y nutrición</vt:lpstr>
      <vt:lpstr>XVI Reunión SEMI diabetes, obesidad y nutrición</vt:lpstr>
      <vt:lpstr>XVI Reunión SEMI diabetes, obesidad y nutrición</vt:lpstr>
      <vt:lpstr>XVI Reunión SEMI diabetes, obesidad y nutrición</vt:lpstr>
      <vt:lpstr>XVI Reunión SEMI diabetes, obesidad y nutrición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ana.aparicio@euromedice.net</dc:creator>
  <cp:lastModifiedBy>Laura Romera</cp:lastModifiedBy>
  <cp:revision>21</cp:revision>
  <dcterms:created xsi:type="dcterms:W3CDTF">2020-02-07T08:03:39Z</dcterms:created>
  <dcterms:modified xsi:type="dcterms:W3CDTF">2022-05-02T16:48:18Z</dcterms:modified>
</cp:coreProperties>
</file>