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26"/>
  </p:notesMasterIdLst>
  <p:sldIdLst>
    <p:sldId id="256" r:id="rId3"/>
    <p:sldId id="2146847881" r:id="rId4"/>
    <p:sldId id="321" r:id="rId5"/>
    <p:sldId id="309" r:id="rId6"/>
    <p:sldId id="542" r:id="rId7"/>
    <p:sldId id="283" r:id="rId8"/>
    <p:sldId id="2146847882" r:id="rId9"/>
    <p:sldId id="2096975942" r:id="rId10"/>
    <p:sldId id="269" r:id="rId11"/>
    <p:sldId id="264" r:id="rId12"/>
    <p:sldId id="2146847883" r:id="rId13"/>
    <p:sldId id="310" r:id="rId14"/>
    <p:sldId id="562" r:id="rId15"/>
    <p:sldId id="6181" r:id="rId16"/>
    <p:sldId id="266" r:id="rId17"/>
    <p:sldId id="262" r:id="rId18"/>
    <p:sldId id="2146847885" r:id="rId19"/>
    <p:sldId id="293" r:id="rId20"/>
    <p:sldId id="292" r:id="rId21"/>
    <p:sldId id="1082" r:id="rId22"/>
    <p:sldId id="2146847411" r:id="rId23"/>
    <p:sldId id="2146847884" r:id="rId24"/>
    <p:sldId id="6219"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1228"/>
    <a:srgbClr val="8BB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0"/>
    <p:restoredTop sz="89524"/>
  </p:normalViewPr>
  <p:slideViewPr>
    <p:cSldViewPr snapToGrid="0" snapToObjects="1">
      <p:cViewPr varScale="1">
        <p:scale>
          <a:sx n="108" d="100"/>
          <a:sy n="108" d="100"/>
        </p:scale>
        <p:origin x="184"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626776045664815E-2"/>
          <c:y val="4.8341553337929402E-2"/>
          <c:w val="0.94437322395433521"/>
          <c:h val="0.79506786289807052"/>
        </c:manualLayout>
      </c:layout>
      <c:barChart>
        <c:barDir val="col"/>
        <c:grouping val="clustered"/>
        <c:varyColors val="0"/>
        <c:ser>
          <c:idx val="0"/>
          <c:order val="0"/>
          <c:spPr>
            <a:scene3d>
              <a:camera prst="orthographicFront"/>
              <a:lightRig rig="threePt" dir="t"/>
            </a:scene3d>
            <a:sp3d>
              <a:bevelT/>
            </a:sp3d>
          </c:spPr>
          <c:invertIfNegative val="0"/>
          <c:dPt>
            <c:idx val="0"/>
            <c:invertIfNegative val="0"/>
            <c:bubble3D val="0"/>
            <c:spPr>
              <a:solidFill>
                <a:srgbClr val="C00000"/>
              </a:solidFill>
              <a:scene3d>
                <a:camera prst="orthographicFront"/>
                <a:lightRig rig="threePt" dir="t"/>
              </a:scene3d>
              <a:sp3d>
                <a:bevelT/>
              </a:sp3d>
            </c:spPr>
            <c:extLst>
              <c:ext xmlns:c16="http://schemas.microsoft.com/office/drawing/2014/chart" uri="{C3380CC4-5D6E-409C-BE32-E72D297353CC}">
                <c16:uniqueId val="{00000001-A8A3-48CE-93F1-C82C1E8B9441}"/>
              </c:ext>
            </c:extLst>
          </c:dPt>
          <c:dPt>
            <c:idx val="1"/>
            <c:invertIfNegative val="0"/>
            <c:bubble3D val="0"/>
            <c:spPr>
              <a:solidFill>
                <a:srgbClr val="C00000"/>
              </a:solidFill>
              <a:scene3d>
                <a:camera prst="orthographicFront"/>
                <a:lightRig rig="threePt" dir="t"/>
              </a:scene3d>
              <a:sp3d>
                <a:bevelT/>
              </a:sp3d>
            </c:spPr>
            <c:extLst>
              <c:ext xmlns:c16="http://schemas.microsoft.com/office/drawing/2014/chart" uri="{C3380CC4-5D6E-409C-BE32-E72D297353CC}">
                <c16:uniqueId val="{00000003-A8A3-48CE-93F1-C82C1E8B9441}"/>
              </c:ext>
            </c:extLst>
          </c:dPt>
          <c:dPt>
            <c:idx val="2"/>
            <c:invertIfNegative val="0"/>
            <c:bubble3D val="0"/>
            <c:spPr>
              <a:solidFill>
                <a:srgbClr val="C00000"/>
              </a:solidFill>
              <a:scene3d>
                <a:camera prst="orthographicFront"/>
                <a:lightRig rig="threePt" dir="t"/>
              </a:scene3d>
              <a:sp3d>
                <a:bevelT/>
              </a:sp3d>
            </c:spPr>
            <c:extLst>
              <c:ext xmlns:c16="http://schemas.microsoft.com/office/drawing/2014/chart" uri="{C3380CC4-5D6E-409C-BE32-E72D297353CC}">
                <c16:uniqueId val="{00000005-A8A3-48CE-93F1-C82C1E8B9441}"/>
              </c:ext>
            </c:extLst>
          </c:dPt>
          <c:dPt>
            <c:idx val="3"/>
            <c:invertIfNegative val="0"/>
            <c:bubble3D val="0"/>
            <c:spPr>
              <a:solidFill>
                <a:srgbClr val="C00000"/>
              </a:solidFill>
              <a:ln>
                <a:solidFill>
                  <a:srgbClr val="FF0000"/>
                </a:solidFill>
              </a:ln>
              <a:scene3d>
                <a:camera prst="orthographicFront"/>
                <a:lightRig rig="threePt" dir="t"/>
              </a:scene3d>
              <a:sp3d>
                <a:bevelT/>
              </a:sp3d>
            </c:spPr>
            <c:extLst>
              <c:ext xmlns:c16="http://schemas.microsoft.com/office/drawing/2014/chart" uri="{C3380CC4-5D6E-409C-BE32-E72D297353CC}">
                <c16:uniqueId val="{00000007-A8A3-48CE-93F1-C82C1E8B9441}"/>
              </c:ext>
            </c:extLst>
          </c:dPt>
          <c:dLbls>
            <c:dLbl>
              <c:idx val="0"/>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8A3-48CE-93F1-C82C1E8B9441}"/>
                </c:ext>
              </c:extLst>
            </c:dLbl>
            <c:dLbl>
              <c:idx val="1"/>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8A3-48CE-93F1-C82C1E8B9441}"/>
                </c:ext>
              </c:extLst>
            </c:dLbl>
            <c:dLbl>
              <c:idx val="2"/>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8A3-48CE-93F1-C82C1E8B9441}"/>
                </c:ext>
              </c:extLst>
            </c:dLbl>
            <c:dLbl>
              <c:idx val="3"/>
              <c:tx>
                <c:rich>
                  <a:bodyPr/>
                  <a:lstStyle/>
                  <a:p>
                    <a:r>
                      <a:rPr lang="en-US" dirty="0"/>
                      <a:t>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8A3-48CE-93F1-C82C1E8B9441}"/>
                </c:ext>
              </c:extLst>
            </c:dLbl>
            <c:dLbl>
              <c:idx val="4"/>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8A3-48CE-93F1-C82C1E8B9441}"/>
                </c:ext>
              </c:extLst>
            </c:dLbl>
            <c:dLbl>
              <c:idx val="5"/>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8A3-48CE-93F1-C82C1E8B9441}"/>
                </c:ext>
              </c:extLst>
            </c:dLbl>
            <c:dLbl>
              <c:idx val="6"/>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8A3-48CE-93F1-C82C1E8B9441}"/>
                </c:ext>
              </c:extLst>
            </c:dLbl>
            <c:dLbl>
              <c:idx val="7"/>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8A3-48CE-93F1-C82C1E8B9441}"/>
                </c:ext>
              </c:extLst>
            </c:dLbl>
            <c:dLbl>
              <c:idx val="8"/>
              <c:tx>
                <c:rich>
                  <a:bodyPr/>
                  <a:lstStyle/>
                  <a:p>
                    <a:r>
                      <a:rPr lang="en-US" dirty="0"/>
                      <a:t>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A8A3-48CE-93F1-C82C1E8B9441}"/>
                </c:ext>
              </c:extLst>
            </c:dLbl>
            <c:dLbl>
              <c:idx val="9"/>
              <c:tx>
                <c:rich>
                  <a:bodyPr/>
                  <a:lstStyle/>
                  <a:p>
                    <a:r>
                      <a:rPr lang="en-US" dirty="0"/>
                      <a:t>75%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A8A3-48CE-93F1-C82C1E8B9441}"/>
                </c:ext>
              </c:extLst>
            </c:dLbl>
            <c:dLbl>
              <c:idx val="10"/>
              <c:tx>
                <c:rich>
                  <a:bodyPr/>
                  <a:lstStyle/>
                  <a:p>
                    <a:r>
                      <a:rPr lang="en-US" dirty="0"/>
                      <a:t>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A8A3-48CE-93F1-C82C1E8B944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Sheet1!$B$2:$B$12</c:f>
              <c:strCache>
                <c:ptCount val="11"/>
                <c:pt idx="0">
                  <c:v>Heart failure</c:v>
                </c:pt>
                <c:pt idx="1">
                  <c:v>AMI</c:v>
                </c:pt>
                <c:pt idx="2">
                  <c:v>Stroke</c:v>
                </c:pt>
                <c:pt idx="3">
                  <c:v>Any CVD</c:v>
                </c:pt>
                <c:pt idx="4">
                  <c:v>Macroalbuminuria</c:v>
                </c:pt>
                <c:pt idx="5">
                  <c:v>Smoking</c:v>
                </c:pt>
                <c:pt idx="6">
                  <c:v>Microalbuminuria</c:v>
                </c:pt>
                <c:pt idx="7">
                  <c:v>Increased LDL</c:v>
                </c:pt>
                <c:pt idx="8">
                  <c:v>Obesity</c:v>
                </c:pt>
                <c:pt idx="9">
                  <c:v>Hypertension</c:v>
                </c:pt>
                <c:pt idx="10">
                  <c:v>Dyslipidaemia</c:v>
                </c:pt>
              </c:strCache>
            </c:strRef>
          </c:cat>
          <c:val>
            <c:numRef>
              <c:f>Sheet1!$C$2:$C$12</c:f>
              <c:numCache>
                <c:formatCode>0%</c:formatCode>
                <c:ptCount val="11"/>
                <c:pt idx="0">
                  <c:v>0.06</c:v>
                </c:pt>
                <c:pt idx="1">
                  <c:v>0.1</c:v>
                </c:pt>
                <c:pt idx="2">
                  <c:v>0.1</c:v>
                </c:pt>
                <c:pt idx="3">
                  <c:v>0.34</c:v>
                </c:pt>
                <c:pt idx="4">
                  <c:v>0.06</c:v>
                </c:pt>
                <c:pt idx="5">
                  <c:v>0.15</c:v>
                </c:pt>
                <c:pt idx="6">
                  <c:v>0.25</c:v>
                </c:pt>
                <c:pt idx="7">
                  <c:v>0.26</c:v>
                </c:pt>
                <c:pt idx="8">
                  <c:v>0.45</c:v>
                </c:pt>
                <c:pt idx="9">
                  <c:v>0.75</c:v>
                </c:pt>
                <c:pt idx="10">
                  <c:v>0.78</c:v>
                </c:pt>
              </c:numCache>
            </c:numRef>
          </c:val>
          <c:extLst>
            <c:ext xmlns:c16="http://schemas.microsoft.com/office/drawing/2014/chart" uri="{C3380CC4-5D6E-409C-BE32-E72D297353CC}">
              <c16:uniqueId val="{0000000F-A8A3-48CE-93F1-C82C1E8B9441}"/>
            </c:ext>
          </c:extLst>
        </c:ser>
        <c:dLbls>
          <c:showLegendKey val="0"/>
          <c:showVal val="0"/>
          <c:showCatName val="0"/>
          <c:showSerName val="0"/>
          <c:showPercent val="0"/>
          <c:showBubbleSize val="0"/>
        </c:dLbls>
        <c:gapWidth val="150"/>
        <c:axId val="177740032"/>
        <c:axId val="177758208"/>
      </c:barChart>
      <c:catAx>
        <c:axId val="177740032"/>
        <c:scaling>
          <c:orientation val="minMax"/>
        </c:scaling>
        <c:delete val="0"/>
        <c:axPos val="b"/>
        <c:numFmt formatCode="General" sourceLinked="0"/>
        <c:majorTickMark val="out"/>
        <c:minorTickMark val="none"/>
        <c:tickLblPos val="nextTo"/>
        <c:crossAx val="177758208"/>
        <c:crosses val="autoZero"/>
        <c:auto val="1"/>
        <c:lblAlgn val="ctr"/>
        <c:lblOffset val="100"/>
        <c:noMultiLvlLbl val="0"/>
      </c:catAx>
      <c:valAx>
        <c:axId val="177758208"/>
        <c:scaling>
          <c:orientation val="minMax"/>
        </c:scaling>
        <c:delete val="0"/>
        <c:axPos val="l"/>
        <c:numFmt formatCode="0%" sourceLinked="1"/>
        <c:majorTickMark val="out"/>
        <c:minorTickMark val="none"/>
        <c:tickLblPos val="nextTo"/>
        <c:crossAx val="177740032"/>
        <c:crosses val="autoZero"/>
        <c:crossBetween val="between"/>
      </c:valAx>
    </c:plotArea>
    <c:plotVisOnly val="1"/>
    <c:dispBlanksAs val="gap"/>
    <c:showDLblsOverMax val="0"/>
  </c:chart>
  <c:txPr>
    <a:bodyPr/>
    <a:lstStyle/>
    <a:p>
      <a:pPr>
        <a:defRPr sz="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1369119213717E-2"/>
          <c:y val="0.28604473752262738"/>
          <c:w val="0.80528196845252409"/>
          <c:h val="0.57936228369122933"/>
        </c:manualLayout>
      </c:layout>
      <c:scatterChart>
        <c:scatterStyle val="lineMarker"/>
        <c:varyColors val="0"/>
        <c:ser>
          <c:idx val="0"/>
          <c:order val="0"/>
          <c:tx>
            <c:strRef>
              <c:f>Sheet1!$A$3:$A$7</c:f>
              <c:strCache>
                <c:ptCount val="5"/>
                <c:pt idx="0">
                  <c:v>Mortality</c:v>
                </c:pt>
                <c:pt idx="1">
                  <c:v>CV disease</c:v>
                </c:pt>
                <c:pt idx="2">
                  <c:v>CHD</c:v>
                </c:pt>
                <c:pt idx="3">
                  <c:v>Stroke</c:v>
                </c:pt>
                <c:pt idx="4">
                  <c:v>HF</c:v>
                </c:pt>
              </c:strCache>
            </c:strRef>
          </c:tx>
          <c:spPr>
            <a:ln w="28575">
              <a:noFill/>
            </a:ln>
          </c:spPr>
          <c:marker>
            <c:symbol val="circle"/>
            <c:size val="10"/>
            <c:spPr>
              <a:solidFill>
                <a:schemeClr val="accent6"/>
              </a:solidFill>
              <a:ln>
                <a:noFill/>
              </a:ln>
            </c:spPr>
          </c:marker>
          <c:errBars>
            <c:errDir val="y"/>
            <c:errBarType val="plus"/>
            <c:errValType val="percentage"/>
            <c:noEndCap val="1"/>
            <c:val val="5"/>
            <c:spPr>
              <a:ln>
                <a:noFill/>
              </a:ln>
            </c:spPr>
          </c:errBars>
          <c:errBars>
            <c:errDir val="x"/>
            <c:errBarType val="both"/>
            <c:errValType val="cust"/>
            <c:noEndCap val="0"/>
            <c:plus>
              <c:numRef>
                <c:f>Sheet1!$G$3:$G$7</c:f>
                <c:numCache>
                  <c:formatCode>General</c:formatCode>
                  <c:ptCount val="5"/>
                  <c:pt idx="0">
                    <c:v>8.9999999999999969E-2</c:v>
                  </c:pt>
                  <c:pt idx="1">
                    <c:v>5.9999999999999942E-2</c:v>
                  </c:pt>
                  <c:pt idx="2">
                    <c:v>9.9999999999999978E-2</c:v>
                  </c:pt>
                  <c:pt idx="3">
                    <c:v>9.9999999999999978E-2</c:v>
                  </c:pt>
                  <c:pt idx="4">
                    <c:v>0.14000000000000001</c:v>
                  </c:pt>
                </c:numCache>
              </c:numRef>
            </c:plus>
            <c:minus>
              <c:numRef>
                <c:f>Sheet1!$F$3:$F$7</c:f>
                <c:numCache>
                  <c:formatCode>General</c:formatCode>
                  <c:ptCount val="5"/>
                  <c:pt idx="0">
                    <c:v>8.9999999999999969E-2</c:v>
                  </c:pt>
                  <c:pt idx="1">
                    <c:v>6.0000000000000053E-2</c:v>
                  </c:pt>
                  <c:pt idx="2">
                    <c:v>7.999999999999996E-2</c:v>
                  </c:pt>
                  <c:pt idx="3">
                    <c:v>8.9999999999999969E-2</c:v>
                  </c:pt>
                  <c:pt idx="4">
                    <c:v>0.12</c:v>
                  </c:pt>
                </c:numCache>
              </c:numRef>
            </c:minus>
            <c:spPr>
              <a:ln w="12700">
                <a:solidFill>
                  <a:schemeClr val="accent6"/>
                </a:solidFill>
              </a:ln>
            </c:spPr>
          </c:errBars>
          <c:xVal>
            <c:numRef>
              <c:f>Sheet1!$C$3:$C$7</c:f>
              <c:numCache>
                <c:formatCode>General</c:formatCode>
                <c:ptCount val="5"/>
                <c:pt idx="0">
                  <c:v>0.87</c:v>
                </c:pt>
                <c:pt idx="1">
                  <c:v>0.89</c:v>
                </c:pt>
                <c:pt idx="2">
                  <c:v>0.88</c:v>
                </c:pt>
                <c:pt idx="3">
                  <c:v>0.73</c:v>
                </c:pt>
                <c:pt idx="4">
                  <c:v>0.86</c:v>
                </c:pt>
              </c:numCache>
            </c:numRef>
          </c:xVal>
          <c:yVal>
            <c:numRef>
              <c:f>Sheet1!$B$3:$B$7</c:f>
              <c:numCache>
                <c:formatCode>General</c:formatCode>
                <c:ptCount val="5"/>
                <c:pt idx="0">
                  <c:v>5</c:v>
                </c:pt>
                <c:pt idx="1">
                  <c:v>4</c:v>
                </c:pt>
                <c:pt idx="2">
                  <c:v>3</c:v>
                </c:pt>
                <c:pt idx="3">
                  <c:v>2</c:v>
                </c:pt>
                <c:pt idx="4">
                  <c:v>1</c:v>
                </c:pt>
              </c:numCache>
            </c:numRef>
          </c:yVal>
          <c:smooth val="0"/>
          <c:extLst>
            <c:ext xmlns:c16="http://schemas.microsoft.com/office/drawing/2014/chart" uri="{C3380CC4-5D6E-409C-BE32-E72D297353CC}">
              <c16:uniqueId val="{00000000-57C7-495B-8026-C296DE1BF134}"/>
            </c:ext>
          </c:extLst>
        </c:ser>
        <c:dLbls>
          <c:showLegendKey val="0"/>
          <c:showVal val="0"/>
          <c:showCatName val="0"/>
          <c:showSerName val="0"/>
          <c:showPercent val="0"/>
          <c:showBubbleSize val="0"/>
        </c:dLbls>
        <c:axId val="399579024"/>
        <c:axId val="399581768"/>
      </c:scatterChart>
      <c:valAx>
        <c:axId val="399579024"/>
        <c:scaling>
          <c:logBase val="2"/>
          <c:orientation val="minMax"/>
          <c:max val="2"/>
          <c:min val="0.5"/>
        </c:scaling>
        <c:delete val="0"/>
        <c:axPos val="b"/>
        <c:numFmt formatCode="General" sourceLinked="1"/>
        <c:majorTickMark val="out"/>
        <c:minorTickMark val="none"/>
        <c:tickLblPos val="nextTo"/>
        <c:spPr>
          <a:ln w="9525">
            <a:solidFill>
              <a:schemeClr val="tx1"/>
            </a:solidFill>
          </a:ln>
        </c:spPr>
        <c:txPr>
          <a:bodyPr/>
          <a:lstStyle/>
          <a:p>
            <a:pPr>
              <a:defRPr sz="1600">
                <a:solidFill>
                  <a:schemeClr val="tx1"/>
                </a:solidFill>
              </a:defRPr>
            </a:pPr>
            <a:endParaRPr lang="es-ES"/>
          </a:p>
        </c:txPr>
        <c:crossAx val="399581768"/>
        <c:crosses val="autoZero"/>
        <c:crossBetween val="midCat"/>
      </c:valAx>
      <c:valAx>
        <c:axId val="399581768"/>
        <c:scaling>
          <c:orientation val="minMax"/>
          <c:max val="5.5"/>
          <c:min val="0.5"/>
        </c:scaling>
        <c:delete val="0"/>
        <c:axPos val="l"/>
        <c:numFmt formatCode="General" sourceLinked="1"/>
        <c:majorTickMark val="none"/>
        <c:minorTickMark val="none"/>
        <c:tickLblPos val="none"/>
        <c:spPr>
          <a:ln w="12700">
            <a:solidFill>
              <a:schemeClr val="tx1"/>
            </a:solidFill>
            <a:prstDash val="solid"/>
          </a:ln>
        </c:spPr>
        <c:crossAx val="399579024"/>
        <c:crosses val="autoZero"/>
        <c:crossBetween val="midCat"/>
      </c:valAx>
    </c:plotArea>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3156521078852"/>
          <c:y val="0.20091896251475599"/>
          <c:w val="0.86879515415277186"/>
          <c:h val="0.74064364772771196"/>
        </c:manualLayout>
      </c:layout>
      <c:barChart>
        <c:barDir val="col"/>
        <c:grouping val="clustered"/>
        <c:varyColors val="0"/>
        <c:ser>
          <c:idx val="0"/>
          <c:order val="0"/>
          <c:tx>
            <c:strRef>
              <c:f>Sheet1!$B$1</c:f>
              <c:strCache>
                <c:ptCount val="1"/>
                <c:pt idx="0">
                  <c:v>Non-diabetes</c:v>
                </c:pt>
              </c:strCache>
            </c:strRef>
          </c:tx>
          <c:spPr>
            <a:solidFill>
              <a:schemeClr val="accent2"/>
            </a:solidFill>
          </c:spPr>
          <c:invertIfNegative val="0"/>
          <c:dPt>
            <c:idx val="0"/>
            <c:invertIfNegative val="0"/>
            <c:bubble3D val="0"/>
            <c:spPr>
              <a:solidFill>
                <a:schemeClr val="accent3"/>
              </a:solidFill>
            </c:spPr>
            <c:extLst>
              <c:ext xmlns:c16="http://schemas.microsoft.com/office/drawing/2014/chart" uri="{C3380CC4-5D6E-409C-BE32-E72D297353CC}">
                <c16:uniqueId val="{00000012-326C-4E37-B447-A63168C936B7}"/>
              </c:ext>
            </c:extLst>
          </c:dPt>
          <c:dPt>
            <c:idx val="1"/>
            <c:invertIfNegative val="0"/>
            <c:bubble3D val="0"/>
            <c:spPr>
              <a:solidFill>
                <a:schemeClr val="accent3"/>
              </a:solidFill>
            </c:spPr>
            <c:extLst>
              <c:ext xmlns:c16="http://schemas.microsoft.com/office/drawing/2014/chart" uri="{C3380CC4-5D6E-409C-BE32-E72D297353CC}">
                <c16:uniqueId val="{00000011-326C-4E37-B447-A63168C936B7}"/>
              </c:ext>
            </c:extLst>
          </c:dPt>
          <c:dPt>
            <c:idx val="2"/>
            <c:invertIfNegative val="0"/>
            <c:bubble3D val="0"/>
            <c:spPr>
              <a:solidFill>
                <a:schemeClr val="accent3"/>
              </a:solidFill>
            </c:spPr>
            <c:extLst>
              <c:ext xmlns:c16="http://schemas.microsoft.com/office/drawing/2014/chart" uri="{C3380CC4-5D6E-409C-BE32-E72D297353CC}">
                <c16:uniqueId val="{00000013-326C-4E37-B447-A63168C936B7}"/>
              </c:ext>
            </c:extLst>
          </c:dPt>
          <c:dPt>
            <c:idx val="3"/>
            <c:invertIfNegative val="0"/>
            <c:bubble3D val="0"/>
            <c:spPr>
              <a:solidFill>
                <a:schemeClr val="accent3"/>
              </a:solidFill>
            </c:spPr>
            <c:extLst>
              <c:ext xmlns:c16="http://schemas.microsoft.com/office/drawing/2014/chart" uri="{C3380CC4-5D6E-409C-BE32-E72D297353CC}">
                <c16:uniqueId val="{00000001-E627-4D69-91DC-6E29ABDEAC84}"/>
              </c:ext>
            </c:extLst>
          </c:dPt>
          <c:dPt>
            <c:idx val="4"/>
            <c:invertIfNegative val="0"/>
            <c:bubble3D val="0"/>
            <c:spPr>
              <a:solidFill>
                <a:schemeClr val="accent3"/>
              </a:solidFill>
            </c:spPr>
            <c:extLst>
              <c:ext xmlns:c16="http://schemas.microsoft.com/office/drawing/2014/chart" uri="{C3380CC4-5D6E-409C-BE32-E72D297353CC}">
                <c16:uniqueId val="{00000014-326C-4E37-B447-A63168C936B7}"/>
              </c:ext>
            </c:extLst>
          </c:dPt>
          <c:dPt>
            <c:idx val="5"/>
            <c:invertIfNegative val="0"/>
            <c:bubble3D val="0"/>
            <c:spPr>
              <a:solidFill>
                <a:schemeClr val="accent3"/>
              </a:solidFill>
            </c:spPr>
            <c:extLst>
              <c:ext xmlns:c16="http://schemas.microsoft.com/office/drawing/2014/chart" uri="{C3380CC4-5D6E-409C-BE32-E72D297353CC}">
                <c16:uniqueId val="{00000003-E627-4D69-91DC-6E29ABDEAC84}"/>
              </c:ext>
            </c:extLst>
          </c:dPt>
          <c:dPt>
            <c:idx val="6"/>
            <c:invertIfNegative val="0"/>
            <c:bubble3D val="0"/>
            <c:spPr>
              <a:solidFill>
                <a:schemeClr val="accent3"/>
              </a:solidFill>
            </c:spPr>
            <c:extLst>
              <c:ext xmlns:c16="http://schemas.microsoft.com/office/drawing/2014/chart" uri="{C3380CC4-5D6E-409C-BE32-E72D297353CC}">
                <c16:uniqueId val="{00000005-E627-4D69-91DC-6E29ABDEAC84}"/>
              </c:ext>
            </c:extLst>
          </c:dPt>
          <c:dPt>
            <c:idx val="7"/>
            <c:invertIfNegative val="0"/>
            <c:bubble3D val="0"/>
            <c:spPr>
              <a:solidFill>
                <a:schemeClr val="accent1"/>
              </a:solidFill>
            </c:spPr>
            <c:extLst>
              <c:ext xmlns:c16="http://schemas.microsoft.com/office/drawing/2014/chart" uri="{C3380CC4-5D6E-409C-BE32-E72D297353CC}">
                <c16:uniqueId val="{00000007-E627-4D69-91DC-6E29ABDEAC84}"/>
              </c:ext>
            </c:extLst>
          </c:dPt>
          <c:dPt>
            <c:idx val="8"/>
            <c:invertIfNegative val="0"/>
            <c:bubble3D val="0"/>
            <c:extLst>
              <c:ext xmlns:c16="http://schemas.microsoft.com/office/drawing/2014/chart" uri="{C3380CC4-5D6E-409C-BE32-E72D297353CC}">
                <c16:uniqueId val="{00000008-E627-4D69-91DC-6E29ABDEAC84}"/>
              </c:ext>
            </c:extLst>
          </c:dPt>
          <c:dLbls>
            <c:dLbl>
              <c:idx val="1"/>
              <c:tx>
                <c:rich>
                  <a:bodyPr/>
                  <a:lstStyle/>
                  <a:p>
                    <a:r>
                      <a:rPr lang="en-US" dirty="0"/>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326C-4E37-B447-A63168C936B7}"/>
                </c:ext>
              </c:extLst>
            </c:dLbl>
            <c:dLbl>
              <c:idx val="3"/>
              <c:layout>
                <c:manualLayout>
                  <c:x val="1.1806580692913713E-4"/>
                  <c:y val="3.770478884752673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27-4D69-91DC-6E29ABDEAC84}"/>
                </c:ext>
              </c:extLst>
            </c:dLbl>
            <c:dLbl>
              <c:idx val="5"/>
              <c:layout>
                <c:manualLayout>
                  <c:x val="1.44282639465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27-4D69-91DC-6E29ABDEAC84}"/>
                </c:ext>
              </c:extLst>
            </c:dLbl>
            <c:dLbl>
              <c:idx val="6"/>
              <c:layout>
                <c:manualLayout>
                  <c:x val="1.76345448236173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27-4D69-91DC-6E29ABDEAC84}"/>
                </c:ext>
              </c:extLst>
            </c:dLbl>
            <c:dLbl>
              <c:idx val="7"/>
              <c:layout>
                <c:manualLayout>
                  <c:x val="1.2825123508085399E-2"/>
                  <c:y val="-3.95719818650751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27-4D69-91DC-6E29ABDEAC84}"/>
                </c:ext>
              </c:extLst>
            </c:dLbl>
            <c:dLbl>
              <c:idx val="8"/>
              <c:layout>
                <c:manualLayout>
                  <c:x val="9.6188613128241184E-3"/>
                  <c:y val="-3.8307688421198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27-4D69-91DC-6E29ABDEAC8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4S</c:v>
                </c:pt>
                <c:pt idx="1">
                  <c:v>LIPID</c:v>
                </c:pt>
                <c:pt idx="2">
                  <c:v>CARE</c:v>
                </c:pt>
                <c:pt idx="3">
                  <c:v>HPS</c:v>
                </c:pt>
                <c:pt idx="4">
                  <c:v>WOSCOPS</c:v>
                </c:pt>
                <c:pt idx="5">
                  <c:v>AFCAPS/TexCAPS</c:v>
                </c:pt>
                <c:pt idx="6">
                  <c:v>JUPITER</c:v>
                </c:pt>
                <c:pt idx="7">
                  <c:v>CARDS</c:v>
                </c:pt>
              </c:strCache>
            </c:strRef>
          </c:cat>
          <c:val>
            <c:numRef>
              <c:f>Sheet1!$B$2:$B$9</c:f>
              <c:numCache>
                <c:formatCode>General</c:formatCode>
                <c:ptCount val="8"/>
                <c:pt idx="0">
                  <c:v>-32</c:v>
                </c:pt>
                <c:pt idx="1">
                  <c:v>-24</c:v>
                </c:pt>
                <c:pt idx="2">
                  <c:v>-23</c:v>
                </c:pt>
                <c:pt idx="3">
                  <c:v>-24</c:v>
                </c:pt>
                <c:pt idx="4">
                  <c:v>-31</c:v>
                </c:pt>
                <c:pt idx="5">
                  <c:v>-25</c:v>
                </c:pt>
                <c:pt idx="6">
                  <c:v>-44</c:v>
                </c:pt>
                <c:pt idx="7">
                  <c:v>-37</c:v>
                </c:pt>
              </c:numCache>
            </c:numRef>
          </c:val>
          <c:extLst>
            <c:ext xmlns:c16="http://schemas.microsoft.com/office/drawing/2014/chart" uri="{C3380CC4-5D6E-409C-BE32-E72D297353CC}">
              <c16:uniqueId val="{00000009-E627-4D69-91DC-6E29ABDEAC84}"/>
            </c:ext>
          </c:extLst>
        </c:ser>
        <c:ser>
          <c:idx val="1"/>
          <c:order val="1"/>
          <c:tx>
            <c:strRef>
              <c:f>Sheet1!$C$1</c:f>
              <c:strCache>
                <c:ptCount val="1"/>
                <c:pt idx="0">
                  <c:v>Diabetes</c:v>
                </c:pt>
              </c:strCache>
            </c:strRef>
          </c:tx>
          <c:spPr>
            <a:solidFill>
              <a:schemeClr val="accent1"/>
            </a:solidFill>
          </c:spPr>
          <c:invertIfNegative val="0"/>
          <c:dPt>
            <c:idx val="3"/>
            <c:invertIfNegative val="0"/>
            <c:bubble3D val="0"/>
            <c:extLst>
              <c:ext xmlns:c16="http://schemas.microsoft.com/office/drawing/2014/chart" uri="{C3380CC4-5D6E-409C-BE32-E72D297353CC}">
                <c16:uniqueId val="{0000000B-E627-4D69-91DC-6E29ABDEAC84}"/>
              </c:ext>
            </c:extLst>
          </c:dPt>
          <c:dPt>
            <c:idx val="5"/>
            <c:invertIfNegative val="0"/>
            <c:bubble3D val="0"/>
            <c:spPr>
              <a:solidFill>
                <a:schemeClr val="accent3"/>
              </a:solidFill>
            </c:spPr>
            <c:extLst>
              <c:ext xmlns:c16="http://schemas.microsoft.com/office/drawing/2014/chart" uri="{C3380CC4-5D6E-409C-BE32-E72D297353CC}">
                <c16:uniqueId val="{0000000D-E627-4D69-91DC-6E29ABDEAC84}"/>
              </c:ext>
            </c:extLst>
          </c:dPt>
          <c:dPt>
            <c:idx val="6"/>
            <c:invertIfNegative val="0"/>
            <c:bubble3D val="0"/>
            <c:spPr>
              <a:solidFill>
                <a:schemeClr val="accent3"/>
              </a:solidFill>
            </c:spPr>
            <c:extLst>
              <c:ext xmlns:c16="http://schemas.microsoft.com/office/drawing/2014/chart" uri="{C3380CC4-5D6E-409C-BE32-E72D297353CC}">
                <c16:uniqueId val="{0000000F-E627-4D69-91DC-6E29ABDEAC84}"/>
              </c:ext>
            </c:extLst>
          </c:dPt>
          <c:dPt>
            <c:idx val="7"/>
            <c:invertIfNegative val="0"/>
            <c:bubble3D val="0"/>
            <c:extLst>
              <c:ext xmlns:c16="http://schemas.microsoft.com/office/drawing/2014/chart" uri="{C3380CC4-5D6E-409C-BE32-E72D297353CC}">
                <c16:uniqueId val="{00000011-E627-4D69-91DC-6E29ABDEAC84}"/>
              </c:ext>
            </c:extLst>
          </c:dPt>
          <c:dLbls>
            <c:dLbl>
              <c:idx val="5"/>
              <c:delete val="1"/>
              <c:extLst>
                <c:ext xmlns:c15="http://schemas.microsoft.com/office/drawing/2012/chart" uri="{CE6537A1-D6FC-4f65-9D91-7224C49458BB}"/>
                <c:ext xmlns:c16="http://schemas.microsoft.com/office/drawing/2014/chart" uri="{C3380CC4-5D6E-409C-BE32-E72D297353CC}">
                  <c16:uniqueId val="{0000000D-E627-4D69-91DC-6E29ABDEAC84}"/>
                </c:ext>
              </c:extLst>
            </c:dLbl>
            <c:dLbl>
              <c:idx val="6"/>
              <c:delete val="1"/>
              <c:extLst>
                <c:ext xmlns:c15="http://schemas.microsoft.com/office/drawing/2012/chart" uri="{CE6537A1-D6FC-4f65-9D91-7224C49458BB}"/>
                <c:ext xmlns:c16="http://schemas.microsoft.com/office/drawing/2014/chart" uri="{C3380CC4-5D6E-409C-BE32-E72D297353CC}">
                  <c16:uniqueId val="{0000000F-E627-4D69-91DC-6E29ABDEAC84}"/>
                </c:ext>
              </c:extLst>
            </c:dLbl>
            <c:dLbl>
              <c:idx val="7"/>
              <c:delete val="1"/>
              <c:extLst>
                <c:ext xmlns:c15="http://schemas.microsoft.com/office/drawing/2012/chart" uri="{CE6537A1-D6FC-4f65-9D91-7224C49458BB}"/>
                <c:ext xmlns:c16="http://schemas.microsoft.com/office/drawing/2014/chart" uri="{C3380CC4-5D6E-409C-BE32-E72D297353CC}">
                  <c16:uniqueId val="{00000011-E627-4D69-91DC-6E29ABDEAC84}"/>
                </c:ext>
              </c:extLst>
            </c:dLbl>
            <c:dLbl>
              <c:idx val="8"/>
              <c:delete val="1"/>
              <c:extLst>
                <c:ext xmlns:c15="http://schemas.microsoft.com/office/drawing/2012/chart" uri="{CE6537A1-D6FC-4f65-9D91-7224C49458BB}"/>
                <c:ext xmlns:c16="http://schemas.microsoft.com/office/drawing/2014/chart" uri="{C3380CC4-5D6E-409C-BE32-E72D297353CC}">
                  <c16:uniqueId val="{00000012-E627-4D69-91DC-6E29ABDEAC8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4S</c:v>
                </c:pt>
                <c:pt idx="1">
                  <c:v>LIPID</c:v>
                </c:pt>
                <c:pt idx="2">
                  <c:v>CARE</c:v>
                </c:pt>
                <c:pt idx="3">
                  <c:v>HPS</c:v>
                </c:pt>
                <c:pt idx="4">
                  <c:v>WOSCOPS</c:v>
                </c:pt>
                <c:pt idx="5">
                  <c:v>AFCAPS/TexCAPS</c:v>
                </c:pt>
                <c:pt idx="6">
                  <c:v>JUPITER</c:v>
                </c:pt>
                <c:pt idx="7">
                  <c:v>CARDS</c:v>
                </c:pt>
              </c:strCache>
            </c:strRef>
          </c:cat>
          <c:val>
            <c:numRef>
              <c:f>Sheet1!$C$2:$C$9</c:f>
              <c:numCache>
                <c:formatCode>General</c:formatCode>
                <c:ptCount val="8"/>
                <c:pt idx="0">
                  <c:v>-42</c:v>
                </c:pt>
                <c:pt idx="1">
                  <c:v>-19</c:v>
                </c:pt>
                <c:pt idx="2">
                  <c:v>-25</c:v>
                </c:pt>
                <c:pt idx="3">
                  <c:v>-18</c:v>
                </c:pt>
                <c:pt idx="4">
                  <c:v>-31</c:v>
                </c:pt>
                <c:pt idx="5">
                  <c:v>-25</c:v>
                </c:pt>
                <c:pt idx="6">
                  <c:v>-44</c:v>
                </c:pt>
                <c:pt idx="7">
                  <c:v>-37</c:v>
                </c:pt>
              </c:numCache>
            </c:numRef>
          </c:val>
          <c:extLst>
            <c:ext xmlns:c16="http://schemas.microsoft.com/office/drawing/2014/chart" uri="{C3380CC4-5D6E-409C-BE32-E72D297353CC}">
              <c16:uniqueId val="{00000013-E627-4D69-91DC-6E29ABDEAC84}"/>
            </c:ext>
          </c:extLst>
        </c:ser>
        <c:dLbls>
          <c:showLegendKey val="0"/>
          <c:showVal val="0"/>
          <c:showCatName val="0"/>
          <c:showSerName val="0"/>
          <c:showPercent val="0"/>
          <c:showBubbleSize val="0"/>
        </c:dLbls>
        <c:gapWidth val="150"/>
        <c:axId val="399582160"/>
        <c:axId val="399579808"/>
      </c:barChart>
      <c:catAx>
        <c:axId val="399582160"/>
        <c:scaling>
          <c:orientation val="minMax"/>
        </c:scaling>
        <c:delete val="0"/>
        <c:axPos val="b"/>
        <c:numFmt formatCode="General" sourceLinked="0"/>
        <c:majorTickMark val="out"/>
        <c:minorTickMark val="none"/>
        <c:tickLblPos val="none"/>
        <c:spPr>
          <a:ln w="19050" cap="sq">
            <a:solidFill>
              <a:schemeClr val="tx1"/>
            </a:solidFill>
          </a:ln>
        </c:spPr>
        <c:crossAx val="399579808"/>
        <c:crosses val="autoZero"/>
        <c:auto val="1"/>
        <c:lblAlgn val="ctr"/>
        <c:lblOffset val="100"/>
        <c:noMultiLvlLbl val="0"/>
      </c:catAx>
      <c:valAx>
        <c:axId val="399579808"/>
        <c:scaling>
          <c:orientation val="minMax"/>
          <c:min val="-50"/>
        </c:scaling>
        <c:delete val="0"/>
        <c:axPos val="l"/>
        <c:numFmt formatCode="General" sourceLinked="1"/>
        <c:majorTickMark val="out"/>
        <c:minorTickMark val="none"/>
        <c:tickLblPos val="nextTo"/>
        <c:spPr>
          <a:ln w="19050" cap="sq">
            <a:solidFill>
              <a:schemeClr val="tx1"/>
            </a:solidFill>
          </a:ln>
        </c:spPr>
        <c:crossAx val="399582160"/>
        <c:crosses val="autoZero"/>
        <c:crossBetween val="between"/>
        <c:majorUnit val="10"/>
      </c:valAx>
    </c:plotArea>
    <c:plotVisOnly val="1"/>
    <c:dispBlanksAs val="gap"/>
    <c:showDLblsOverMax val="0"/>
  </c:chart>
  <c:txPr>
    <a:bodyPr/>
    <a:lstStyle/>
    <a:p>
      <a:pPr>
        <a:defRPr sz="1800">
          <a:latin typeface="Segoe UI" panose="020B0502040204020203" pitchFamily="34" charset="0"/>
          <a:cs typeface="Segoe UI" panose="020B0502040204020203" pitchFamily="34" charset="0"/>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289A9-0FF7-40D7-93D4-C39E63A269B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S"/>
        </a:p>
      </dgm:t>
    </dgm:pt>
    <dgm:pt modelId="{695E4D03-D7F0-4D64-A364-8E9B6BA7F9FB}">
      <dgm:prSet custT="1"/>
      <dgm:spPr>
        <a:noFill/>
        <a:ln>
          <a:noFill/>
        </a:ln>
      </dgm:spPr>
      <dgm:t>
        <a:bodyPr/>
        <a:lstStyle/>
        <a:p>
          <a:pPr algn="ctr" rtl="0"/>
          <a:r>
            <a:rPr lang="es-ES_tradnl" sz="3200" b="1" i="0" u="none" dirty="0">
              <a:solidFill>
                <a:schemeClr val="bg2">
                  <a:lumMod val="10000"/>
                </a:schemeClr>
              </a:solidFill>
              <a:effectLst/>
              <a:latin typeface="Segoe UI" panose="020B0502040204020203" pitchFamily="34" charset="0"/>
              <a:cs typeface="Segoe UI" panose="020B0502040204020203" pitchFamily="34" charset="0"/>
            </a:rPr>
            <a:t>¿Cómo estimar la función renal?</a:t>
          </a:r>
          <a:endParaRPr lang="es-ES" sz="3200" b="1" i="0" u="none" dirty="0">
            <a:solidFill>
              <a:schemeClr val="bg2">
                <a:lumMod val="10000"/>
              </a:schemeClr>
            </a:solidFill>
            <a:effectLst/>
            <a:latin typeface="Segoe UI" panose="020B0502040204020203" pitchFamily="34" charset="0"/>
            <a:cs typeface="Segoe UI" panose="020B0502040204020203" pitchFamily="34" charset="0"/>
          </a:endParaRPr>
        </a:p>
      </dgm:t>
    </dgm:pt>
    <dgm:pt modelId="{CB5C23CA-5662-4B6D-846E-5A8F8A99C71D}" type="parTrans" cxnId="{DDDECCAD-CC14-411A-941A-6FC135A597CC}">
      <dgm:prSet/>
      <dgm:spPr/>
      <dgm:t>
        <a:bodyPr/>
        <a:lstStyle/>
        <a:p>
          <a:endParaRPr lang="es-ES"/>
        </a:p>
      </dgm:t>
    </dgm:pt>
    <dgm:pt modelId="{B1E0272B-DCE3-44AB-8B23-577E4606D3D4}" type="sibTrans" cxnId="{DDDECCAD-CC14-411A-941A-6FC135A597CC}">
      <dgm:prSet/>
      <dgm:spPr/>
      <dgm:t>
        <a:bodyPr/>
        <a:lstStyle/>
        <a:p>
          <a:endParaRPr lang="es-ES"/>
        </a:p>
      </dgm:t>
    </dgm:pt>
    <dgm:pt modelId="{3E3923A4-13E7-4621-AFB2-0EF590F578CC}" type="pres">
      <dgm:prSet presAssocID="{F3C289A9-0FF7-40D7-93D4-C39E63A269B9}" presName="linear" presStyleCnt="0">
        <dgm:presLayoutVars>
          <dgm:animLvl val="lvl"/>
          <dgm:resizeHandles val="exact"/>
        </dgm:presLayoutVars>
      </dgm:prSet>
      <dgm:spPr/>
    </dgm:pt>
    <dgm:pt modelId="{2CD4B01E-14FC-40F8-A1B4-0C757202B53D}" type="pres">
      <dgm:prSet presAssocID="{695E4D03-D7F0-4D64-A364-8E9B6BA7F9FB}" presName="parentText" presStyleLbl="node1" presStyleIdx="0" presStyleCnt="1" custScaleX="98387" custLinFactNeighborX="16215" custLinFactNeighborY="-8661">
        <dgm:presLayoutVars>
          <dgm:chMax val="0"/>
          <dgm:bulletEnabled val="1"/>
        </dgm:presLayoutVars>
      </dgm:prSet>
      <dgm:spPr/>
    </dgm:pt>
  </dgm:ptLst>
  <dgm:cxnLst>
    <dgm:cxn modelId="{85694E2B-B37C-9149-9DC1-23DD8CD7902E}" type="presOf" srcId="{695E4D03-D7F0-4D64-A364-8E9B6BA7F9FB}" destId="{2CD4B01E-14FC-40F8-A1B4-0C757202B53D}" srcOrd="0" destOrd="0" presId="urn:microsoft.com/office/officeart/2005/8/layout/vList2"/>
    <dgm:cxn modelId="{B7380243-E7B4-6D43-B922-7CD70AD690D3}" type="presOf" srcId="{F3C289A9-0FF7-40D7-93D4-C39E63A269B9}" destId="{3E3923A4-13E7-4621-AFB2-0EF590F578CC}" srcOrd="0" destOrd="0" presId="urn:microsoft.com/office/officeart/2005/8/layout/vList2"/>
    <dgm:cxn modelId="{DDDECCAD-CC14-411A-941A-6FC135A597CC}" srcId="{F3C289A9-0FF7-40D7-93D4-C39E63A269B9}" destId="{695E4D03-D7F0-4D64-A364-8E9B6BA7F9FB}" srcOrd="0" destOrd="0" parTransId="{CB5C23CA-5662-4B6D-846E-5A8F8A99C71D}" sibTransId="{B1E0272B-DCE3-44AB-8B23-577E4606D3D4}"/>
    <dgm:cxn modelId="{B675D35A-2089-EF41-8A04-C6E9876CE537}" type="presParOf" srcId="{3E3923A4-13E7-4621-AFB2-0EF590F578CC}" destId="{2CD4B01E-14FC-40F8-A1B4-0C757202B53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C7E34B-FE72-4701-BED3-D8DA6127CABE}"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s-ES"/>
        </a:p>
      </dgm:t>
    </dgm:pt>
    <dgm:pt modelId="{BB703F60-047A-4034-9C31-C5BB200B8F57}">
      <dgm:prSet custT="1"/>
      <dgm:spPr/>
      <dgm:t>
        <a:bodyPr/>
        <a:lstStyle/>
        <a:p>
          <a:pPr algn="ctr" rtl="0"/>
          <a:r>
            <a:rPr lang="es-ES"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Medir la capacidad depurativa</a:t>
          </a:r>
          <a:br>
            <a:rPr lang="es-ES"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s-ES"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(n.º de nefronas funcionales)</a:t>
          </a:r>
        </a:p>
      </dgm:t>
    </dgm:pt>
    <dgm:pt modelId="{8D5AF511-128F-41E2-BF3E-5FDDC06B56C6}" type="parTrans" cxnId="{B8FD5D67-9C47-496C-9993-D3DA8F15966B}">
      <dgm:prSet/>
      <dgm:spPr/>
      <dgm:t>
        <a:bodyPr/>
        <a:lstStyle/>
        <a:p>
          <a:endParaRPr lang="es-ES"/>
        </a:p>
      </dgm:t>
    </dgm:pt>
    <dgm:pt modelId="{90D8EEA3-D10E-44E8-A0CD-AEABF008B38C}" type="sibTrans" cxnId="{B8FD5D67-9C47-496C-9993-D3DA8F15966B}">
      <dgm:prSet/>
      <dgm:spPr/>
      <dgm:t>
        <a:bodyPr/>
        <a:lstStyle/>
        <a:p>
          <a:endParaRPr lang="es-ES"/>
        </a:p>
      </dgm:t>
    </dgm:pt>
    <dgm:pt modelId="{EF2AE775-1E67-47C6-9E99-1047222EA4F2}" type="pres">
      <dgm:prSet presAssocID="{1CC7E34B-FE72-4701-BED3-D8DA6127CABE}" presName="linear" presStyleCnt="0">
        <dgm:presLayoutVars>
          <dgm:animLvl val="lvl"/>
          <dgm:resizeHandles val="exact"/>
        </dgm:presLayoutVars>
      </dgm:prSet>
      <dgm:spPr/>
    </dgm:pt>
    <dgm:pt modelId="{431BDE01-33F5-4BA9-BE7F-0055B56D6087}" type="pres">
      <dgm:prSet presAssocID="{BB703F60-047A-4034-9C31-C5BB200B8F57}" presName="parentText" presStyleLbl="node1" presStyleIdx="0" presStyleCnt="1">
        <dgm:presLayoutVars>
          <dgm:chMax val="0"/>
          <dgm:bulletEnabled val="1"/>
        </dgm:presLayoutVars>
      </dgm:prSet>
      <dgm:spPr/>
    </dgm:pt>
  </dgm:ptLst>
  <dgm:cxnLst>
    <dgm:cxn modelId="{D36C3246-A009-4B46-9897-CF55E181FDCE}" type="presOf" srcId="{1CC7E34B-FE72-4701-BED3-D8DA6127CABE}" destId="{EF2AE775-1E67-47C6-9E99-1047222EA4F2}" srcOrd="0" destOrd="0" presId="urn:microsoft.com/office/officeart/2005/8/layout/vList2"/>
    <dgm:cxn modelId="{B8FD5D67-9C47-496C-9993-D3DA8F15966B}" srcId="{1CC7E34B-FE72-4701-BED3-D8DA6127CABE}" destId="{BB703F60-047A-4034-9C31-C5BB200B8F57}" srcOrd="0" destOrd="0" parTransId="{8D5AF511-128F-41E2-BF3E-5FDDC06B56C6}" sibTransId="{90D8EEA3-D10E-44E8-A0CD-AEABF008B38C}"/>
    <dgm:cxn modelId="{6A8DC286-52AD-B94B-96D6-BDCD43D8FCBB}" type="presOf" srcId="{BB703F60-047A-4034-9C31-C5BB200B8F57}" destId="{431BDE01-33F5-4BA9-BE7F-0055B56D6087}" srcOrd="0" destOrd="0" presId="urn:microsoft.com/office/officeart/2005/8/layout/vList2"/>
    <dgm:cxn modelId="{F6A0E7DB-0D0A-DC45-8162-71782AAF8327}" type="presParOf" srcId="{EF2AE775-1E67-47C6-9E99-1047222EA4F2}" destId="{431BDE01-33F5-4BA9-BE7F-0055B56D6087}"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93B0EC-426E-4310-8191-26BE1735ACD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S"/>
        </a:p>
      </dgm:t>
    </dgm:pt>
    <dgm:pt modelId="{7BCC3881-41E9-4351-8A9D-4A53A088D29D}">
      <dgm:prSet/>
      <dgm:spPr/>
      <dgm:t>
        <a:bodyPr/>
        <a:lstStyle/>
        <a:p>
          <a:pPr algn="ctr" rtl="0"/>
          <a:r>
            <a:rPr lang="es-ES"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Valorar el grado del daño estructural</a:t>
          </a:r>
          <a:br>
            <a:rPr lang="es-ES"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s-ES"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(Progresión renal)</a:t>
          </a:r>
          <a:endParaRPr lang="es-ES"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dgm:t>
    </dgm:pt>
    <dgm:pt modelId="{873A3A8B-19B2-4C90-AA89-070E9999DC95}" type="parTrans" cxnId="{F730BB2B-EECD-48FF-93EB-42F2FC3C976D}">
      <dgm:prSet/>
      <dgm:spPr/>
      <dgm:t>
        <a:bodyPr/>
        <a:lstStyle/>
        <a:p>
          <a:endParaRPr lang="es-ES">
            <a:latin typeface="Segoe UI" panose="020B0502040204020203" pitchFamily="34" charset="0"/>
            <a:cs typeface="Segoe UI" panose="020B0502040204020203" pitchFamily="34" charset="0"/>
          </a:endParaRPr>
        </a:p>
      </dgm:t>
    </dgm:pt>
    <dgm:pt modelId="{721755D3-18E3-4828-A4B3-18F662B34EDD}" type="sibTrans" cxnId="{F730BB2B-EECD-48FF-93EB-42F2FC3C976D}">
      <dgm:prSet/>
      <dgm:spPr/>
      <dgm:t>
        <a:bodyPr/>
        <a:lstStyle/>
        <a:p>
          <a:endParaRPr lang="es-ES">
            <a:latin typeface="Segoe UI" panose="020B0502040204020203" pitchFamily="34" charset="0"/>
            <a:cs typeface="Segoe UI" panose="020B0502040204020203" pitchFamily="34" charset="0"/>
          </a:endParaRPr>
        </a:p>
      </dgm:t>
    </dgm:pt>
    <dgm:pt modelId="{70A9F35A-B94E-425E-A072-FA9A7B1FBE69}" type="pres">
      <dgm:prSet presAssocID="{4993B0EC-426E-4310-8191-26BE1735ACDF}" presName="linear" presStyleCnt="0">
        <dgm:presLayoutVars>
          <dgm:animLvl val="lvl"/>
          <dgm:resizeHandles val="exact"/>
        </dgm:presLayoutVars>
      </dgm:prSet>
      <dgm:spPr/>
    </dgm:pt>
    <dgm:pt modelId="{EB814CFD-3DBA-47CF-816B-D2FC4BAD93B9}" type="pres">
      <dgm:prSet presAssocID="{7BCC3881-41E9-4351-8A9D-4A53A088D29D}" presName="parentText" presStyleLbl="node1" presStyleIdx="0" presStyleCnt="1" custScaleX="96646" custScaleY="144812">
        <dgm:presLayoutVars>
          <dgm:chMax val="0"/>
          <dgm:bulletEnabled val="1"/>
        </dgm:presLayoutVars>
      </dgm:prSet>
      <dgm:spPr/>
    </dgm:pt>
  </dgm:ptLst>
  <dgm:cxnLst>
    <dgm:cxn modelId="{5280A602-4CC4-0A48-A682-D4F0A9E0E421}" type="presOf" srcId="{7BCC3881-41E9-4351-8A9D-4A53A088D29D}" destId="{EB814CFD-3DBA-47CF-816B-D2FC4BAD93B9}" srcOrd="0" destOrd="0" presId="urn:microsoft.com/office/officeart/2005/8/layout/vList2"/>
    <dgm:cxn modelId="{F730BB2B-EECD-48FF-93EB-42F2FC3C976D}" srcId="{4993B0EC-426E-4310-8191-26BE1735ACDF}" destId="{7BCC3881-41E9-4351-8A9D-4A53A088D29D}" srcOrd="0" destOrd="0" parTransId="{873A3A8B-19B2-4C90-AA89-070E9999DC95}" sibTransId="{721755D3-18E3-4828-A4B3-18F662B34EDD}"/>
    <dgm:cxn modelId="{FD6EA07E-53DA-9D49-8162-048B6B235B3A}" type="presOf" srcId="{4993B0EC-426E-4310-8191-26BE1735ACDF}" destId="{70A9F35A-B94E-425E-A072-FA9A7B1FBE69}" srcOrd="0" destOrd="0" presId="urn:microsoft.com/office/officeart/2005/8/layout/vList2"/>
    <dgm:cxn modelId="{E8324C47-6DD9-6345-B897-B7FB89242474}" type="presParOf" srcId="{70A9F35A-B94E-425E-A072-FA9A7B1FBE69}" destId="{EB814CFD-3DBA-47CF-816B-D2FC4BAD93B9}"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4B01E-14FC-40F8-A1B4-0C757202B53D}">
      <dsp:nvSpPr>
        <dsp:cNvPr id="0" name=""/>
        <dsp:cNvSpPr/>
      </dsp:nvSpPr>
      <dsp:spPr>
        <a:xfrm>
          <a:off x="371751" y="150790"/>
          <a:ext cx="11245539" cy="356501"/>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s-ES_tradnl" sz="3200" b="1" i="0" u="none" kern="1200" dirty="0">
              <a:solidFill>
                <a:schemeClr val="bg2">
                  <a:lumMod val="10000"/>
                </a:schemeClr>
              </a:solidFill>
              <a:effectLst/>
              <a:latin typeface="Segoe UI" panose="020B0502040204020203" pitchFamily="34" charset="0"/>
              <a:cs typeface="Segoe UI" panose="020B0502040204020203" pitchFamily="34" charset="0"/>
            </a:rPr>
            <a:t>¿Cómo estimar la función renal?</a:t>
          </a:r>
          <a:endParaRPr lang="es-ES" sz="3200" b="1" i="0" u="none" kern="1200" dirty="0">
            <a:solidFill>
              <a:schemeClr val="bg2">
                <a:lumMod val="10000"/>
              </a:schemeClr>
            </a:solidFill>
            <a:effectLst/>
            <a:latin typeface="Segoe UI" panose="020B0502040204020203" pitchFamily="34" charset="0"/>
            <a:cs typeface="Segoe UI" panose="020B0502040204020203" pitchFamily="34" charset="0"/>
          </a:endParaRPr>
        </a:p>
      </dsp:txBody>
      <dsp:txXfrm>
        <a:off x="389154" y="168193"/>
        <a:ext cx="11210733" cy="3216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BDE01-33F5-4BA9-BE7F-0055B56D6087}">
      <dsp:nvSpPr>
        <dsp:cNvPr id="0" name=""/>
        <dsp:cNvSpPr/>
      </dsp:nvSpPr>
      <dsp:spPr>
        <a:xfrm>
          <a:off x="0" y="5032"/>
          <a:ext cx="5221834" cy="973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Medir la capacidad depurativa</a:t>
          </a:r>
          <a:br>
            <a:rPr lang="es-ES" sz="2000" b="1"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s-ES" sz="2000" b="1"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(n.º de nefronas funcionales)</a:t>
          </a:r>
        </a:p>
      </dsp:txBody>
      <dsp:txXfrm>
        <a:off x="47519" y="52551"/>
        <a:ext cx="5126796" cy="878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14CFD-3DBA-47CF-816B-D2FC4BAD93B9}">
      <dsp:nvSpPr>
        <dsp:cNvPr id="0" name=""/>
        <dsp:cNvSpPr/>
      </dsp:nvSpPr>
      <dsp:spPr>
        <a:xfrm>
          <a:off x="90300" y="18732"/>
          <a:ext cx="5204025" cy="940336"/>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ES" sz="1500" b="1"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Valorar el grado del daño estructural</a:t>
          </a:r>
          <a:br>
            <a:rPr lang="es-ES" sz="1500" b="1"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s-ES" sz="1500" b="1"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(Progresión renal)</a:t>
          </a:r>
          <a:endParaRPr lang="es-ES" sz="15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dsp:txBody>
      <dsp:txXfrm>
        <a:off x="136203" y="64635"/>
        <a:ext cx="5112219" cy="848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3791B-45D4-F44B-BAC2-6BBC095140B4}" type="datetimeFigureOut">
              <a:rPr lang="es-ES" smtClean="0"/>
              <a:t>22/3/23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9A70-1ADE-FA48-9BB5-8CD207DBC725}" type="slidenum">
              <a:rPr lang="es-ES" smtClean="0"/>
              <a:t>‹Nº›</a:t>
            </a:fld>
            <a:endParaRPr lang="es-ES"/>
          </a:p>
        </p:txBody>
      </p:sp>
    </p:spTree>
    <p:extLst>
      <p:ext uri="{BB962C8B-B14F-4D97-AF65-F5344CB8AC3E}">
        <p14:creationId xmlns:p14="http://schemas.microsoft.com/office/powerpoint/2010/main" val="47233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jwatch.org/editors/AU041?editor=Harlan%20M.%20Krumholz,%20MD,%20S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50900" y="300038"/>
            <a:ext cx="5156200" cy="2900362"/>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51F70C3D-2205-4845-AC91-A4B98EA03AA3}" type="slidenum">
              <a:rPr lang="es-ES" smtClean="0"/>
              <a:t>2</a:t>
            </a:fld>
            <a:endParaRPr lang="es-ES"/>
          </a:p>
        </p:txBody>
      </p:sp>
    </p:spTree>
    <p:extLst>
      <p:ext uri="{BB962C8B-B14F-4D97-AF65-F5344CB8AC3E}">
        <p14:creationId xmlns:p14="http://schemas.microsoft.com/office/powerpoint/2010/main" val="148207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F5F9A70-1ADE-FA48-9BB5-8CD207DBC725}" type="slidenum">
              <a:rPr lang="es-ES" smtClean="0"/>
              <a:t>11</a:t>
            </a:fld>
            <a:endParaRPr lang="es-ES"/>
          </a:p>
        </p:txBody>
      </p:sp>
    </p:spTree>
    <p:extLst>
      <p:ext uri="{BB962C8B-B14F-4D97-AF65-F5344CB8AC3E}">
        <p14:creationId xmlns:p14="http://schemas.microsoft.com/office/powerpoint/2010/main" val="175624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F5F9A70-1ADE-FA48-9BB5-8CD207DBC725}" type="slidenum">
              <a:rPr lang="es-ES" smtClean="0"/>
              <a:t>12</a:t>
            </a:fld>
            <a:endParaRPr lang="es-ES"/>
          </a:p>
        </p:txBody>
      </p:sp>
    </p:spTree>
    <p:extLst>
      <p:ext uri="{BB962C8B-B14F-4D97-AF65-F5344CB8AC3E}">
        <p14:creationId xmlns:p14="http://schemas.microsoft.com/office/powerpoint/2010/main" val="88399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900" indent="-2249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13</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60" y="5329727"/>
            <a:ext cx="261579" cy="270064"/>
          </a:xfrm>
          <a:prstGeom prst="rect">
            <a:avLst/>
          </a:prstGeom>
        </p:spPr>
      </p:pic>
    </p:spTree>
    <p:extLst>
      <p:ext uri="{BB962C8B-B14F-4D97-AF65-F5344CB8AC3E}">
        <p14:creationId xmlns:p14="http://schemas.microsoft.com/office/powerpoint/2010/main" val="238863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439738"/>
            <a:ext cx="6057900" cy="3408362"/>
          </a:xfrm>
        </p:spPr>
      </p:sp>
      <p:sp>
        <p:nvSpPr>
          <p:cNvPr id="3" name="Notes Placeholder 2"/>
          <p:cNvSpPr>
            <a:spLocks noGrp="1"/>
          </p:cNvSpPr>
          <p:nvPr>
            <p:ph type="body" idx="1"/>
          </p:nvPr>
        </p:nvSpPr>
        <p:spPr/>
        <p:txBody>
          <a:bodyPr/>
          <a:lstStyle/>
          <a:p>
            <a:r>
              <a:rPr lang="en-GB" dirty="0"/>
              <a:t>Meta-</a:t>
            </a:r>
            <a:r>
              <a:rPr lang="en-GB" dirty="0" err="1"/>
              <a:t>análisis</a:t>
            </a:r>
            <a:r>
              <a:rPr lang="en-GB" dirty="0"/>
              <a:t> </a:t>
            </a:r>
            <a:r>
              <a:rPr lang="en-GB" dirty="0" err="1"/>
              <a:t>en</a:t>
            </a:r>
            <a:r>
              <a:rPr lang="en-GB" dirty="0"/>
              <a:t> el que se </a:t>
            </a:r>
            <a:r>
              <a:rPr lang="en-GB" dirty="0" err="1"/>
              <a:t>recoge</a:t>
            </a:r>
            <a:r>
              <a:rPr lang="en-GB" dirty="0"/>
              <a:t> el </a:t>
            </a:r>
            <a:r>
              <a:rPr lang="en-GB" dirty="0" err="1"/>
              <a:t>descenso</a:t>
            </a:r>
            <a:r>
              <a:rPr lang="en-GB" dirty="0"/>
              <a:t> </a:t>
            </a:r>
            <a:r>
              <a:rPr lang="en-GB" dirty="0" err="1"/>
              <a:t>en</a:t>
            </a:r>
            <a:r>
              <a:rPr lang="en-GB" dirty="0"/>
              <a:t> el </a:t>
            </a:r>
            <a:r>
              <a:rPr lang="en-GB" dirty="0" err="1"/>
              <a:t>riesgo</a:t>
            </a:r>
            <a:r>
              <a:rPr lang="en-GB" dirty="0"/>
              <a:t>  CV  y la </a:t>
            </a:r>
            <a:r>
              <a:rPr lang="en-GB" dirty="0" err="1"/>
              <a:t>mortalidad</a:t>
            </a:r>
            <a:r>
              <a:rPr lang="en-GB" dirty="0"/>
              <a:t>  por </a:t>
            </a:r>
            <a:r>
              <a:rPr lang="en-GB" dirty="0" err="1"/>
              <a:t>cada</a:t>
            </a:r>
            <a:r>
              <a:rPr lang="en-GB" dirty="0"/>
              <a:t> 10 mm HG de </a:t>
            </a:r>
            <a:r>
              <a:rPr lang="en-GB" dirty="0" err="1"/>
              <a:t>descenso</a:t>
            </a:r>
            <a:r>
              <a:rPr lang="en-GB" dirty="0"/>
              <a:t> de la </a:t>
            </a:r>
            <a:r>
              <a:rPr lang="en-GB" dirty="0" err="1"/>
              <a:t>Presión</a:t>
            </a:r>
            <a:r>
              <a:rPr lang="en-GB" dirty="0"/>
              <a:t> arterial </a:t>
            </a:r>
            <a:r>
              <a:rPr lang="en-GB" dirty="0" err="1"/>
              <a:t>sistólica</a:t>
            </a:r>
            <a:r>
              <a:rPr lang="en-GB" dirty="0"/>
              <a:t> </a:t>
            </a:r>
          </a:p>
        </p:txBody>
      </p:sp>
      <p:sp>
        <p:nvSpPr>
          <p:cNvPr id="4" name="Slide Number Placeholder 3"/>
          <p:cNvSpPr>
            <a:spLocks noGrp="1"/>
          </p:cNvSpPr>
          <p:nvPr>
            <p:ph type="sldNum" sz="quarter" idx="10"/>
          </p:nvPr>
        </p:nvSpPr>
        <p:spPr/>
        <p:txBody>
          <a:bodyPr/>
          <a:lstStyle/>
          <a:p>
            <a:fld id="{CD75ED0A-E718-BA45-A87A-A6ACBA5847C0}" type="slidenum">
              <a:rPr lang="en-US" smtClean="0"/>
              <a:pPr/>
              <a:t>14</a:t>
            </a:fld>
            <a:endParaRPr lang="en-US" dirty="0"/>
          </a:p>
        </p:txBody>
      </p:sp>
    </p:spTree>
    <p:extLst>
      <p:ext uri="{BB962C8B-B14F-4D97-AF65-F5344CB8AC3E}">
        <p14:creationId xmlns:p14="http://schemas.microsoft.com/office/powerpoint/2010/main" val="271945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2267" y="1928019"/>
            <a:ext cx="6204921" cy="5076547"/>
          </a:xfrm>
        </p:spPr>
        <p:txBody>
          <a:bodyPr/>
          <a:lstStyle/>
          <a:p>
            <a:pPr marL="0" indent="0">
              <a:buNone/>
            </a:pPr>
            <a:r>
              <a:rPr lang="en-GB" altLang="zh-CN" sz="500" b="1" noProof="0" dirty="0"/>
              <a:t>Notes</a:t>
            </a:r>
          </a:p>
          <a:p>
            <a:r>
              <a:rPr lang="en-GB" altLang="zh-CN" sz="500" noProof="0" dirty="0"/>
              <a:t>Although the CV risk is high in patients with T2D, significant CV risk reduction can be achieved as demonstrated by landmark statin studies</a:t>
            </a:r>
          </a:p>
          <a:p>
            <a:r>
              <a:rPr lang="en-GB" altLang="zh-CN" sz="500" noProof="0" dirty="0"/>
              <a:t>Here you can see the RRR in some of the key landmark trials that changed clinical practice, showing RRR from ~20% to 50% attributed to statins</a:t>
            </a:r>
          </a:p>
          <a:p>
            <a:endParaRPr lang="en-GB" altLang="zh-CN" sz="500" noProof="0" dirty="0"/>
          </a:p>
          <a:p>
            <a:pPr marL="0" indent="0">
              <a:buNone/>
            </a:pPr>
            <a:r>
              <a:rPr lang="en-GB" altLang="zh-CN" sz="500" b="1" noProof="0" dirty="0"/>
              <a:t>4S</a:t>
            </a:r>
            <a:r>
              <a:rPr lang="en-GB" altLang="zh-CN" sz="500" b="1" baseline="30000" noProof="0" dirty="0"/>
              <a:t>1,2</a:t>
            </a:r>
          </a:p>
          <a:p>
            <a:r>
              <a:rPr lang="en-GB" sz="500" dirty="0"/>
              <a:t>Interventions: simvastatin </a:t>
            </a:r>
            <a:r>
              <a:rPr lang="en-US" sz="500" dirty="0">
                <a:sym typeface="Symbol" panose="05050102010706020507" pitchFamily="18" charset="2"/>
              </a:rPr>
              <a:t>40 mg/day versus </a:t>
            </a:r>
            <a:r>
              <a:rPr lang="en-GB" sz="500" dirty="0">
                <a:sym typeface="Symbol" panose="05050102010706020507" pitchFamily="18" charset="2"/>
              </a:rPr>
              <a:t>p</a:t>
            </a:r>
            <a:r>
              <a:rPr lang="en-GB" sz="500" dirty="0"/>
              <a:t>lacebo</a:t>
            </a:r>
          </a:p>
          <a:p>
            <a:r>
              <a:rPr lang="en-GB" altLang="zh-CN" sz="500" noProof="0" dirty="0"/>
              <a:t>Change in LDL-C: </a:t>
            </a:r>
          </a:p>
          <a:p>
            <a:pPr lvl="1"/>
            <a:r>
              <a:rPr lang="en-GB" altLang="zh-CN" sz="500" noProof="0" dirty="0"/>
              <a:t>LDL-C significantly decreased in simvastatin group versus placebo </a:t>
            </a:r>
          </a:p>
          <a:p>
            <a:pPr lvl="1"/>
            <a:r>
              <a:rPr lang="en-GB" altLang="zh-CN" sz="500" noProof="0" dirty="0"/>
              <a:t>Change in LDL-C similar in non-diabetes and diabetes patients</a:t>
            </a:r>
          </a:p>
          <a:p>
            <a:r>
              <a:rPr lang="en-GB" altLang="zh-CN" sz="500" noProof="0" dirty="0"/>
              <a:t>Number of major coronary events at study end (non-diabetes):</a:t>
            </a:r>
          </a:p>
          <a:p>
            <a:pPr lvl="1"/>
            <a:r>
              <a:rPr lang="en-GB" altLang="zh-CN" sz="500" noProof="0" dirty="0"/>
              <a:t>Simvastatin: 299/1606 (18.6%)</a:t>
            </a:r>
          </a:p>
          <a:p>
            <a:pPr lvl="1"/>
            <a:r>
              <a:rPr lang="en-GB" altLang="zh-CN" sz="500" noProof="0" dirty="0"/>
              <a:t>Placebo: 428/1631 (26.2%)</a:t>
            </a:r>
          </a:p>
          <a:p>
            <a:r>
              <a:rPr lang="en-GB" altLang="zh-CN" sz="500" noProof="0" dirty="0"/>
              <a:t>Number of major coronary events at study end (diabetes):</a:t>
            </a:r>
          </a:p>
          <a:p>
            <a:pPr lvl="1"/>
            <a:r>
              <a:rPr lang="en-GB" altLang="zh-CN" sz="500" noProof="0" dirty="0"/>
              <a:t>Simvastatin: 59/251 (23.5%)</a:t>
            </a:r>
          </a:p>
          <a:p>
            <a:pPr lvl="1"/>
            <a:r>
              <a:rPr lang="en-GB" altLang="zh-CN" sz="500" noProof="0" dirty="0"/>
              <a:t>Placebo: 87/232 (37.5%)</a:t>
            </a:r>
          </a:p>
          <a:p>
            <a:endParaRPr lang="en-GB" altLang="zh-CN" sz="500" noProof="0" dirty="0"/>
          </a:p>
          <a:p>
            <a:pPr marL="0" indent="0">
              <a:buNone/>
            </a:pPr>
            <a:r>
              <a:rPr lang="en-GB" altLang="zh-CN" sz="500" b="1" noProof="0" dirty="0"/>
              <a:t>LIPID</a:t>
            </a:r>
            <a:r>
              <a:rPr lang="en-GB" altLang="zh-CN" sz="500" b="1" baseline="30000" noProof="0" dirty="0"/>
              <a:t>1,3</a:t>
            </a:r>
          </a:p>
          <a:p>
            <a:r>
              <a:rPr lang="en-GB" sz="500" dirty="0"/>
              <a:t>Interventions: pravastatin </a:t>
            </a:r>
            <a:r>
              <a:rPr lang="en-US" sz="500" dirty="0">
                <a:sym typeface="Symbol" panose="05050102010706020507" pitchFamily="18" charset="2"/>
              </a:rPr>
              <a:t>40 mg/day versus </a:t>
            </a:r>
            <a:r>
              <a:rPr lang="en-GB" sz="500" dirty="0">
                <a:sym typeface="Symbol" panose="05050102010706020507" pitchFamily="18" charset="2"/>
              </a:rPr>
              <a:t>p</a:t>
            </a:r>
            <a:r>
              <a:rPr lang="en-GB" sz="500" dirty="0"/>
              <a:t>lacebo</a:t>
            </a:r>
          </a:p>
          <a:p>
            <a:r>
              <a:rPr lang="en-GB" altLang="zh-CN" sz="500" noProof="0" dirty="0"/>
              <a:t>Change in LDL-C: </a:t>
            </a:r>
          </a:p>
          <a:p>
            <a:pPr lvl="1"/>
            <a:r>
              <a:rPr lang="en-GB" altLang="zh-CN" sz="500" noProof="0" dirty="0"/>
              <a:t>LDL-C approximately 25% lower in pravastatin group </a:t>
            </a:r>
            <a:r>
              <a:rPr lang="en-GB" altLang="zh-CN" sz="500" dirty="0"/>
              <a:t>versus </a:t>
            </a:r>
            <a:r>
              <a:rPr lang="en-GB" altLang="zh-CN" sz="500" noProof="0" dirty="0"/>
              <a:t>placebo</a:t>
            </a:r>
          </a:p>
          <a:p>
            <a:pPr lvl="1"/>
            <a:r>
              <a:rPr lang="en-GB" altLang="zh-CN" sz="500" noProof="0" dirty="0"/>
              <a:t>Change in LDL-C similar in non-diabetes and diabetes patients</a:t>
            </a:r>
          </a:p>
          <a:p>
            <a:r>
              <a:rPr lang="en-GB" altLang="zh-CN" sz="500" noProof="0" dirty="0"/>
              <a:t>Number of events (CHD death or non-fatal MI) at study end (non-diabetes):</a:t>
            </a:r>
          </a:p>
          <a:p>
            <a:pPr lvl="1"/>
            <a:r>
              <a:rPr lang="en-GB" sz="500" dirty="0"/>
              <a:t>Pravastatin: 395/3496 (11.3%)</a:t>
            </a:r>
          </a:p>
          <a:p>
            <a:pPr lvl="1"/>
            <a:r>
              <a:rPr lang="en-GB" sz="500" dirty="0"/>
              <a:t>Placebo: 507/3501 (14.5%)</a:t>
            </a:r>
          </a:p>
          <a:p>
            <a:r>
              <a:rPr lang="en-GB" altLang="zh-CN" sz="500" noProof="0" dirty="0"/>
              <a:t>Number of events (CHD death or non-fatal MI) at study end (diabetes):</a:t>
            </a:r>
          </a:p>
          <a:p>
            <a:pPr lvl="1"/>
            <a:r>
              <a:rPr lang="en-GB" sz="500" dirty="0"/>
              <a:t>Pravastatin: 106/542 (19.6%)</a:t>
            </a:r>
          </a:p>
          <a:p>
            <a:pPr lvl="1"/>
            <a:r>
              <a:rPr lang="en-GB" sz="500" dirty="0"/>
              <a:t>Placebo: 125/535 (23.4%)</a:t>
            </a:r>
          </a:p>
          <a:p>
            <a:endParaRPr lang="en-GB" altLang="zh-CN" sz="500" noProof="0" dirty="0"/>
          </a:p>
          <a:p>
            <a:pPr marL="0" indent="0">
              <a:buNone/>
            </a:pPr>
            <a:r>
              <a:rPr lang="en-GB" altLang="zh-CN" sz="500" b="1" noProof="0" dirty="0"/>
              <a:t>CARE</a:t>
            </a:r>
            <a:r>
              <a:rPr lang="en-GB" altLang="zh-CN" sz="500" b="1" baseline="30000" noProof="0" dirty="0"/>
              <a:t>1,2</a:t>
            </a:r>
          </a:p>
          <a:p>
            <a:r>
              <a:rPr lang="en-GB" sz="500" dirty="0"/>
              <a:t>Interventions: pravastatin 40 mg/day versus placebo</a:t>
            </a:r>
          </a:p>
          <a:p>
            <a:r>
              <a:rPr lang="en-GB" altLang="zh-CN" sz="500" noProof="0" dirty="0"/>
              <a:t>Change in LDL-C: </a:t>
            </a:r>
          </a:p>
          <a:p>
            <a:pPr lvl="1"/>
            <a:r>
              <a:rPr lang="en-GB" altLang="zh-CN" sz="500" noProof="0" dirty="0"/>
              <a:t>Non-diabetes: 28% reduction in pravastatin group </a:t>
            </a:r>
            <a:r>
              <a:rPr lang="en-GB" altLang="zh-CN" sz="500" dirty="0"/>
              <a:t>versus placebo</a:t>
            </a:r>
            <a:endParaRPr lang="en-GB" altLang="zh-CN" sz="500" noProof="0" dirty="0"/>
          </a:p>
          <a:p>
            <a:pPr lvl="1"/>
            <a:r>
              <a:rPr lang="en-GB" altLang="zh-CN" sz="500" noProof="0" dirty="0"/>
              <a:t>Diabetes: 27% reduction in pravastatin group </a:t>
            </a:r>
            <a:r>
              <a:rPr lang="en-GB" altLang="zh-CN" sz="500" dirty="0"/>
              <a:t>versus placebo</a:t>
            </a:r>
            <a:endParaRPr lang="en-GB" altLang="zh-CN" sz="500" noProof="0" dirty="0"/>
          </a:p>
          <a:p>
            <a:r>
              <a:rPr lang="en-GB" altLang="zh-CN" sz="500" noProof="0" dirty="0"/>
              <a:t>Number of events (expanded endpoint*) at study end (non-diabetes):</a:t>
            </a:r>
          </a:p>
          <a:p>
            <a:pPr lvl="1"/>
            <a:r>
              <a:rPr lang="en-GB" sz="500" dirty="0"/>
              <a:t>Pravastatin: 349/1779 (19.6%)</a:t>
            </a:r>
          </a:p>
          <a:p>
            <a:pPr lvl="1"/>
            <a:r>
              <a:rPr lang="en-GB" sz="500" dirty="0"/>
              <a:t>Placebo: 437/1774 (24.6%)</a:t>
            </a:r>
          </a:p>
          <a:p>
            <a:r>
              <a:rPr lang="en-GB" altLang="zh-CN" sz="500" noProof="0" dirty="0"/>
              <a:t>Number of events (expanded endpoint*) at study end (diabetes):</a:t>
            </a:r>
          </a:p>
          <a:p>
            <a:pPr lvl="1"/>
            <a:r>
              <a:rPr lang="en-GB" sz="500" dirty="0"/>
              <a:t>Pravastatin: 81/282 (28.7%)</a:t>
            </a:r>
          </a:p>
          <a:p>
            <a:pPr lvl="1"/>
            <a:r>
              <a:rPr lang="en-GB" sz="500" dirty="0"/>
              <a:t>Placebo: 112/304 (36.8%)</a:t>
            </a:r>
          </a:p>
          <a:p>
            <a:pPr marL="0" indent="0">
              <a:buNone/>
            </a:pPr>
            <a:endParaRPr lang="en-GB" altLang="zh-CN" sz="500" noProof="0" dirty="0"/>
          </a:p>
          <a:p>
            <a:pPr marL="0" indent="0">
              <a:buNone/>
            </a:pPr>
            <a:r>
              <a:rPr lang="en-GB" altLang="zh-CN" sz="500" noProof="0" dirty="0"/>
              <a:t>* Expanded endpoint: CHD d</a:t>
            </a:r>
            <a:r>
              <a:rPr lang="en-GB" sz="500" dirty="0"/>
              <a:t>eath, non-fatal MI, bypass surgery, or angioplasty</a:t>
            </a:r>
          </a:p>
          <a:p>
            <a:endParaRPr lang="en-GB" altLang="zh-CN" sz="500" b="1" noProof="0" dirty="0"/>
          </a:p>
          <a:p>
            <a:endParaRPr lang="en-GB" altLang="zh-CN" sz="500" noProof="0" dirty="0"/>
          </a:p>
          <a:p>
            <a:pPr marL="0" indent="0">
              <a:buNone/>
            </a:pPr>
            <a:r>
              <a:rPr lang="en-GB" altLang="zh-CN" sz="500" b="1" noProof="0" dirty="0"/>
              <a:t>HPS</a:t>
            </a:r>
            <a:r>
              <a:rPr lang="en-GB" altLang="zh-CN" sz="500" b="1" baseline="30000" noProof="0" dirty="0"/>
              <a:t>1,2,4</a:t>
            </a:r>
          </a:p>
          <a:p>
            <a:r>
              <a:rPr lang="en-GB" sz="500" dirty="0"/>
              <a:t>Interventions: simvastatin 40 mg/day versus placebo</a:t>
            </a:r>
          </a:p>
          <a:p>
            <a:r>
              <a:rPr lang="en-GB" altLang="zh-CN" sz="500" noProof="0" dirty="0"/>
              <a:t>Average LDL-C during follow-up: </a:t>
            </a:r>
          </a:p>
          <a:p>
            <a:pPr lvl="1"/>
            <a:r>
              <a:rPr lang="en-GB" altLang="zh-CN" sz="500" noProof="0" dirty="0"/>
              <a:t>Non-diabetes: LDL-C 1.0 mmol/l lower in simvastatin-allocated group than in placebo-allocated group</a:t>
            </a:r>
          </a:p>
          <a:p>
            <a:pPr lvl="1"/>
            <a:r>
              <a:rPr lang="en-GB" altLang="zh-CN" sz="500" noProof="0" dirty="0"/>
              <a:t>Diabetes: LDL-C 0.9 mmol/l lower in simvastatin-allocated group than in placebo-allocated group</a:t>
            </a:r>
          </a:p>
          <a:p>
            <a:r>
              <a:rPr lang="en-GB" altLang="zh-CN" sz="500" noProof="0" dirty="0"/>
              <a:t>Total number of major vascular events at study end (non-diabetes):</a:t>
            </a:r>
          </a:p>
          <a:p>
            <a:pPr lvl="1"/>
            <a:r>
              <a:rPr lang="en-GB" altLang="zh-CN" sz="500" noProof="0" dirty="0"/>
              <a:t>Simvastatin-allocated: 1911</a:t>
            </a:r>
            <a:br>
              <a:rPr lang="en-GB" altLang="zh-CN" sz="500" noProof="0" dirty="0"/>
            </a:br>
            <a:r>
              <a:rPr lang="en-GB" altLang="zh-CN" sz="500" noProof="0" dirty="0"/>
              <a:t>Placeb</a:t>
            </a:r>
            <a:r>
              <a:rPr lang="en-GB" altLang="zh-CN" sz="500" dirty="0"/>
              <a:t>o-</a:t>
            </a:r>
            <a:r>
              <a:rPr lang="en-GB" altLang="zh-CN" sz="500" noProof="0" dirty="0"/>
              <a:t>allocated, all: 2588</a:t>
            </a:r>
          </a:p>
          <a:p>
            <a:pPr lvl="1"/>
            <a:r>
              <a:rPr lang="en-GB" altLang="zh-CN" sz="500" noProof="0" dirty="0"/>
              <a:t>Events (SE) avoided per 1000 patients allocated simvastatin: 93 (11)</a:t>
            </a:r>
          </a:p>
          <a:p>
            <a:r>
              <a:rPr lang="en-GB" altLang="zh-CN" sz="500" noProof="0" dirty="0"/>
              <a:t>Total number of major vascular events at study end (diabetes):</a:t>
            </a:r>
          </a:p>
          <a:p>
            <a:pPr lvl="1"/>
            <a:r>
              <a:rPr lang="en-GB" altLang="zh-CN" sz="500" noProof="0" dirty="0"/>
              <a:t>Simvastatin-allocated: 852</a:t>
            </a:r>
            <a:br>
              <a:rPr lang="en-GB" altLang="zh-CN" sz="500" noProof="0" dirty="0"/>
            </a:br>
            <a:r>
              <a:rPr lang="en-GB" altLang="zh-CN" sz="500" noProof="0" dirty="0"/>
              <a:t>Placebo allocated, all: 1109</a:t>
            </a:r>
          </a:p>
          <a:p>
            <a:pPr lvl="1"/>
            <a:r>
              <a:rPr lang="en-GB" altLang="zh-CN" sz="500" noProof="0" dirty="0"/>
              <a:t>Events (SE) avoided per 1000 patients allocated simvastatin: 85 (19)</a:t>
            </a:r>
          </a:p>
          <a:p>
            <a:pPr marL="0" indent="0">
              <a:buNone/>
            </a:pPr>
            <a:endParaRPr lang="en-GB" altLang="zh-CN" sz="500" b="1" noProof="0" dirty="0"/>
          </a:p>
          <a:p>
            <a:pPr marL="0" indent="0">
              <a:buNone/>
            </a:pPr>
            <a:r>
              <a:rPr lang="en-GB" altLang="zh-CN" sz="500" b="1" noProof="0" dirty="0"/>
              <a:t>WOSCOPS</a:t>
            </a:r>
            <a:r>
              <a:rPr lang="en-GB" altLang="zh-CN" sz="500" b="1" baseline="30000" noProof="0" dirty="0"/>
              <a:t>5</a:t>
            </a:r>
          </a:p>
          <a:p>
            <a:r>
              <a:rPr lang="en-GB" sz="500" dirty="0"/>
              <a:t>Interventions: pravastatin 40 mg/day versus placebo</a:t>
            </a:r>
          </a:p>
          <a:p>
            <a:r>
              <a:rPr lang="en-GB" altLang="zh-CN" sz="500" noProof="0" dirty="0"/>
              <a:t>Change in LDL-C: </a:t>
            </a:r>
          </a:p>
          <a:p>
            <a:pPr lvl="1"/>
            <a:r>
              <a:rPr lang="en-GB" altLang="zh-CN" sz="500" noProof="0" dirty="0"/>
              <a:t>Pravastatin: 26% reduction </a:t>
            </a:r>
            <a:r>
              <a:rPr lang="en-GB" altLang="zh-CN" sz="500" dirty="0"/>
              <a:t>versus baseline</a:t>
            </a:r>
            <a:endParaRPr lang="en-GB" altLang="zh-CN" sz="500" noProof="0" dirty="0"/>
          </a:p>
          <a:p>
            <a:pPr lvl="1"/>
            <a:r>
              <a:rPr lang="en-GB" altLang="zh-CN" sz="500" noProof="0" dirty="0"/>
              <a:t>Placebo: no substantial change from baseline</a:t>
            </a:r>
          </a:p>
          <a:p>
            <a:r>
              <a:rPr lang="en-GB" altLang="zh-CN" sz="500" noProof="0" dirty="0"/>
              <a:t>Number of events (CHD death or nonfatal MI) at study end:</a:t>
            </a:r>
          </a:p>
          <a:p>
            <a:pPr lvl="1"/>
            <a:r>
              <a:rPr lang="en-GB" altLang="zh-CN" sz="500" noProof="0" dirty="0"/>
              <a:t>Pravastatin: 174/3302 (5.5% absolute risk at 5 years)</a:t>
            </a:r>
          </a:p>
          <a:p>
            <a:pPr lvl="1"/>
            <a:r>
              <a:rPr lang="en-GB" altLang="zh-CN" sz="500" noProof="0" dirty="0"/>
              <a:t>Placebo: 248/3293 (7.9% absolute risk at 5 years)</a:t>
            </a:r>
          </a:p>
          <a:p>
            <a:endParaRPr lang="en-GB" altLang="zh-CN" sz="500" noProof="0" dirty="0"/>
          </a:p>
          <a:p>
            <a:pPr marL="0" indent="0">
              <a:buNone/>
            </a:pPr>
            <a:r>
              <a:rPr lang="en-GB" altLang="zh-CN" sz="500" b="1" noProof="0" dirty="0"/>
              <a:t>AFCAPS/TexCAPS</a:t>
            </a:r>
            <a:r>
              <a:rPr lang="en-GB" altLang="zh-CN" sz="500" b="1" baseline="30000" noProof="0" dirty="0"/>
              <a:t>6</a:t>
            </a:r>
          </a:p>
          <a:p>
            <a:r>
              <a:rPr lang="en-GB" sz="500" dirty="0"/>
              <a:t>Interventions: lovastatin 20</a:t>
            </a:r>
            <a:r>
              <a:rPr lang="en-US" sz="500" dirty="0"/>
              <a:t>–</a:t>
            </a:r>
            <a:r>
              <a:rPr lang="en-GB" sz="500" dirty="0"/>
              <a:t>40 mg/day versus placebo</a:t>
            </a:r>
          </a:p>
          <a:p>
            <a:r>
              <a:rPr lang="en-GB" altLang="zh-CN" sz="500" noProof="0" dirty="0"/>
              <a:t>Change in LDL-C: </a:t>
            </a:r>
          </a:p>
          <a:p>
            <a:pPr lvl="1"/>
            <a:r>
              <a:rPr lang="en-GB" altLang="zh-CN" sz="500" noProof="0" dirty="0"/>
              <a:t>Lovastatin: 25% reduction versus baseline</a:t>
            </a:r>
          </a:p>
          <a:p>
            <a:pPr lvl="1"/>
            <a:r>
              <a:rPr lang="en-GB" altLang="zh-CN" sz="500" noProof="0" dirty="0"/>
              <a:t>Placebo: 1.5% increase versus baseline</a:t>
            </a:r>
          </a:p>
          <a:p>
            <a:r>
              <a:rPr lang="en-GB" altLang="zh-CN" sz="500" noProof="0" dirty="0"/>
              <a:t>Number of coronary events at study end:</a:t>
            </a:r>
          </a:p>
          <a:p>
            <a:pPr lvl="1"/>
            <a:r>
              <a:rPr lang="en-GB" altLang="zh-CN" sz="500" noProof="0" dirty="0"/>
              <a:t>Lovastatin: 215/3304 (12.8 events per 1000 patient-years)</a:t>
            </a:r>
          </a:p>
          <a:p>
            <a:pPr lvl="1"/>
            <a:r>
              <a:rPr lang="en-GB" altLang="zh-CN" sz="500" noProof="0" dirty="0"/>
              <a:t>Placebo: 163/3301 (9.6 events per1000 patient-years)</a:t>
            </a:r>
          </a:p>
          <a:p>
            <a:endParaRPr lang="en-GB" altLang="zh-CN" sz="500" noProof="0" dirty="0"/>
          </a:p>
          <a:p>
            <a:pPr marL="0" indent="0">
              <a:buNone/>
            </a:pPr>
            <a:r>
              <a:rPr lang="en-GB" altLang="zh-CN" sz="500" b="1" noProof="0" dirty="0"/>
              <a:t>JUPITER</a:t>
            </a:r>
            <a:r>
              <a:rPr lang="en-GB" altLang="zh-CN" sz="500" b="1" baseline="30000" noProof="0" dirty="0"/>
              <a:t>7</a:t>
            </a:r>
          </a:p>
          <a:p>
            <a:r>
              <a:rPr lang="en-GB" sz="500" dirty="0"/>
              <a:t>Interventions: rosuvastatin 20 mg/day versus placebo</a:t>
            </a:r>
          </a:p>
          <a:p>
            <a:r>
              <a:rPr lang="en-GB" altLang="zh-CN" sz="500" noProof="0" dirty="0"/>
              <a:t>Change in LDL-C at 48 months: </a:t>
            </a:r>
          </a:p>
          <a:p>
            <a:pPr lvl="1"/>
            <a:r>
              <a:rPr lang="en-GB" sz="500" dirty="0"/>
              <a:t>Rosuvastatin: median value decreased from 2.8 to 1.4 mmol/l (108 to 55 mg/dl)</a:t>
            </a:r>
          </a:p>
          <a:p>
            <a:pPr lvl="1"/>
            <a:r>
              <a:rPr lang="en-GB" altLang="zh-CN" sz="500" noProof="0" dirty="0"/>
              <a:t>Placebo: m</a:t>
            </a:r>
            <a:r>
              <a:rPr lang="en-GB" sz="500" dirty="0"/>
              <a:t>edian value remained at 2.8 mmol/l (changed from 108 to 109 mg/dl)</a:t>
            </a:r>
            <a:endParaRPr lang="en-GB" altLang="zh-CN" sz="500" noProof="0" dirty="0"/>
          </a:p>
          <a:p>
            <a:r>
              <a:rPr lang="en-GB" altLang="zh-CN" sz="500" noProof="0" dirty="0"/>
              <a:t>Number of major CV events at study end (diabetes):</a:t>
            </a:r>
          </a:p>
          <a:p>
            <a:pPr lvl="1"/>
            <a:r>
              <a:rPr lang="en-GB" sz="500" dirty="0"/>
              <a:t>Rosuvastatin: 142/8901 (0.77 per 100 patient-years)</a:t>
            </a:r>
          </a:p>
          <a:p>
            <a:pPr lvl="1"/>
            <a:r>
              <a:rPr lang="en-GB" altLang="zh-CN" sz="500" noProof="0" dirty="0"/>
              <a:t>Placebo: 251/8901 (1.36 per 100 patient-years)</a:t>
            </a:r>
          </a:p>
          <a:p>
            <a:pPr marL="0" indent="0">
              <a:buNone/>
            </a:pPr>
            <a:endParaRPr lang="en-GB" altLang="zh-CN" sz="500" b="1" noProof="0" dirty="0"/>
          </a:p>
          <a:p>
            <a:pPr marL="0" indent="0">
              <a:buNone/>
            </a:pPr>
            <a:r>
              <a:rPr lang="en-GB" altLang="zh-CN" sz="500" b="1" noProof="0" dirty="0"/>
              <a:t>CARDS</a:t>
            </a:r>
            <a:r>
              <a:rPr lang="en-GB" altLang="zh-CN" sz="500" b="1" baseline="30000" noProof="0" dirty="0"/>
              <a:t>8</a:t>
            </a:r>
          </a:p>
          <a:p>
            <a:r>
              <a:rPr lang="en-GB" altLang="zh-CN" sz="500" noProof="0" dirty="0"/>
              <a:t>Interventions: atorvastatin 10 mg/day versus placebo</a:t>
            </a:r>
          </a:p>
          <a:p>
            <a:r>
              <a:rPr lang="en-GB" altLang="zh-CN" sz="500" noProof="0" dirty="0"/>
              <a:t>Change in LDL-C after 3.9 years: -</a:t>
            </a:r>
            <a:r>
              <a:rPr lang="en-GB" sz="500" dirty="0"/>
              <a:t>40% (-41, -39) </a:t>
            </a:r>
            <a:r>
              <a:rPr lang="en-GB" sz="500" i="1" dirty="0"/>
              <a:t>p</a:t>
            </a:r>
            <a:r>
              <a:rPr lang="en-GB" sz="500" dirty="0"/>
              <a:t>&lt;0.0001</a:t>
            </a:r>
            <a:endParaRPr lang="en-GB" altLang="zh-CN" sz="500" noProof="0" dirty="0"/>
          </a:p>
          <a:p>
            <a:r>
              <a:rPr lang="en-US" altLang="zh-CN" sz="500" noProof="0" dirty="0"/>
              <a:t>127 patients allocated placebo (2.46 per 100 person-years at risk) and 83 allocated atorvastatin (1.54 per 100 person-years at risk) had at least one major CV event (rate reduction 37% [95% CI -52, -17], </a:t>
            </a:r>
            <a:r>
              <a:rPr lang="en-US" altLang="zh-CN" sz="500" i="1" noProof="0" dirty="0"/>
              <a:t>p</a:t>
            </a:r>
            <a:r>
              <a:rPr lang="en-US" altLang="zh-CN" sz="500" noProof="0" dirty="0"/>
              <a:t>=0.001).</a:t>
            </a:r>
          </a:p>
          <a:p>
            <a:pPr marL="0" indent="0">
              <a:buNone/>
            </a:pPr>
            <a:endParaRPr lang="en-GB" altLang="zh-CN" sz="500" noProof="0" dirty="0"/>
          </a:p>
          <a:p>
            <a:pPr marL="0" indent="0">
              <a:buNone/>
            </a:pPr>
            <a:r>
              <a:rPr lang="en-GB" altLang="zh-CN" sz="500" b="1" noProof="0" dirty="0"/>
              <a:t>Abbreviations</a:t>
            </a:r>
          </a:p>
          <a:p>
            <a:pPr marL="0" indent="0">
              <a:buNone/>
            </a:pPr>
            <a:r>
              <a:rPr lang="en-GB" altLang="zh-CN" sz="500" noProof="0" dirty="0"/>
              <a:t>4S, Scandinavian Simvastatin Survival Study; AFCAPS/TexCAPS, Air Force Coronary Atherosclerosis Prevention Study/Texas Coronary Atherosclerosis Prevention Study; CARE, Cholesterol and Recurrent Events trial; CHD, coronary heart disease; CV, cardiovascular; HPS, Heart Protection Study; LDL-C, low-density lipoprotein cholesterol; LIPID, Long-term Intervention with Pravastatin in Ischaemic Disease study; JUPITER, </a:t>
            </a:r>
            <a:r>
              <a:rPr lang="en-US" sz="500" dirty="0"/>
              <a:t>Justification for the Use of Statins in Primary Prevention: An Intervention Trial Evaluating Rosuvastatin trial; </a:t>
            </a:r>
            <a:r>
              <a:rPr lang="en-US" altLang="zh-CN" sz="500" noProof="0" dirty="0"/>
              <a:t>MI, myocardial infarction; RRR, relative risk reduction; </a:t>
            </a:r>
            <a:r>
              <a:rPr lang="en-GB" altLang="zh-CN" sz="500" noProof="0" dirty="0"/>
              <a:t>TNT, Treating New Targets; WOSCOPS, West of Scotland Coronary Prevention Study</a:t>
            </a:r>
            <a:br>
              <a:rPr lang="en-GB" altLang="zh-CN" sz="500" noProof="0" dirty="0"/>
            </a:br>
            <a:br>
              <a:rPr lang="en-GB" altLang="zh-CN" sz="500" noProof="0" dirty="0"/>
            </a:br>
            <a:r>
              <a:rPr lang="en-GB" altLang="zh-CN" sz="500" b="1" noProof="0" dirty="0"/>
              <a:t>References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500" dirty="0"/>
              <a:t>1. Rydén L </a:t>
            </a:r>
            <a:r>
              <a:rPr lang="en-GB" sz="500" i="1" dirty="0"/>
              <a:t>et al. Eur Heart J </a:t>
            </a:r>
            <a:r>
              <a:rPr lang="en-GB" sz="500" dirty="0"/>
              <a:t>2007;28:88; 2. Libby P. </a:t>
            </a:r>
            <a:r>
              <a:rPr lang="en-GB" sz="500" i="1" dirty="0"/>
              <a:t>J Am Coll Cardiol </a:t>
            </a:r>
            <a:r>
              <a:rPr lang="en-GB" sz="500" dirty="0"/>
              <a:t>2005;46:1225; 3. LIPID Study Group </a:t>
            </a:r>
            <a:r>
              <a:rPr lang="en-GB" sz="500" i="1" dirty="0"/>
              <a:t>N Engl J Med </a:t>
            </a:r>
            <a:r>
              <a:rPr lang="en-GB" sz="500" dirty="0"/>
              <a:t>1998; 339:1349; 4. </a:t>
            </a:r>
            <a:r>
              <a:rPr lang="en-GB" altLang="zh-CN" sz="500" noProof="0" dirty="0"/>
              <a:t>Heart Protection Study Collaborative Group </a:t>
            </a:r>
            <a:r>
              <a:rPr lang="en-GB" altLang="zh-CN" sz="500" i="1" noProof="0" dirty="0"/>
              <a:t>Lancet </a:t>
            </a:r>
            <a:r>
              <a:rPr lang="en-GB" altLang="zh-CN" sz="500" noProof="0" dirty="0"/>
              <a:t>2003;361:2005; </a:t>
            </a:r>
            <a:r>
              <a:rPr lang="en-GB" sz="500" dirty="0"/>
              <a:t>5. Shepherd J </a:t>
            </a:r>
            <a:r>
              <a:rPr lang="en-GB" sz="500" i="1" dirty="0"/>
              <a:t>et al. N Engl J Med </a:t>
            </a:r>
            <a:r>
              <a:rPr lang="en-GB" sz="500" dirty="0"/>
              <a:t>1995;333:1301; 6. Downs JR </a:t>
            </a:r>
            <a:r>
              <a:rPr lang="en-GB" sz="500" i="1" dirty="0"/>
              <a:t>et al. JAMA </a:t>
            </a:r>
            <a:r>
              <a:rPr lang="en-GB" sz="500" dirty="0"/>
              <a:t>1998;279:1615; 7. Ridker PM </a:t>
            </a:r>
            <a:r>
              <a:rPr lang="en-GB" sz="500" i="1" dirty="0"/>
              <a:t>et al. N Engl J Med </a:t>
            </a:r>
            <a:r>
              <a:rPr lang="en-GB" sz="500" dirty="0"/>
              <a:t>2008;359:2195; 8. Colhoun HM </a:t>
            </a:r>
            <a:r>
              <a:rPr lang="en-GB" sz="500" i="1" dirty="0"/>
              <a:t>et al. Lancet </a:t>
            </a:r>
            <a:r>
              <a:rPr lang="en-GB" sz="500" dirty="0"/>
              <a:t>2004;364:685</a:t>
            </a:r>
            <a:endParaRPr lang="en-GB" altLang="zh-CN" sz="500" noProof="0" dirty="0"/>
          </a:p>
        </p:txBody>
      </p:sp>
      <p:sp>
        <p:nvSpPr>
          <p:cNvPr id="4" name="Slide Number Placeholder 3"/>
          <p:cNvSpPr>
            <a:spLocks noGrp="1"/>
          </p:cNvSpPr>
          <p:nvPr>
            <p:ph type="sldNum" sz="quarter" idx="5"/>
          </p:nvPr>
        </p:nvSpPr>
        <p:spPr/>
        <p:txBody>
          <a:bodyPr/>
          <a:lstStyle/>
          <a:p>
            <a:fld id="{3317A098-4438-4CD7-A5EE-171566EC46AC}" type="slidenum">
              <a:rPr lang="en-GB" smtClean="0"/>
              <a:pPr/>
              <a:t>15</a:t>
            </a:fld>
            <a:endParaRPr lang="en-GB" dirty="0"/>
          </a:p>
        </p:txBody>
      </p:sp>
      <p:sp>
        <p:nvSpPr>
          <p:cNvPr id="6" name="Slide Image Placeholder 5"/>
          <p:cNvSpPr>
            <a:spLocks noGrp="1" noRot="1" noChangeAspect="1"/>
          </p:cNvSpPr>
          <p:nvPr>
            <p:ph type="sldImg"/>
          </p:nvPr>
        </p:nvSpPr>
        <p:spPr>
          <a:xfrm>
            <a:off x="2141538" y="439738"/>
            <a:ext cx="2513012" cy="1414462"/>
          </a:xfrm>
        </p:spPr>
      </p:sp>
    </p:spTree>
    <p:extLst>
      <p:ext uri="{BB962C8B-B14F-4D97-AF65-F5344CB8AC3E}">
        <p14:creationId xmlns:p14="http://schemas.microsoft.com/office/powerpoint/2010/main" val="32098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Además de la división </a:t>
            </a:r>
            <a:r>
              <a:rPr lang="es-ES" dirty="0" err="1"/>
              <a:t>semicuantitativa</a:t>
            </a:r>
            <a:r>
              <a:rPr lang="es-ES" dirty="0"/>
              <a:t> en tres categorías de riesgo</a:t>
            </a:r>
          </a:p>
          <a:p>
            <a:r>
              <a:rPr lang="es-ES" dirty="0"/>
              <a:t>descrito anteriormente, los modelos de riesgo específicos de DM pueden refinar las estimaciones de riesgo</a:t>
            </a:r>
          </a:p>
          <a:p>
            <a:r>
              <a:rPr lang="es-ES" dirty="0"/>
              <a:t>e ilustrar el impacto de los tratamientos. Estos modelos</a:t>
            </a:r>
          </a:p>
          <a:p>
            <a:r>
              <a:rPr lang="es-ES" dirty="0"/>
              <a:t>generalmente incluyen duración de DM, hemoglobina </a:t>
            </a:r>
            <a:r>
              <a:rPr lang="es-ES" dirty="0" err="1"/>
              <a:t>glucosilada</a:t>
            </a:r>
            <a:r>
              <a:rPr lang="es-ES" dirty="0"/>
              <a:t> (HbA1c)</a:t>
            </a:r>
          </a:p>
          <a:p>
            <a:r>
              <a:rPr lang="es-ES" dirty="0"/>
              <a:t>nivel, y presencia de TOD. Algunos ejemplos son ADVANCE (Acción en</a:t>
            </a:r>
          </a:p>
          <a:p>
            <a:r>
              <a:rPr lang="es-ES" dirty="0"/>
              <a:t>Diabetes y enfermedad vascular: </a:t>
            </a:r>
            <a:r>
              <a:rPr lang="es-ES" dirty="0" err="1"/>
              <a:t>preterAx</a:t>
            </a:r>
            <a:r>
              <a:rPr lang="es-ES" dirty="0"/>
              <a:t> y </a:t>
            </a:r>
            <a:r>
              <a:rPr lang="es-ES" dirty="0" err="1"/>
              <a:t>diamicroN</a:t>
            </a:r>
            <a:r>
              <a:rPr lang="es-ES" dirty="0"/>
              <a:t>-MR</a:t>
            </a:r>
          </a:p>
          <a:p>
            <a:r>
              <a:rPr lang="es-ES" dirty="0"/>
              <a:t>Evaluación controlada) puntuación de riesgo, que predice el riesgo de ECV a 10 años,</a:t>
            </a:r>
          </a:p>
          <a:p>
            <a:r>
              <a:rPr lang="es-ES" dirty="0"/>
              <a:t>y el motor de riesgo UKPDS (UK </a:t>
            </a:r>
            <a:r>
              <a:rPr lang="es-ES" dirty="0" err="1"/>
              <a:t>Prospective</a:t>
            </a:r>
            <a:r>
              <a:rPr lang="es-ES" dirty="0"/>
              <a:t> Diabetes </a:t>
            </a:r>
            <a:r>
              <a:rPr lang="es-ES" dirty="0" err="1"/>
              <a:t>Study</a:t>
            </a:r>
            <a:r>
              <a:rPr lang="es-ES" dirty="0"/>
              <a:t>), que</a:t>
            </a:r>
          </a:p>
          <a:p>
            <a:r>
              <a:rPr lang="es-ES" dirty="0"/>
              <a:t>predice el riesgo de enfermedades cardiovasculares fatales y no fatales y está disponible para su uso en</a:t>
            </a:r>
          </a:p>
          <a:p>
            <a:r>
              <a:rPr lang="es-ES" dirty="0"/>
              <a:t>REINO UNIDO. Sin embargo, recomendamos el uso cauteloso de estas calculadoras,</a:t>
            </a:r>
          </a:p>
          <a:p>
            <a:r>
              <a:rPr lang="es-ES" dirty="0"/>
              <a:t>ya que ambos se basan en datos de cohortes más antiguos.</a:t>
            </a:r>
          </a:p>
          <a:p>
            <a:endParaRPr lang="es-ES" dirty="0"/>
          </a:p>
          <a:p>
            <a:r>
              <a:rPr lang="es-ES" dirty="0"/>
              <a:t>Se debe considerar la intensificación del tratamiento de factores de riesgo en el PASO 2</a:t>
            </a:r>
          </a:p>
          <a:p>
            <a:r>
              <a:rPr lang="es-ES" dirty="0"/>
              <a:t>en todos los pacientes, teniendo en cuenta el riesgo de ECV a 10 años, comorbilidades,</a:t>
            </a:r>
          </a:p>
          <a:p>
            <a:r>
              <a:rPr lang="es-ES" dirty="0"/>
              <a:t>riesgo de por vida y beneficio del tratamiento (recuadro 1), fragilidad y</a:t>
            </a:r>
          </a:p>
          <a:p>
            <a:r>
              <a:rPr lang="es-ES" dirty="0"/>
              <a:t>preferencias en un proceso de toma de decisiones compartido.</a:t>
            </a:r>
          </a:p>
        </p:txBody>
      </p:sp>
      <p:sp>
        <p:nvSpPr>
          <p:cNvPr id="4" name="Marcador de encabezado 3"/>
          <p:cNvSpPr>
            <a:spLocks noGrp="1"/>
          </p:cNvSpPr>
          <p:nvPr>
            <p:ph type="hdr" sz="quarter"/>
          </p:nvPr>
        </p:nvSpPr>
        <p:spPr/>
        <p:txBody>
          <a:bodyPr/>
          <a:lstStyle/>
          <a:p>
            <a:endParaRPr lang="es-ES"/>
          </a:p>
        </p:txBody>
      </p:sp>
      <p:sp>
        <p:nvSpPr>
          <p:cNvPr id="5" name="Marcador de pie de página 4"/>
          <p:cNvSpPr>
            <a:spLocks noGrp="1"/>
          </p:cNvSpPr>
          <p:nvPr>
            <p:ph type="ftr" sz="quarter" idx="4"/>
          </p:nvPr>
        </p:nvSpPr>
        <p:spPr/>
        <p:txBody>
          <a:bodyPr/>
          <a:lstStyle/>
          <a:p>
            <a:endParaRPr lang="es-ES"/>
          </a:p>
        </p:txBody>
      </p:sp>
      <p:sp>
        <p:nvSpPr>
          <p:cNvPr id="6" name="Marcador de número de diapositiva 5"/>
          <p:cNvSpPr>
            <a:spLocks noGrp="1"/>
          </p:cNvSpPr>
          <p:nvPr>
            <p:ph type="sldNum" sz="quarter" idx="5"/>
          </p:nvPr>
        </p:nvSpPr>
        <p:spPr/>
        <p:txBody>
          <a:bodyPr/>
          <a:lstStyle/>
          <a:p>
            <a:fld id="{41C5A3CD-2778-463C-8800-B971210F05F6}" type="slidenum">
              <a:rPr lang="es-ES" smtClean="0"/>
              <a:t>16</a:t>
            </a:fld>
            <a:endParaRPr lang="es-ES"/>
          </a:p>
        </p:txBody>
      </p:sp>
    </p:spTree>
    <p:extLst>
      <p:ext uri="{BB962C8B-B14F-4D97-AF65-F5344CB8AC3E}">
        <p14:creationId xmlns:p14="http://schemas.microsoft.com/office/powerpoint/2010/main" val="1756608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F5F9A70-1ADE-FA48-9BB5-8CD207DBC725}" type="slidenum">
              <a:rPr lang="es-ES" smtClean="0"/>
              <a:t>17</a:t>
            </a:fld>
            <a:endParaRPr lang="es-ES"/>
          </a:p>
        </p:txBody>
      </p:sp>
    </p:spTree>
    <p:extLst>
      <p:ext uri="{BB962C8B-B14F-4D97-AF65-F5344CB8AC3E}">
        <p14:creationId xmlns:p14="http://schemas.microsoft.com/office/powerpoint/2010/main" val="57079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Disponemos de dos métodos: Por una parte medir la capacidad depurativa del riñón, es decir, la cantidad de nefronas funcionales, mediante el filtrado glomerular. Y por otra parte medimos el grado del daño estructural o la capacidad de progresión, que también nos puede servir como marcador de daño cardiovascular, y eso se realiza mediante la determinación de la albuminuria, y nos indicará la velocidad o capacidad de progresión de le enfermedad renal diabética.</a:t>
            </a:r>
          </a:p>
        </p:txBody>
      </p:sp>
      <p:sp>
        <p:nvSpPr>
          <p:cNvPr id="4" name="3 Marcador de número de diapositiva"/>
          <p:cNvSpPr>
            <a:spLocks noGrp="1"/>
          </p:cNvSpPr>
          <p:nvPr>
            <p:ph type="sldNum" sz="quarter" idx="10"/>
          </p:nvPr>
        </p:nvSpPr>
        <p:spPr/>
        <p:txBody>
          <a:bodyPr/>
          <a:lstStyle/>
          <a:p>
            <a:fld id="{DB533970-DCD1-46A2-82F1-EEAFFD29ADB1}" type="slidenum">
              <a:rPr lang="es-ES" smtClean="0"/>
              <a:t>18</a:t>
            </a:fld>
            <a:endParaRPr lang="es-ES"/>
          </a:p>
        </p:txBody>
      </p:sp>
    </p:spTree>
    <p:extLst>
      <p:ext uri="{BB962C8B-B14F-4D97-AF65-F5344CB8AC3E}">
        <p14:creationId xmlns:p14="http://schemas.microsoft.com/office/powerpoint/2010/main" val="117701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9375" y="739775"/>
            <a:ext cx="6577013" cy="3700463"/>
          </a:xfrm>
        </p:spPr>
      </p:sp>
      <p:sp>
        <p:nvSpPr>
          <p:cNvPr id="3" name="Marcador de notas 2"/>
          <p:cNvSpPr>
            <a:spLocks noGrp="1"/>
          </p:cNvSpPr>
          <p:nvPr>
            <p:ph type="body" idx="1"/>
          </p:nvPr>
        </p:nvSpPr>
        <p:spPr/>
        <p:txBody>
          <a:bodyPr/>
          <a:lstStyle/>
          <a:p>
            <a:pPr algn="just"/>
            <a:r>
              <a:rPr lang="es-ES" altLang="es-ES" dirty="0"/>
              <a:t>La </a:t>
            </a:r>
            <a:r>
              <a:rPr lang="es-ES" altLang="es-ES" b="1" dirty="0"/>
              <a:t>DM2</a:t>
            </a:r>
            <a:r>
              <a:rPr lang="es-ES" altLang="es-ES" dirty="0"/>
              <a:t> está considerada un </a:t>
            </a:r>
            <a:r>
              <a:rPr lang="es-ES" altLang="es-ES" b="1" dirty="0"/>
              <a:t>factor de riesgo independiente</a:t>
            </a:r>
            <a:r>
              <a:rPr lang="es-ES" altLang="es-ES" dirty="0"/>
              <a:t> para la </a:t>
            </a:r>
            <a:r>
              <a:rPr lang="es-ES" altLang="es-ES" b="1" dirty="0"/>
              <a:t>enfermedad cardiovascular aterosclerótica</a:t>
            </a:r>
            <a:r>
              <a:rPr lang="es-ES" altLang="es-ES" dirty="0"/>
              <a:t> </a:t>
            </a:r>
            <a:r>
              <a:rPr lang="es-ES" altLang="es-ES" b="1" u="sng" dirty="0">
                <a:solidFill>
                  <a:srgbClr val="FF0000"/>
                </a:solidFill>
              </a:rPr>
              <a:t>y</a:t>
            </a:r>
            <a:r>
              <a:rPr lang="es-ES" altLang="es-ES" dirty="0"/>
              <a:t> naturalmente también de </a:t>
            </a:r>
            <a:r>
              <a:rPr lang="es-ES" altLang="es-ES" b="1" dirty="0"/>
              <a:t>IC, tanto con FEVI p como para FEVI reducida</a:t>
            </a:r>
            <a:r>
              <a:rPr lang="es-ES" altLang="es-ES" dirty="0"/>
              <a:t>. </a:t>
            </a:r>
          </a:p>
          <a:p>
            <a:pPr algn="just"/>
            <a:r>
              <a:rPr lang="es-ES" altLang="es-ES" dirty="0"/>
              <a:t>Se ha visto que las </a:t>
            </a:r>
            <a:r>
              <a:rPr lang="es-ES" altLang="es-ES" u="sng" dirty="0"/>
              <a:t>mujeres diabéticas tienen un riesgo 5 veces mayor </a:t>
            </a:r>
            <a:r>
              <a:rPr lang="es-ES" altLang="es-ES" dirty="0"/>
              <a:t>de insuficiencia cardiaca que las no diabéticas, siendo este riesgo </a:t>
            </a:r>
            <a:r>
              <a:rPr lang="es-ES" altLang="es-ES" u="sng" dirty="0"/>
              <a:t>2,4 veces mayor en el hombre</a:t>
            </a:r>
            <a:r>
              <a:rPr lang="es-ES" altLang="es-ES" dirty="0"/>
              <a:t>. Diferentes factores pueden explicar este hecho, como por ejemplo que la DM2 se acompañe a menudo de hipertensión arterial, asociándose por tanto a un aumento de complicaciones cardiovasculares, como la enfermedad cardiovascular o el posterior desarrollo de IC.</a:t>
            </a:r>
          </a:p>
          <a:p>
            <a:r>
              <a:rPr lang="es-ES" altLang="es-ES" dirty="0"/>
              <a:t>Sin embargo, muchos aspectos son aún desconocidos. Por ejemplo, la propia existencia de una miocardiopatía propia de la DM2, propuesta a partir de hallazgos </a:t>
            </a:r>
            <a:r>
              <a:rPr lang="es-ES" altLang="es-ES" i="1" dirty="0"/>
              <a:t>post mortem</a:t>
            </a:r>
            <a:r>
              <a:rPr lang="es-ES" altLang="es-ES" dirty="0"/>
              <a:t>, o por la demostración de la existencia de disfunción sistólica y diastólica en sujetos con DM2; la patogenia de esta patología tampoco está suficientemente aclarada, como tampoco está claro su papel en el pronóstico de la IC.</a:t>
            </a:r>
          </a:p>
          <a:p>
            <a:endParaRPr lang="es-ES" dirty="0"/>
          </a:p>
          <a:p>
            <a:endParaRPr lang="es-ES" dirty="0"/>
          </a:p>
          <a:p>
            <a:r>
              <a:rPr lang="es-ES" dirty="0"/>
              <a:t>El paciente diabético , solo por el hecho de ser diabético, tiene un 56% más de riesgo de desarrollar IC en algún momento de su vida</a:t>
            </a:r>
          </a:p>
          <a:p>
            <a:endParaRPr lang="es-ES" dirty="0"/>
          </a:p>
        </p:txBody>
      </p:sp>
      <p:sp>
        <p:nvSpPr>
          <p:cNvPr id="4" name="Marcador de número de diapositiva 3"/>
          <p:cNvSpPr>
            <a:spLocks noGrp="1"/>
          </p:cNvSpPr>
          <p:nvPr>
            <p:ph type="sldNum" sz="quarter" idx="5"/>
          </p:nvPr>
        </p:nvSpPr>
        <p:spPr/>
        <p:txBody>
          <a:bodyPr/>
          <a:lstStyle/>
          <a:p>
            <a:fld id="{F0CF49C6-6AF7-49B3-813E-046506B8792C}" type="slidenum">
              <a:rPr lang="es-ES" smtClean="0"/>
              <a:pPr/>
              <a:t>20</a:t>
            </a:fld>
            <a:endParaRPr lang="es-ES" dirty="0"/>
          </a:p>
        </p:txBody>
      </p:sp>
    </p:spTree>
    <p:extLst>
      <p:ext uri="{BB962C8B-B14F-4D97-AF65-F5344CB8AC3E}">
        <p14:creationId xmlns:p14="http://schemas.microsoft.com/office/powerpoint/2010/main" val="1795842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Marcador de imagen de diapositiva 1">
            <a:extLst>
              <a:ext uri="{FF2B5EF4-FFF2-40B4-BE49-F238E27FC236}">
                <a16:creationId xmlns:a16="http://schemas.microsoft.com/office/drawing/2014/main" id="{B4621E7A-977B-6A4C-9EE5-297E31753AD3}"/>
              </a:ext>
            </a:extLst>
          </p:cNvPr>
          <p:cNvSpPr>
            <a:spLocks noGrp="1" noRot="1" noChangeAspect="1" noChangeArrowheads="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Marcador de notas 2">
            <a:extLst>
              <a:ext uri="{FF2B5EF4-FFF2-40B4-BE49-F238E27FC236}">
                <a16:creationId xmlns:a16="http://schemas.microsoft.com/office/drawing/2014/main" id="{81F96390-E726-1F43-8347-EADC53056D8B}"/>
              </a:ext>
            </a:extLst>
          </p:cNvPr>
          <p:cNvSpPr>
            <a:spLocks noGrp="1" noChangeArrowheads="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OBJETIVO:</a:t>
            </a:r>
          </a:p>
          <a:p>
            <a:pPr eaLnBrk="1" hangingPunct="1">
              <a:spcBef>
                <a:spcPct val="0"/>
              </a:spcBef>
            </a:pPr>
            <a:endParaRPr lang="es-ES" altLang="es-ES"/>
          </a:p>
          <a:p>
            <a:pPr eaLnBrk="1" hangingPunct="1">
              <a:spcBef>
                <a:spcPct val="0"/>
              </a:spcBef>
            </a:pPr>
            <a:r>
              <a:rPr lang="es-ES" altLang="es-ES"/>
              <a:t>Desarrollar y validar un modelo novedoso derivado del aprendizaje automático para predecir la</a:t>
            </a:r>
          </a:p>
          <a:p>
            <a:pPr eaLnBrk="1" hangingPunct="1">
              <a:spcBef>
                <a:spcPct val="0"/>
              </a:spcBef>
            </a:pPr>
            <a:r>
              <a:rPr lang="es-ES" altLang="es-ES"/>
              <a:t>riesgo de insuficiencia cardíaca (IC) en pacientes con diabetes mellitus tipo 2 (DM2).</a:t>
            </a:r>
          </a:p>
          <a:p>
            <a:pPr eaLnBrk="1" hangingPunct="1">
              <a:spcBef>
                <a:spcPct val="0"/>
              </a:spcBef>
            </a:pPr>
            <a:endParaRPr lang="es-ES" altLang="es-ES"/>
          </a:p>
          <a:p>
            <a:pPr eaLnBrk="1" hangingPunct="1">
              <a:spcBef>
                <a:spcPct val="0"/>
              </a:spcBef>
            </a:pPr>
            <a:endParaRPr lang="es-ES" altLang="es-ES"/>
          </a:p>
          <a:p>
            <a:pPr eaLnBrk="1" hangingPunct="1">
              <a:spcBef>
                <a:spcPct val="0"/>
              </a:spcBef>
            </a:pPr>
            <a:endParaRPr lang="es-ES" altLang="es-ES"/>
          </a:p>
          <a:p>
            <a:pPr eaLnBrk="1" hangingPunct="1">
              <a:spcBef>
                <a:spcPct val="0"/>
              </a:spcBef>
            </a:pPr>
            <a:r>
              <a:rPr lang="es-ES" altLang="es-ES"/>
              <a:t>METODOS</a:t>
            </a:r>
          </a:p>
          <a:p>
            <a:pPr eaLnBrk="1" hangingPunct="1">
              <a:spcBef>
                <a:spcPct val="0"/>
              </a:spcBef>
            </a:pPr>
            <a:endParaRPr lang="es-ES" altLang="es-ES"/>
          </a:p>
          <a:p>
            <a:pPr eaLnBrk="1" hangingPunct="1">
              <a:spcBef>
                <a:spcPct val="0"/>
              </a:spcBef>
            </a:pPr>
            <a:r>
              <a:rPr lang="es-ES" altLang="es-ES"/>
              <a:t>Utilizando datos de 8.756 pacientes libres al inicio del estudio de IC, con &lt;10% de datos faltantes, y</a:t>
            </a:r>
          </a:p>
          <a:p>
            <a:pPr eaLnBrk="1" hangingPunct="1">
              <a:spcBef>
                <a:spcPct val="0"/>
              </a:spcBef>
            </a:pPr>
            <a:r>
              <a:rPr lang="es-ES" altLang="es-ES"/>
              <a:t>inscrito en el ensayo Action to Control Cardiovascular Risk in Diabetes (ACCORD),</a:t>
            </a:r>
          </a:p>
          <a:p>
            <a:pPr eaLnBrk="1" hangingPunct="1">
              <a:spcBef>
                <a:spcPct val="0"/>
              </a:spcBef>
            </a:pPr>
            <a:r>
              <a:rPr lang="es-ES" altLang="es-ES"/>
              <a:t>utilizó métodos de bosque de supervivencia aleatorio (RSF), una máquina de árbol de decisión no paramétrica</a:t>
            </a:r>
          </a:p>
          <a:p>
            <a:pPr eaLnBrk="1" hangingPunct="1">
              <a:spcBef>
                <a:spcPct val="0"/>
              </a:spcBef>
            </a:pPr>
            <a:r>
              <a:rPr lang="es-ES" altLang="es-ES"/>
              <a:t>enfoque de aprendizaje, para identificar predictores de HF incidente.</a:t>
            </a:r>
          </a:p>
          <a:p>
            <a:pPr eaLnBrk="1" hangingPunct="1">
              <a:spcBef>
                <a:spcPct val="0"/>
              </a:spcBef>
            </a:pPr>
            <a:endParaRPr lang="es-ES" altLang="es-ES"/>
          </a:p>
          <a:p>
            <a:pPr eaLnBrk="1" hangingPunct="1">
              <a:spcBef>
                <a:spcPct val="0"/>
              </a:spcBef>
            </a:pPr>
            <a:r>
              <a:rPr lang="es-ES" altLang="es-ES"/>
              <a:t>El modelo RSF fue validado externamente en una cohorte de personas con DM2 que utilizan el antihipertensivo</a:t>
            </a:r>
          </a:p>
          <a:p>
            <a:pPr eaLnBrk="1" hangingPunct="1">
              <a:spcBef>
                <a:spcPct val="0"/>
              </a:spcBef>
            </a:pPr>
            <a:r>
              <a:rPr lang="es-ES" altLang="es-ES"/>
              <a:t>y Tratamiento hipolipemiante para prevenir un ataque cardíaco (ALLHAT).</a:t>
            </a:r>
          </a:p>
        </p:txBody>
      </p:sp>
      <p:sp>
        <p:nvSpPr>
          <p:cNvPr id="104451" name="Marcador de número de diapositiva 3">
            <a:extLst>
              <a:ext uri="{FF2B5EF4-FFF2-40B4-BE49-F238E27FC236}">
                <a16:creationId xmlns:a16="http://schemas.microsoft.com/office/drawing/2014/main" id="{38301F91-A2E0-9A45-9B1F-AE594FF5B0D3}"/>
              </a:ext>
            </a:extLst>
          </p:cNvPr>
          <p:cNvSpPr>
            <a:spLocks noGrp="1" noChangeArrowheads="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155FED2B-C476-C54A-A442-7FAE4D916BC1}" type="slidenum">
              <a:rPr lang="es-ES" altLang="es-ES" smtClean="0"/>
              <a:pPr/>
              <a:t>21</a:t>
            </a:fld>
            <a:endParaRPr lang="es-ES" altLang="es-ES"/>
          </a:p>
        </p:txBody>
      </p:sp>
    </p:spTree>
    <p:extLst>
      <p:ext uri="{BB962C8B-B14F-4D97-AF65-F5344CB8AC3E}">
        <p14:creationId xmlns:p14="http://schemas.microsoft.com/office/powerpoint/2010/main" val="245639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5" name="4 Marcador de encabezado"/>
          <p:cNvSpPr>
            <a:spLocks noGrp="1"/>
          </p:cNvSpPr>
          <p:nvPr>
            <p:ph type="hdr" sz="quarter" idx="10"/>
          </p:nvPr>
        </p:nvSpPr>
        <p:spPr/>
        <p:txBody>
          <a:bodyPr/>
          <a:lstStyle/>
          <a:p>
            <a:r>
              <a:rPr lang="en-GB"/>
              <a:t>ES/DM/0417/0133</a:t>
            </a:r>
            <a:endParaRPr lang="en-GB" dirty="0"/>
          </a:p>
        </p:txBody>
      </p:sp>
    </p:spTree>
    <p:extLst>
      <p:ext uri="{BB962C8B-B14F-4D97-AF65-F5344CB8AC3E}">
        <p14:creationId xmlns:p14="http://schemas.microsoft.com/office/powerpoint/2010/main" val="1139090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Marcador de imagen de diapositiva">
            <a:extLst>
              <a:ext uri="{FF2B5EF4-FFF2-40B4-BE49-F238E27FC236}">
                <a16:creationId xmlns:a16="http://schemas.microsoft.com/office/drawing/2014/main" id="{38043144-C8C8-644E-A552-95EFCAC0F3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2 Marcador de notas">
            <a:extLst>
              <a:ext uri="{FF2B5EF4-FFF2-40B4-BE49-F238E27FC236}">
                <a16:creationId xmlns:a16="http://schemas.microsoft.com/office/drawing/2014/main" id="{66B3C541-860E-B34B-BEE9-063CB28B2056}"/>
              </a:ext>
            </a:extLst>
          </p:cNvPr>
          <p:cNvSpPr>
            <a:spLocks noGrp="1" noChangeArrowheads="1"/>
          </p:cNvSpPr>
          <p:nvPr>
            <p:ph type="body" idx="1"/>
          </p:nvPr>
        </p:nvSpPr>
        <p:spPr bwMode="auto"/>
        <p:txBody>
          <a:bodyPr wrap="square" numCol="1" anchor="t" anchorCtr="0" compatLnSpc="1">
            <a:prstTxWarp prst="textNoShape">
              <a:avLst/>
            </a:prstTxWarp>
          </a:bodyPr>
          <a:lstStyle/>
          <a:p>
            <a:pPr marL="285750" indent="-285750">
              <a:buFont typeface="Wingdings" pitchFamily="2" charset="2"/>
              <a:buChar char="§"/>
              <a:defRPr/>
            </a:pPr>
            <a:r>
              <a:rPr lang="es-ES" sz="1100" b="1" dirty="0">
                <a:solidFill>
                  <a:srgbClr val="FF9D4B"/>
                </a:solidFill>
              </a:rPr>
              <a:t>Los iSGLT2 </a:t>
            </a:r>
            <a:r>
              <a:rPr lang="es-ES" sz="1100" dirty="0"/>
              <a:t>han demostrado </a:t>
            </a:r>
            <a:r>
              <a:rPr lang="es-ES" sz="1100" b="1" dirty="0"/>
              <a:t>reducción en el riesgo de</a:t>
            </a:r>
          </a:p>
          <a:p>
            <a:pPr marL="323850">
              <a:defRPr/>
            </a:pPr>
            <a:r>
              <a:rPr lang="es-ES" sz="1100" b="1" dirty="0"/>
              <a:t> hospitalización por IC y en la progresión de la </a:t>
            </a:r>
          </a:p>
          <a:p>
            <a:pPr marL="323850">
              <a:defRPr/>
            </a:pPr>
            <a:r>
              <a:rPr lang="es-ES" sz="1100" b="1" dirty="0"/>
              <a:t>Enfermedad renal crónica (ERC) en población de </a:t>
            </a:r>
          </a:p>
          <a:p>
            <a:pPr marL="323850">
              <a:defRPr/>
            </a:pPr>
            <a:r>
              <a:rPr lang="es-ES" sz="1100" b="1" dirty="0"/>
              <a:t>menor riesgo CV.</a:t>
            </a:r>
          </a:p>
          <a:p>
            <a:pPr>
              <a:defRPr/>
            </a:pPr>
            <a:endParaRPr lang="es-ES" sz="1100" dirty="0"/>
          </a:p>
          <a:p>
            <a:pPr marL="285750" indent="-285750">
              <a:buFont typeface="Wingdings" pitchFamily="2" charset="2"/>
              <a:buChar char="§"/>
              <a:defRPr/>
            </a:pPr>
            <a:r>
              <a:rPr lang="es-ES" sz="1100" dirty="0"/>
              <a:t>Estos hallazgos proporcionan </a:t>
            </a:r>
            <a:r>
              <a:rPr lang="es-ES" sz="1100" b="1" dirty="0"/>
              <a:t>evidencia para considerar</a:t>
            </a:r>
          </a:p>
          <a:p>
            <a:pPr marL="266700">
              <a:defRPr/>
            </a:pPr>
            <a:r>
              <a:rPr lang="es-ES" sz="1100" b="1" dirty="0"/>
              <a:t>un iSGLT2 en pacientes con múltiples FRCV para</a:t>
            </a:r>
          </a:p>
          <a:p>
            <a:pPr marL="266700">
              <a:defRPr/>
            </a:pPr>
            <a:r>
              <a:rPr lang="es-ES" sz="1100" b="1" dirty="0"/>
              <a:t>reducir la hospitalización por IC y la progresión</a:t>
            </a:r>
          </a:p>
          <a:p>
            <a:pPr marL="266700">
              <a:defRPr/>
            </a:pPr>
            <a:r>
              <a:rPr lang="es-ES" sz="1100" b="1" dirty="0"/>
              <a:t>de la nefropatía.</a:t>
            </a:r>
          </a:p>
          <a:p>
            <a:pPr eaLnBrk="1" hangingPunct="1">
              <a:lnSpc>
                <a:spcPct val="90000"/>
              </a:lnSpc>
              <a:spcBef>
                <a:spcPct val="0"/>
              </a:spcBef>
              <a:defRPr/>
            </a:pPr>
            <a:endParaRPr lang="en-US" altLang="es-ES" sz="1100" dirty="0">
              <a:latin typeface="Arial" panose="020B0604020202020204" pitchFamily="34" charset="0"/>
              <a:ea typeface="ヒラギノ角ゴ Pro W3" pitchFamily="34" charset="-128"/>
            </a:endParaRPr>
          </a:p>
          <a:p>
            <a:pPr eaLnBrk="1" hangingPunct="1">
              <a:lnSpc>
                <a:spcPct val="90000"/>
              </a:lnSpc>
              <a:spcBef>
                <a:spcPct val="0"/>
              </a:spcBef>
              <a:defRPr/>
            </a:pPr>
            <a:endParaRPr lang="en-US" altLang="es-ES" sz="1100" dirty="0">
              <a:latin typeface="Arial" panose="020B0604020202020204" pitchFamily="34" charset="0"/>
              <a:ea typeface="ヒラギノ角ゴ Pro W3" pitchFamily="34" charset="-128"/>
            </a:endParaRPr>
          </a:p>
          <a:p>
            <a:pPr eaLnBrk="1" hangingPunct="1">
              <a:lnSpc>
                <a:spcPct val="90000"/>
              </a:lnSpc>
              <a:spcBef>
                <a:spcPct val="0"/>
              </a:spcBef>
              <a:defRPr/>
            </a:pPr>
            <a:r>
              <a:rPr lang="en-US" altLang="es-ES" sz="1100" dirty="0" err="1">
                <a:latin typeface="Arial" panose="020B0604020202020204" pitchFamily="34" charset="0"/>
                <a:ea typeface="ヒラギノ角ゴ Pro W3" pitchFamily="34" charset="-128"/>
              </a:rPr>
              <a:t>Posicionamiento</a:t>
            </a:r>
            <a:r>
              <a:rPr lang="en-US" altLang="es-ES" sz="1100" dirty="0">
                <a:latin typeface="Arial" panose="020B0604020202020204" pitchFamily="34" charset="0"/>
                <a:ea typeface="ヒラギノ角ゴ Pro W3" pitchFamily="34" charset="-128"/>
              </a:rPr>
              <a:t> de un </a:t>
            </a:r>
            <a:r>
              <a:rPr lang="en-US" altLang="es-ES" sz="1100" dirty="0" err="1">
                <a:latin typeface="Arial" panose="020B0604020202020204" pitchFamily="34" charset="0"/>
                <a:ea typeface="ヒラギノ角ゴ Pro W3" pitchFamily="34" charset="-128"/>
              </a:rPr>
              <a:t>fármaco</a:t>
            </a:r>
            <a:r>
              <a:rPr lang="en-US" altLang="es-ES" sz="1100" dirty="0">
                <a:latin typeface="Arial" panose="020B0604020202020204" pitchFamily="34" charset="0"/>
                <a:ea typeface="ヒラギノ角ゴ Pro W3" pitchFamily="34" charset="-128"/>
              </a:rPr>
              <a:t> </a:t>
            </a:r>
            <a:r>
              <a:rPr lang="en-US" altLang="es-ES" sz="1100" dirty="0" err="1">
                <a:latin typeface="Arial" panose="020B0604020202020204" pitchFamily="34" charset="0"/>
                <a:ea typeface="ヒラギノ角ゴ Pro W3" pitchFamily="34" charset="-128"/>
              </a:rPr>
              <a:t>más</a:t>
            </a:r>
            <a:r>
              <a:rPr lang="en-US" altLang="es-ES" sz="1100" dirty="0">
                <a:latin typeface="Arial" panose="020B0604020202020204" pitchFamily="34" charset="0"/>
                <a:ea typeface="ヒラギノ角ゴ Pro W3" pitchFamily="34" charset="-128"/>
              </a:rPr>
              <a:t> nuevo </a:t>
            </a:r>
            <a:r>
              <a:rPr lang="en-US" altLang="es-ES" sz="1100" dirty="0" err="1">
                <a:latin typeface="Arial" panose="020B0604020202020204" pitchFamily="34" charset="0"/>
                <a:ea typeface="ヒラギノ角ゴ Pro W3" pitchFamily="34" charset="-128"/>
              </a:rPr>
              <a:t>en</a:t>
            </a:r>
            <a:r>
              <a:rPr lang="en-US" altLang="es-ES" sz="1100" dirty="0">
                <a:latin typeface="Arial" panose="020B0604020202020204" pitchFamily="34" charset="0"/>
                <a:ea typeface="ヒラギノ角ゴ Pro W3" pitchFamily="34" charset="-128"/>
              </a:rPr>
              <a:t> el </a:t>
            </a:r>
            <a:r>
              <a:rPr lang="en-US" altLang="es-ES" sz="1100" dirty="0" err="1">
                <a:latin typeface="Arial" panose="020B0604020202020204" pitchFamily="34" charset="0"/>
                <a:ea typeface="ヒラギノ角ゴ Pro W3" pitchFamily="34" charset="-128"/>
              </a:rPr>
              <a:t>tratamiento</a:t>
            </a:r>
            <a:r>
              <a:rPr lang="en-US" altLang="es-ES" sz="1100" dirty="0">
                <a:latin typeface="Arial" panose="020B0604020202020204" pitchFamily="34" charset="0"/>
                <a:ea typeface="ヒラギノ角ゴ Pro W3" pitchFamily="34" charset="-128"/>
              </a:rPr>
              <a:t> de la diabetes </a:t>
            </a:r>
            <a:r>
              <a:rPr lang="en-US" altLang="es-ES" sz="1100" dirty="0" err="1">
                <a:latin typeface="Arial" panose="020B0604020202020204" pitchFamily="34" charset="0"/>
                <a:ea typeface="ヒラギノ角ゴ Pro W3" pitchFamily="34" charset="-128"/>
              </a:rPr>
              <a:t>tipo</a:t>
            </a:r>
            <a:r>
              <a:rPr lang="en-US" altLang="es-ES" sz="1100" dirty="0">
                <a:latin typeface="Arial" panose="020B0604020202020204" pitchFamily="34" charset="0"/>
                <a:ea typeface="ヒラギノ角ゴ Pro W3" pitchFamily="34" charset="-128"/>
              </a:rPr>
              <a:t> 2</a:t>
            </a:r>
          </a:p>
          <a:p>
            <a:pPr eaLnBrk="1" hangingPunct="1">
              <a:lnSpc>
                <a:spcPct val="90000"/>
              </a:lnSpc>
              <a:spcBef>
                <a:spcPct val="0"/>
              </a:spcBef>
              <a:defRPr/>
            </a:pPr>
            <a:endParaRPr lang="en-US" altLang="es-ES" sz="1100" dirty="0">
              <a:latin typeface="Arial" panose="020B0604020202020204" pitchFamily="34" charset="0"/>
              <a:ea typeface="ヒラギノ角ゴ Pro W3" pitchFamily="34" charset="-128"/>
            </a:endParaRPr>
          </a:p>
          <a:p>
            <a:pPr eaLnBrk="1" hangingPunct="1">
              <a:lnSpc>
                <a:spcPct val="90000"/>
              </a:lnSpc>
              <a:spcBef>
                <a:spcPct val="0"/>
              </a:spcBef>
              <a:defRPr/>
            </a:pPr>
            <a:r>
              <a:rPr lang="en-US" altLang="es-ES" sz="1100" dirty="0">
                <a:latin typeface="Arial" panose="020B0604020202020204" pitchFamily="34" charset="0"/>
                <a:ea typeface="ヒラギノ角ゴ Pro W3" pitchFamily="34" charset="-128"/>
              </a:rPr>
              <a:t>Por lo tanto, </a:t>
            </a:r>
            <a:r>
              <a:rPr lang="en-US" altLang="es-ES" sz="1100" dirty="0" err="1">
                <a:latin typeface="Arial" panose="020B0604020202020204" pitchFamily="34" charset="0"/>
                <a:ea typeface="ヒラギノ角ゴ Pro W3" pitchFamily="34" charset="-128"/>
              </a:rPr>
              <a:t>creemos</a:t>
            </a:r>
            <a:r>
              <a:rPr lang="en-US" altLang="es-ES" sz="1100" dirty="0">
                <a:latin typeface="Arial" panose="020B0604020202020204" pitchFamily="34" charset="0"/>
                <a:ea typeface="ヒラギノ角ゴ Pro W3" pitchFamily="34" charset="-128"/>
              </a:rPr>
              <a:t> que el </a:t>
            </a:r>
            <a:r>
              <a:rPr lang="en-US" altLang="es-ES" sz="1100" dirty="0" err="1">
                <a:latin typeface="Arial" panose="020B0604020202020204" pitchFamily="34" charset="0"/>
                <a:ea typeface="ヒラギノ角ゴ Pro W3" pitchFamily="34" charset="-128"/>
              </a:rPr>
              <a:t>único</a:t>
            </a:r>
            <a:r>
              <a:rPr lang="en-US" altLang="es-ES" sz="1100" dirty="0">
                <a:latin typeface="Arial" panose="020B0604020202020204" pitchFamily="34" charset="0"/>
                <a:ea typeface="ヒラギノ角ゴ Pro W3" pitchFamily="34" charset="-128"/>
              </a:rPr>
              <a:t> </a:t>
            </a:r>
            <a:r>
              <a:rPr lang="en-US" altLang="es-ES" sz="1100" dirty="0" err="1">
                <a:latin typeface="Arial" panose="020B0604020202020204" pitchFamily="34" charset="0"/>
                <a:ea typeface="ヒラギノ角ゴ Pro W3" pitchFamily="34" charset="-128"/>
              </a:rPr>
              <a:t>enfoque</a:t>
            </a:r>
            <a:r>
              <a:rPr lang="en-US" altLang="es-ES" sz="1100" dirty="0">
                <a:latin typeface="Arial" panose="020B0604020202020204" pitchFamily="34" charset="0"/>
                <a:ea typeface="ヒラギノ角ゴ Pro W3" pitchFamily="34" charset="-128"/>
              </a:rPr>
              <a:t> que </a:t>
            </a:r>
            <a:r>
              <a:rPr lang="en-US" altLang="es-ES" sz="1100" dirty="0" err="1">
                <a:latin typeface="Arial" panose="020B0604020202020204" pitchFamily="34" charset="0"/>
                <a:ea typeface="ヒラギノ角ゴ Pro W3" pitchFamily="34" charset="-128"/>
              </a:rPr>
              <a:t>abarca</a:t>
            </a:r>
            <a:r>
              <a:rPr lang="en-US" altLang="es-ES" sz="1100" dirty="0">
                <a:latin typeface="Arial" panose="020B0604020202020204" pitchFamily="34" charset="0"/>
                <a:ea typeface="ヒラギノ角ゴ Pro W3" pitchFamily="34" charset="-128"/>
              </a:rPr>
              <a:t> </a:t>
            </a:r>
            <a:r>
              <a:rPr lang="en-US" altLang="es-ES" sz="1100" dirty="0" err="1">
                <a:latin typeface="Arial" panose="020B0604020202020204" pitchFamily="34" charset="0"/>
                <a:ea typeface="ヒラギノ角ゴ Pro W3" pitchFamily="34" charset="-128"/>
              </a:rPr>
              <a:t>todo</a:t>
            </a:r>
            <a:r>
              <a:rPr lang="en-US" altLang="es-ES" sz="1100" dirty="0">
                <a:latin typeface="Arial" panose="020B0604020202020204" pitchFamily="34" charset="0"/>
                <a:ea typeface="ヒラギノ角ゴ Pro W3" pitchFamily="34" charset="-128"/>
              </a:rPr>
              <a:t> el </a:t>
            </a:r>
            <a:r>
              <a:rPr lang="en-US" altLang="es-ES" sz="1100" dirty="0" err="1">
                <a:latin typeface="Arial" panose="020B0604020202020204" pitchFamily="34" charset="0"/>
                <a:ea typeface="ヒラギノ角ゴ Pro W3" pitchFamily="34" charset="-128"/>
              </a:rPr>
              <a:t>conocimiento</a:t>
            </a:r>
            <a:r>
              <a:rPr lang="en-US" altLang="es-ES" sz="1100" dirty="0">
                <a:latin typeface="Arial" panose="020B0604020202020204" pitchFamily="34" charset="0"/>
                <a:ea typeface="ヒラギノ角ゴ Pro W3" pitchFamily="34" charset="-128"/>
              </a:rPr>
              <a:t> disponible para una persona </a:t>
            </a:r>
            <a:r>
              <a:rPr lang="en-US" altLang="es-ES" sz="1100" dirty="0" err="1">
                <a:latin typeface="Arial" panose="020B0604020202020204" pitchFamily="34" charset="0"/>
                <a:ea typeface="ヒラギノ角ゴ Pro W3" pitchFamily="34" charset="-128"/>
              </a:rPr>
              <a:t>recién</a:t>
            </a:r>
            <a:r>
              <a:rPr lang="en-US" altLang="es-ES" sz="1100" dirty="0">
                <a:latin typeface="Arial" panose="020B0604020202020204" pitchFamily="34" charset="0"/>
                <a:ea typeface="ヒラギノ角ゴ Pro W3" pitchFamily="34" charset="-128"/>
              </a:rPr>
              <a:t> </a:t>
            </a:r>
            <a:r>
              <a:rPr lang="en-US" altLang="es-ES" sz="1100" dirty="0" err="1">
                <a:latin typeface="Arial" panose="020B0604020202020204" pitchFamily="34" charset="0"/>
                <a:ea typeface="ヒラギノ角ゴ Pro W3" pitchFamily="34" charset="-128"/>
              </a:rPr>
              <a:t>diagnosticada</a:t>
            </a:r>
            <a:r>
              <a:rPr lang="en-US" altLang="es-ES" sz="1100" dirty="0">
                <a:latin typeface="Arial" panose="020B0604020202020204" pitchFamily="34" charset="0"/>
                <a:ea typeface="ヒラギノ角ゴ Pro W3" pitchFamily="34" charset="-128"/>
              </a:rPr>
              <a:t> con diabetes 2 es la </a:t>
            </a:r>
            <a:r>
              <a:rPr lang="en-US" altLang="es-ES" sz="1100" dirty="0" err="1">
                <a:latin typeface="Arial" panose="020B0604020202020204" pitchFamily="34" charset="0"/>
                <a:ea typeface="ヒラギノ角ゴ Pro W3" pitchFamily="34" charset="-128"/>
              </a:rPr>
              <a:t>terapia</a:t>
            </a:r>
            <a:r>
              <a:rPr lang="en-US" altLang="es-ES" sz="1100" dirty="0">
                <a:latin typeface="Arial" panose="020B0604020202020204" pitchFamily="34" charset="0"/>
                <a:ea typeface="ヒラギノ角ゴ Pro W3" pitchFamily="34" charset="-128"/>
              </a:rPr>
              <a:t> </a:t>
            </a:r>
            <a:r>
              <a:rPr lang="en-US" altLang="es-ES" sz="1100" dirty="0" err="1">
                <a:latin typeface="Arial" panose="020B0604020202020204" pitchFamily="34" charset="0"/>
                <a:ea typeface="ヒラギノ角ゴ Pro W3" pitchFamily="34" charset="-128"/>
              </a:rPr>
              <a:t>combinada</a:t>
            </a:r>
            <a:r>
              <a:rPr lang="en-US" altLang="es-ES" sz="1100" dirty="0">
                <a:latin typeface="Arial" panose="020B0604020202020204" pitchFamily="34" charset="0"/>
                <a:ea typeface="ヒラギノ角ゴ Pro W3" pitchFamily="34" charset="-128"/>
              </a:rPr>
              <a:t> </a:t>
            </a:r>
            <a:r>
              <a:rPr lang="en-US" altLang="es-ES" sz="1100" dirty="0" err="1">
                <a:latin typeface="Arial" panose="020B0604020202020204" pitchFamily="34" charset="0"/>
                <a:ea typeface="ヒラギノ角ゴ Pro W3" pitchFamily="34" charset="-128"/>
              </a:rPr>
              <a:t>desde</a:t>
            </a:r>
            <a:r>
              <a:rPr lang="en-US" altLang="es-ES" sz="1100" dirty="0">
                <a:latin typeface="Arial" panose="020B0604020202020204" pitchFamily="34" charset="0"/>
                <a:ea typeface="ヒラギノ角ゴ Pro W3" pitchFamily="34" charset="-128"/>
              </a:rPr>
              <a:t> el principio.</a:t>
            </a:r>
          </a:p>
        </p:txBody>
      </p:sp>
      <p:sp>
        <p:nvSpPr>
          <p:cNvPr id="89091" name="3 Marcador de encabezado">
            <a:extLst>
              <a:ext uri="{FF2B5EF4-FFF2-40B4-BE49-F238E27FC236}">
                <a16:creationId xmlns:a16="http://schemas.microsoft.com/office/drawing/2014/main" id="{24C50680-FDE2-F04C-8333-30069FCE0944}"/>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s-ES" sz="1100" b="1">
                <a:solidFill>
                  <a:srgbClr val="000000"/>
                </a:solidFill>
                <a:latin typeface="arial" panose="020B0604020202020204" pitchFamily="34" charset="0"/>
                <a:ea typeface="ヒラギノ角ゴ Pro W3" panose="020B0300000000000000" pitchFamily="34" charset="-128"/>
              </a:rPr>
              <a:t>ZEMPLAR</a:t>
            </a:r>
          </a:p>
        </p:txBody>
      </p:sp>
      <p:sp>
        <p:nvSpPr>
          <p:cNvPr id="89092" name="4 Marcador de fecha">
            <a:extLst>
              <a:ext uri="{FF2B5EF4-FFF2-40B4-BE49-F238E27FC236}">
                <a16:creationId xmlns:a16="http://schemas.microsoft.com/office/drawing/2014/main" id="{9FC7B010-3184-9242-89EA-CACA416EDA6C}"/>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621FE5-71A4-5C4B-9371-4462A297A34C}" type="datetime4">
              <a:rPr lang="en-US" altLang="es-ES" sz="1100" b="1" smtClean="0">
                <a:solidFill>
                  <a:srgbClr val="000000"/>
                </a:solidFill>
                <a:latin typeface="arial" panose="020B0604020202020204" pitchFamily="34" charset="0"/>
                <a:ea typeface="ヒラギノ角ゴ Pro W3" panose="020B0300000000000000" pitchFamily="34" charset="-128"/>
              </a:rPr>
              <a:pPr/>
              <a:t>March 22, 2023</a:t>
            </a:fld>
            <a:endParaRPr lang="en-US" altLang="es-ES" sz="1100" b="1">
              <a:solidFill>
                <a:srgbClr val="000000"/>
              </a:solidFill>
              <a:latin typeface="arial" panose="020B0604020202020204" pitchFamily="34" charset="0"/>
              <a:ea typeface="ヒラギノ角ゴ Pro W3" panose="020B0300000000000000" pitchFamily="34" charset="-128"/>
            </a:endParaRPr>
          </a:p>
        </p:txBody>
      </p:sp>
      <p:sp>
        <p:nvSpPr>
          <p:cNvPr id="89093" name="5 Marcador de pie de página">
            <a:extLst>
              <a:ext uri="{FF2B5EF4-FFF2-40B4-BE49-F238E27FC236}">
                <a16:creationId xmlns:a16="http://schemas.microsoft.com/office/drawing/2014/main" id="{CD0E00FF-649C-0F4E-AE42-9A84970EBD0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s-ES" sz="1100" b="1">
                <a:solidFill>
                  <a:srgbClr val="000000"/>
                </a:solidFill>
                <a:latin typeface="arial" panose="020B0604020202020204" pitchFamily="34" charset="0"/>
                <a:ea typeface="ヒラギノ角ゴ Pro W3" panose="020B0300000000000000" pitchFamily="34" charset="-128"/>
              </a:rPr>
              <a:t>Company Confidential © 2007 Abbott</a:t>
            </a:r>
          </a:p>
        </p:txBody>
      </p:sp>
      <p:sp>
        <p:nvSpPr>
          <p:cNvPr id="89094" name="6 Marcador de número de diapositiva">
            <a:extLst>
              <a:ext uri="{FF2B5EF4-FFF2-40B4-BE49-F238E27FC236}">
                <a16:creationId xmlns:a16="http://schemas.microsoft.com/office/drawing/2014/main" id="{B2BF9EFD-291E-B941-BA76-7934D133CF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8C77CA7-3157-754F-9DD0-705189ECA7F0}" type="slidenum">
              <a:rPr lang="en-US" altLang="es-ES" sz="1100" b="1" smtClean="0">
                <a:solidFill>
                  <a:srgbClr val="000000"/>
                </a:solidFill>
                <a:latin typeface="arial" panose="020B0604020202020204" pitchFamily="34" charset="0"/>
                <a:ea typeface="ヒラギノ角ゴ Pro W3" panose="020B0300000000000000" pitchFamily="34" charset="-128"/>
              </a:rPr>
              <a:pPr/>
              <a:t>22</a:t>
            </a:fld>
            <a:endParaRPr lang="en-US" altLang="es-ES" sz="1100" b="1">
              <a:solidFill>
                <a:srgbClr val="000000"/>
              </a:solidFill>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362F4A4-9FC5-4044-8234-D7699FBAF2A0}" type="slidenum">
              <a:rPr lang="es-ES" smtClean="0"/>
              <a:t>23</a:t>
            </a:fld>
            <a:endParaRPr lang="es-ES"/>
          </a:p>
        </p:txBody>
      </p:sp>
    </p:spTree>
    <p:extLst>
      <p:ext uri="{BB962C8B-B14F-4D97-AF65-F5344CB8AC3E}">
        <p14:creationId xmlns:p14="http://schemas.microsoft.com/office/powerpoint/2010/main" val="20726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that CVD is not uncommon in the type 2 diabetes population and especially</a:t>
            </a:r>
            <a:r>
              <a:rPr lang="en-GB" baseline="0" dirty="0"/>
              <a:t> a number of risk factors are prevalent. Luckily these risk factors are modifiable.</a:t>
            </a:r>
          </a:p>
          <a:p>
            <a:endParaRPr lang="en-GB" baseline="0" dirty="0"/>
          </a:p>
          <a:p>
            <a:r>
              <a:rPr lang="en-GB" altLang="es-ES" dirty="0"/>
              <a:t>We can see that CVD is not uncommon in the type 2 diabetes population and especially a number of risk factors are prevalent. Luckily these risk factors are modifiable.</a:t>
            </a:r>
          </a:p>
          <a:p>
            <a:endParaRPr lang="en-GB" altLang="es-ES" dirty="0"/>
          </a:p>
          <a:p>
            <a:r>
              <a:rPr lang="es-ES" altLang="es-ES" dirty="0">
                <a:solidFill>
                  <a:srgbClr val="002060"/>
                </a:solidFill>
              </a:rPr>
              <a:t>El sobrepeso y la obesidad son los factores principales de riesgo de padecer DM2</a:t>
            </a:r>
            <a:endParaRPr lang="en-GB" altLang="es-ES" dirty="0"/>
          </a:p>
          <a:p>
            <a:endParaRPr lang="en-GB" altLang="es-ES" dirty="0"/>
          </a:p>
          <a:p>
            <a:r>
              <a:rPr lang="es-ES" altLang="es-ES" dirty="0"/>
              <a:t>Esta prevalencia no es casualidad sino el resultado de otra epidemia del siglo XXI, la del sobrepeso y la obesidad. De esta forma, si observamos el perfil de los actuales pacientes con diabetes tipo 2, el 90% presenta un problema de exceso de peso y hasta un 50% de obesidad, lo que se asocia a su vez con otros factores de riesgo cardiovascular y con un riesgo aumentado de cáncer. Por tanto, el problema del peso debe ser una prioridad en el control de la diabetes tipo 2 con implicaciones múltiples en las comorbilidades asociadas.</a:t>
            </a:r>
            <a:endParaRPr lang="es-ES" altLang="es-ES" sz="1000" dirty="0"/>
          </a:p>
          <a:p>
            <a:endParaRPr lang="en-GB" dirty="0"/>
          </a:p>
        </p:txBody>
      </p:sp>
      <p:sp>
        <p:nvSpPr>
          <p:cNvPr id="5" name="4 Marcador de encabezado"/>
          <p:cNvSpPr>
            <a:spLocks noGrp="1"/>
          </p:cNvSpPr>
          <p:nvPr>
            <p:ph type="hdr" sz="quarter" idx="10"/>
          </p:nvPr>
        </p:nvSpPr>
        <p:spPr/>
        <p:txBody>
          <a:bodyPr/>
          <a:lstStyle/>
          <a:p>
            <a:r>
              <a:rPr lang="en-GB"/>
              <a:t>ES/DM/0417/0133</a:t>
            </a:r>
            <a:endParaRPr lang="en-GB" dirty="0"/>
          </a:p>
        </p:txBody>
      </p:sp>
    </p:spTree>
    <p:extLst>
      <p:ext uri="{BB962C8B-B14F-4D97-AF65-F5344CB8AC3E}">
        <p14:creationId xmlns:p14="http://schemas.microsoft.com/office/powerpoint/2010/main" val="376373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a:t>
            </a:r>
            <a:r>
              <a:rPr lang="en-GB" dirty="0" err="1"/>
              <a:t>fisiopatología</a:t>
            </a:r>
            <a:r>
              <a:rPr lang="en-GB" dirty="0"/>
              <a:t> de la </a:t>
            </a:r>
            <a:r>
              <a:rPr lang="en-GB" dirty="0" err="1"/>
              <a:t>enfermedad</a:t>
            </a:r>
            <a:r>
              <a:rPr lang="en-GB" dirty="0"/>
              <a:t> CV </a:t>
            </a:r>
            <a:r>
              <a:rPr lang="en-GB" dirty="0" err="1"/>
              <a:t>en</a:t>
            </a:r>
            <a:r>
              <a:rPr lang="en-GB" dirty="0"/>
              <a:t> el </a:t>
            </a:r>
            <a:r>
              <a:rPr lang="en-GB" dirty="0" err="1"/>
              <a:t>paciente</a:t>
            </a:r>
            <a:r>
              <a:rPr lang="en-GB" dirty="0"/>
              <a:t> DM2 es </a:t>
            </a:r>
            <a:r>
              <a:rPr lang="en-GB" dirty="0" err="1"/>
              <a:t>compleja</a:t>
            </a:r>
            <a:r>
              <a:rPr lang="en-GB" dirty="0"/>
              <a:t> </a:t>
            </a:r>
            <a:r>
              <a:rPr lang="en-GB" dirty="0" err="1"/>
              <a:t>estando</a:t>
            </a:r>
            <a:r>
              <a:rPr lang="en-GB" dirty="0"/>
              <a:t> </a:t>
            </a:r>
            <a:r>
              <a:rPr lang="en-GB" dirty="0" err="1"/>
              <a:t>implicados</a:t>
            </a:r>
            <a:r>
              <a:rPr lang="en-GB" dirty="0"/>
              <a:t> </a:t>
            </a:r>
            <a:r>
              <a:rPr lang="en-GB" dirty="0" err="1"/>
              <a:t>numerosos</a:t>
            </a:r>
            <a:r>
              <a:rPr lang="en-GB" dirty="0"/>
              <a:t> </a:t>
            </a:r>
            <a:r>
              <a:rPr lang="en-GB" dirty="0" err="1"/>
              <a:t>mecanismos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diabetes </a:t>
            </a:r>
            <a:r>
              <a:rPr lang="en-GB" dirty="0" err="1"/>
              <a:t>tipo</a:t>
            </a:r>
            <a:r>
              <a:rPr lang="en-GB" dirty="0"/>
              <a:t> 2 </a:t>
            </a:r>
            <a:r>
              <a:rPr lang="en-GB" dirty="0" err="1"/>
              <a:t>comparte</a:t>
            </a:r>
            <a:r>
              <a:rPr lang="en-GB" dirty="0"/>
              <a:t> </a:t>
            </a:r>
            <a:r>
              <a:rPr lang="en-GB" dirty="0" err="1"/>
              <a:t>factores</a:t>
            </a:r>
            <a:r>
              <a:rPr lang="en-GB" dirty="0"/>
              <a:t> de </a:t>
            </a:r>
            <a:r>
              <a:rPr lang="en-GB" dirty="0" err="1"/>
              <a:t>riesgo</a:t>
            </a:r>
            <a:r>
              <a:rPr lang="en-GB" dirty="0"/>
              <a:t> </a:t>
            </a:r>
            <a:r>
              <a:rPr lang="en-GB" dirty="0" err="1"/>
              <a:t>comunes</a:t>
            </a:r>
            <a:r>
              <a:rPr lang="en-GB" dirty="0"/>
              <a:t> con la </a:t>
            </a:r>
            <a:r>
              <a:rPr lang="en-GB" dirty="0" err="1"/>
              <a:t>enfermedad</a:t>
            </a:r>
            <a:r>
              <a:rPr lang="en-GB" dirty="0"/>
              <a:t> CV y </a:t>
            </a:r>
            <a:r>
              <a:rPr lang="en-GB" dirty="0" err="1"/>
              <a:t>contribuye</a:t>
            </a:r>
            <a:r>
              <a:rPr lang="en-GB" dirty="0"/>
              <a:t> al </a:t>
            </a:r>
            <a:r>
              <a:rPr lang="en-GB" dirty="0" err="1"/>
              <a:t>daño</a:t>
            </a:r>
            <a:r>
              <a:rPr lang="en-GB" dirty="0"/>
              <a:t> vascular.</a:t>
            </a:r>
          </a:p>
          <a:p>
            <a:endParaRPr lang="en-GB" dirty="0"/>
          </a:p>
        </p:txBody>
      </p:sp>
      <p:sp>
        <p:nvSpPr>
          <p:cNvPr id="4" name="Slide Number Placeholder 3"/>
          <p:cNvSpPr>
            <a:spLocks noGrp="1"/>
          </p:cNvSpPr>
          <p:nvPr>
            <p:ph type="sldNum" sz="quarter" idx="10"/>
          </p:nvPr>
        </p:nvSpPr>
        <p:spPr/>
        <p:txBody>
          <a:bodyPr/>
          <a:lstStyle/>
          <a:p>
            <a:fld id="{CD75ED0A-E718-BA45-A87A-A6ACBA5847C0}" type="slidenum">
              <a:rPr lang="en-US" smtClean="0"/>
              <a:pPr/>
              <a:t>5</a:t>
            </a:fld>
            <a:endParaRPr lang="en-US" dirty="0"/>
          </a:p>
        </p:txBody>
      </p:sp>
    </p:spTree>
    <p:extLst>
      <p:ext uri="{BB962C8B-B14F-4D97-AF65-F5344CB8AC3E}">
        <p14:creationId xmlns:p14="http://schemas.microsoft.com/office/powerpoint/2010/main" val="98779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5" name="4 Marcador de encabezado"/>
          <p:cNvSpPr>
            <a:spLocks noGrp="1"/>
          </p:cNvSpPr>
          <p:nvPr>
            <p:ph type="hdr" sz="quarter" idx="10"/>
          </p:nvPr>
        </p:nvSpPr>
        <p:spPr/>
        <p:txBody>
          <a:bodyPr/>
          <a:lstStyle/>
          <a:p>
            <a:r>
              <a:rPr lang="en-GB"/>
              <a:t>ES/DM/0417/0133</a:t>
            </a:r>
            <a:endParaRPr lang="en-GB" dirty="0"/>
          </a:p>
        </p:txBody>
      </p:sp>
    </p:spTree>
    <p:extLst>
      <p:ext uri="{BB962C8B-B14F-4D97-AF65-F5344CB8AC3E}">
        <p14:creationId xmlns:p14="http://schemas.microsoft.com/office/powerpoint/2010/main" val="357233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50900" y="300038"/>
            <a:ext cx="5156200" cy="2900362"/>
          </a:xfrm>
        </p:spPr>
      </p:sp>
      <p:sp>
        <p:nvSpPr>
          <p:cNvPr id="3" name="Marcador de notas 2"/>
          <p:cNvSpPr>
            <a:spLocks noGrp="1"/>
          </p:cNvSpPr>
          <p:nvPr>
            <p:ph type="body" idx="1"/>
          </p:nvPr>
        </p:nvSpPr>
        <p:spPr/>
        <p:txBody>
          <a:bodyPr/>
          <a:lstStyle/>
          <a:p>
            <a:r>
              <a:rPr lang="es-ES" dirty="0"/>
              <a:t>La bajada de glucosa es importante para la prevención de complicaciones vasculares en</a:t>
            </a:r>
          </a:p>
          <a:p>
            <a:r>
              <a:rPr lang="es-ES" dirty="0"/>
              <a:t>adultos con diabetes tipo 2; sin </a:t>
            </a:r>
            <a:r>
              <a:rPr lang="es-ES" dirty="0" err="1"/>
              <a:t>embargo,le</a:t>
            </a:r>
            <a:r>
              <a:rPr lang="es-ES" dirty="0"/>
              <a:t> riesgo residual microvascular y el riesgo </a:t>
            </a:r>
            <a:r>
              <a:rPr lang="es-ES" dirty="0" err="1"/>
              <a:t>macrovascular</a:t>
            </a:r>
            <a:r>
              <a:rPr lang="es-ES" dirty="0"/>
              <a:t> sigue siendo alto a pesar de</a:t>
            </a:r>
          </a:p>
          <a:p>
            <a:r>
              <a:rPr lang="es-ES" dirty="0"/>
              <a:t>control intensivo de la glucemia.</a:t>
            </a:r>
          </a:p>
          <a:p>
            <a:endParaRPr lang="es-ES" dirty="0"/>
          </a:p>
          <a:p>
            <a:endParaRPr lang="es-ES" dirty="0"/>
          </a:p>
          <a:p>
            <a:r>
              <a:rPr lang="es-ES" dirty="0"/>
              <a:t>Riesgo residual de eventos cardiovasculares y microvasculares mayores en pacientes con diabetes tipo 2 después de un control glucémico intensivo.</a:t>
            </a:r>
          </a:p>
          <a:p>
            <a:r>
              <a:rPr lang="es-ES" dirty="0"/>
              <a:t>MACE, eventos cardiovasculares mayores (muerte cardiovascular, no fatal</a:t>
            </a:r>
          </a:p>
          <a:p>
            <a:r>
              <a:rPr lang="es-ES" dirty="0"/>
              <a:t>infarto de miocardio, accidente cerebrovascular no fatal); IM infarto de miocardio, IC</a:t>
            </a:r>
          </a:p>
          <a:p>
            <a:r>
              <a:rPr lang="es-ES" dirty="0"/>
              <a:t>insuficiencia cardíaca, NEPHRO nefropatía, RETINO retinopatía, NEURO</a:t>
            </a:r>
          </a:p>
          <a:p>
            <a:r>
              <a:rPr lang="es-ES" dirty="0"/>
              <a:t>neuropatía.</a:t>
            </a:r>
          </a:p>
          <a:p>
            <a:endParaRPr lang="es-ES" dirty="0"/>
          </a:p>
          <a:p>
            <a:endParaRPr lang="es-ES" dirty="0"/>
          </a:p>
          <a:p>
            <a:r>
              <a:rPr lang="es-ES" dirty="0"/>
              <a:t>Para MACE, por ejemplo, la reducción del riesgo CV después del control glucémico intensivo es del 9% y, por tanto, </a:t>
            </a:r>
          </a:p>
          <a:p>
            <a:r>
              <a:rPr lang="es-ES" dirty="0"/>
              <a:t>el riesgo vascular residual es del 91%. Para la nefropatía, la reducción de los eventos renales después de</a:t>
            </a:r>
          </a:p>
          <a:p>
            <a:r>
              <a:rPr lang="es-ES" dirty="0"/>
              <a:t>control glucémico intensivo es del 20%, y por lo tanto microvascular </a:t>
            </a:r>
            <a:r>
              <a:rPr lang="es-ES" dirty="0" err="1"/>
              <a:t>residualel</a:t>
            </a:r>
            <a:r>
              <a:rPr lang="es-ES" dirty="0"/>
              <a:t> riesgo es del 80%</a:t>
            </a:r>
          </a:p>
        </p:txBody>
      </p:sp>
      <p:sp>
        <p:nvSpPr>
          <p:cNvPr id="4" name="Marcador de número de diapositiva 3"/>
          <p:cNvSpPr>
            <a:spLocks noGrp="1"/>
          </p:cNvSpPr>
          <p:nvPr>
            <p:ph type="sldNum" sz="quarter" idx="5"/>
          </p:nvPr>
        </p:nvSpPr>
        <p:spPr/>
        <p:txBody>
          <a:bodyPr/>
          <a:lstStyle/>
          <a:p>
            <a:fld id="{E5D0B129-1482-514A-BFB0-129F81E39687}" type="slidenum">
              <a:rPr lang="es-ES" smtClean="0"/>
              <a:t>7</a:t>
            </a:fld>
            <a:endParaRPr lang="es-ES"/>
          </a:p>
        </p:txBody>
      </p:sp>
    </p:spTree>
    <p:extLst>
      <p:ext uri="{BB962C8B-B14F-4D97-AF65-F5344CB8AC3E}">
        <p14:creationId xmlns:p14="http://schemas.microsoft.com/office/powerpoint/2010/main" val="208522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50900" y="300038"/>
            <a:ext cx="5156200" cy="2900362"/>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p:cNvSpPr>
            <a:spLocks noGrp="1"/>
          </p:cNvSpPr>
          <p:nvPr>
            <p:ph type="sldNum" sz="quarter" idx="5"/>
          </p:nvPr>
        </p:nvSpPr>
        <p:spPr/>
        <p:txBody>
          <a:bodyPr/>
          <a:lstStyle/>
          <a:p>
            <a:fld id="{B44A7B6B-F25B-FD40-B7C4-331B242F1338}" type="slidenum">
              <a:rPr lang="es-ES" smtClean="0"/>
              <a:t>8</a:t>
            </a:fld>
            <a:endParaRPr lang="es-ES"/>
          </a:p>
        </p:txBody>
      </p:sp>
    </p:spTree>
    <p:extLst>
      <p:ext uri="{BB962C8B-B14F-4D97-AF65-F5344CB8AC3E}">
        <p14:creationId xmlns:p14="http://schemas.microsoft.com/office/powerpoint/2010/main" val="174684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Marcador de imagen de diapositiva 1">
            <a:extLst>
              <a:ext uri="{FF2B5EF4-FFF2-40B4-BE49-F238E27FC236}">
                <a16:creationId xmlns:a16="http://schemas.microsoft.com/office/drawing/2014/main" id="{5EE9EDF6-A75A-60B3-B536-82F60A1AEE82}"/>
              </a:ext>
            </a:extLst>
          </p:cNvPr>
          <p:cNvSpPr>
            <a:spLocks noGrp="1" noRot="1" noChangeAspect="1" noTextEdit="1"/>
          </p:cNvSpPr>
          <p:nvPr>
            <p:ph type="sldImg"/>
          </p:nvPr>
        </p:nvSpPr>
        <p:spPr bwMode="auto">
          <a:xfrm>
            <a:off x="719138" y="1163638"/>
            <a:ext cx="5588000" cy="3143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C0CBEDA2-4C40-03E8-61E1-F9CCF493209B}"/>
              </a:ext>
            </a:extLst>
          </p:cNvPr>
          <p:cNvSpPr>
            <a:spLocks noGrp="1"/>
          </p:cNvSpPr>
          <p:nvPr>
            <p:ph type="body" idx="1"/>
          </p:nvPr>
        </p:nvSpPr>
        <p:spPr/>
        <p:txBody>
          <a:bodyPr/>
          <a:lstStyle/>
          <a:p>
            <a:pPr eaLnBrk="1" fontAlgn="auto" hangingPunct="1">
              <a:spcBef>
                <a:spcPts val="0"/>
              </a:spcBef>
              <a:spcAft>
                <a:spcPts val="0"/>
              </a:spcAft>
              <a:defRPr/>
            </a:pPr>
            <a:r>
              <a:rPr lang="en-US" b="1" dirty="0"/>
              <a:t>Risk Factor Control Can Mitigate Danger from Type 2 Diabetes</a:t>
            </a:r>
          </a:p>
          <a:p>
            <a:pPr eaLnBrk="1" fontAlgn="auto" hangingPunct="1">
              <a:spcBef>
                <a:spcPts val="0"/>
              </a:spcBef>
              <a:spcAft>
                <a:spcPts val="0"/>
              </a:spcAft>
              <a:defRPr/>
            </a:pPr>
            <a:r>
              <a:rPr lang="en-US" i="1" dirty="0">
                <a:hlinkClick r:id="rId3"/>
              </a:rPr>
              <a:t>Harlan M. </a:t>
            </a:r>
            <a:r>
              <a:rPr lang="en-US" i="1" dirty="0" err="1">
                <a:hlinkClick r:id="rId3"/>
              </a:rPr>
              <a:t>Krumholz</a:t>
            </a:r>
            <a:r>
              <a:rPr lang="en-US" i="1" dirty="0">
                <a:hlinkClick r:id="rId3"/>
              </a:rPr>
              <a:t>, MD, SM</a:t>
            </a:r>
            <a:r>
              <a:rPr lang="en-US" i="1" dirty="0"/>
              <a:t> reviewing </a:t>
            </a:r>
            <a:r>
              <a:rPr lang="en-US" i="1" dirty="0" err="1"/>
              <a:t>Rawshani</a:t>
            </a:r>
            <a:r>
              <a:rPr lang="en-US" i="1" dirty="0"/>
              <a:t> A et al. N </a:t>
            </a:r>
            <a:r>
              <a:rPr lang="en-US" i="1" dirty="0" err="1"/>
              <a:t>Engl</a:t>
            </a:r>
            <a:r>
              <a:rPr lang="en-US" i="1" dirty="0"/>
              <a:t> J Med 2018 Aug 16</a:t>
            </a:r>
          </a:p>
          <a:p>
            <a:pPr eaLnBrk="1" fontAlgn="auto" hangingPunct="1">
              <a:spcBef>
                <a:spcPts val="0"/>
              </a:spcBef>
              <a:spcAft>
                <a:spcPts val="0"/>
              </a:spcAft>
              <a:defRPr/>
            </a:pPr>
            <a:r>
              <a:rPr lang="en-US" i="1" dirty="0"/>
              <a:t>People with diabetes and optimal values for five health variables had risks similar to those in people without diabetes.</a:t>
            </a:r>
          </a:p>
          <a:p>
            <a:pPr eaLnBrk="1" fontAlgn="auto" hangingPunct="1">
              <a:spcBef>
                <a:spcPts val="0"/>
              </a:spcBef>
              <a:spcAft>
                <a:spcPts val="0"/>
              </a:spcAft>
              <a:defRPr/>
            </a:pPr>
            <a:r>
              <a:rPr lang="en-US" dirty="0"/>
              <a:t>Diabetes has been considered as dangerous as cardiovascular disease in its association with death and cardiovascular events, but to what extent can modifying patients' risk factors mitigate this association? Investigators made use of a Swedish national registry enrolling people with type 2 diabetes to determine whether the excess risk for death and cardiovascular events (stroke, acute myocardial infarction, and hospitalization for heart failure) could be reduced or eliminated with control of five risk factors — glycated hemoglobin, LDL cholesterol, albuminuria, smoking, and blood pressure.</a:t>
            </a:r>
          </a:p>
          <a:p>
            <a:pPr eaLnBrk="1" fontAlgn="auto" hangingPunct="1">
              <a:spcBef>
                <a:spcPts val="0"/>
              </a:spcBef>
              <a:spcAft>
                <a:spcPts val="0"/>
              </a:spcAft>
              <a:defRPr/>
            </a:pPr>
            <a:r>
              <a:rPr lang="en-US" dirty="0"/>
              <a:t>During a median follow-up of 5.7 years, the investigators compared 271,174 people with diabetes to 1,355,870 controls without diabetes and matched by age, sex, and county. The excess diabetes-associated risk decreased with each variable that fell within the target range. People with diabetes and optimal values for all five risk factors had a similar risk for death as controls — and a significantly lower risk for acute myocardial infarction. However, their risk for hospitalization for heart failure remained consistently higher. The effect of having risk factors within target ranges seemed most prominent in younger individuals. Smoking was the strongest predictor of death.</a:t>
            </a:r>
          </a:p>
          <a:p>
            <a:pPr eaLnBrk="1" fontAlgn="auto" hangingPunct="1">
              <a:spcBef>
                <a:spcPts val="0"/>
              </a:spcBef>
              <a:spcAft>
                <a:spcPts val="0"/>
              </a:spcAft>
              <a:defRPr/>
            </a:pPr>
            <a:r>
              <a:rPr lang="en-US" b="1" cap="all" dirty="0"/>
              <a:t>COMMENT</a:t>
            </a:r>
          </a:p>
          <a:p>
            <a:pPr eaLnBrk="1" fontAlgn="auto" hangingPunct="1">
              <a:spcBef>
                <a:spcPts val="0"/>
              </a:spcBef>
              <a:spcAft>
                <a:spcPts val="0"/>
              </a:spcAft>
              <a:defRPr/>
            </a:pPr>
            <a:r>
              <a:rPr lang="en-US" dirty="0"/>
              <a:t>This study heralds great news: The risk associated with type 2 diabetes can be eliminated with risk factor control. A remaining question is which treatment strategies, if any, can produce what was found in this observational study, particularly with regard to glucose, LDL cholesterol, and blood pressure control. Although we cannot answer that question today, the findings are promising that type 2 diabetes need not be considered a risk that cannot be eliminated.</a:t>
            </a:r>
          </a:p>
          <a:p>
            <a:pPr eaLnBrk="1" fontAlgn="auto" hangingPunct="1">
              <a:spcBef>
                <a:spcPts val="0"/>
              </a:spcBef>
              <a:spcAft>
                <a:spcPts val="0"/>
              </a:spcAft>
              <a:defRPr/>
            </a:pPr>
            <a:endParaRPr lang="es-ES" dirty="0"/>
          </a:p>
        </p:txBody>
      </p:sp>
      <p:sp>
        <p:nvSpPr>
          <p:cNvPr id="4" name="Marcador de número de diapositiva 3">
            <a:extLst>
              <a:ext uri="{FF2B5EF4-FFF2-40B4-BE49-F238E27FC236}">
                <a16:creationId xmlns:a16="http://schemas.microsoft.com/office/drawing/2014/main" id="{1FFFE099-B51A-F9D2-E054-8E334C708C1C}"/>
              </a:ext>
            </a:extLst>
          </p:cNvPr>
          <p:cNvSpPr>
            <a:spLocks noGrp="1"/>
          </p:cNvSpPr>
          <p:nvPr>
            <p:ph type="sldNum" sz="quarter" idx="5"/>
          </p:nvPr>
        </p:nvSpPr>
        <p:spPr/>
        <p:txBody>
          <a:bodyPr/>
          <a:lstStyle>
            <a:lvl1pPr>
              <a:defRPr>
                <a:solidFill>
                  <a:schemeClr val="tx1"/>
                </a:solidFill>
                <a:latin typeface="Arial" panose="020B0604020202020204" pitchFamily="34" charset="0"/>
                <a:ea typeface="ヒラギノ角ゴ Pro W3" panose="020B0300000000000000" pitchFamily="123" charset="-128"/>
              </a:defRPr>
            </a:lvl1pPr>
            <a:lvl2pPr marL="742950" indent="-285750">
              <a:defRPr>
                <a:solidFill>
                  <a:schemeClr val="tx1"/>
                </a:solidFill>
                <a:latin typeface="Arial" panose="020B0604020202020204" pitchFamily="34" charset="0"/>
                <a:ea typeface="ヒラギノ角ゴ Pro W3" panose="020B0300000000000000" pitchFamily="123" charset="-128"/>
              </a:defRPr>
            </a:lvl2pPr>
            <a:lvl3pPr marL="1143000" indent="-228600">
              <a:defRPr>
                <a:solidFill>
                  <a:schemeClr val="tx1"/>
                </a:solidFill>
                <a:latin typeface="Arial" panose="020B0604020202020204" pitchFamily="34" charset="0"/>
                <a:ea typeface="ヒラギノ角ゴ Pro W3" panose="020B0300000000000000" pitchFamily="123" charset="-128"/>
              </a:defRPr>
            </a:lvl3pPr>
            <a:lvl4pPr marL="1600200" indent="-228600">
              <a:defRPr>
                <a:solidFill>
                  <a:schemeClr val="tx1"/>
                </a:solidFill>
                <a:latin typeface="Arial" panose="020B0604020202020204" pitchFamily="34" charset="0"/>
                <a:ea typeface="ヒラギノ角ゴ Pro W3" panose="020B0300000000000000" pitchFamily="123" charset="-128"/>
              </a:defRPr>
            </a:lvl4pPr>
            <a:lvl5pPr marL="2057400" indent="-228600">
              <a:defRPr>
                <a:solidFill>
                  <a:schemeClr val="tx1"/>
                </a:solidFill>
                <a:latin typeface="Arial" panose="020B0604020202020204" pitchFamily="34" charset="0"/>
                <a:ea typeface="ヒラギノ角ゴ Pro W3" panose="020B0300000000000000" pitchFamily="12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12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12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12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123" charset="-128"/>
              </a:defRPr>
            </a:lvl9pPr>
          </a:lstStyle>
          <a:p>
            <a:fld id="{837FA727-9C63-2844-83DC-39333CBC73E2}" type="slidenum">
              <a:rPr lang="es-ES" altLang="es-ES" sz="1400">
                <a:solidFill>
                  <a:srgbClr val="000000"/>
                </a:solidFill>
                <a:latin typeface="Times New Roman" panose="02020603050405020304" pitchFamily="18" charset="0"/>
              </a:rPr>
              <a:pPr/>
              <a:t>9</a:t>
            </a:fld>
            <a:endParaRPr lang="es-ES" altLang="es-ES" sz="1400">
              <a:solidFill>
                <a:srgbClr val="000000"/>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dirty="0">
                <a:cs typeface="Arial" panose="020B0604020202020204" pitchFamily="34" charset="0"/>
              </a:rPr>
              <a:t>Influencia del buen control glucémico temprano sobre las complicaciones y mortalidad:</a:t>
            </a:r>
          </a:p>
          <a:p>
            <a:r>
              <a:rPr lang="es-ES" sz="1200" dirty="0">
                <a:cs typeface="Arial" panose="020B0604020202020204" pitchFamily="34" charset="0"/>
              </a:rPr>
              <a:t>DM recién diagnosticada y seguida durante 10 años.</a:t>
            </a:r>
          </a:p>
          <a:p>
            <a:r>
              <a:rPr lang="es-ES" sz="1200" dirty="0">
                <a:cs typeface="Arial" panose="020B0604020202020204" pitchFamily="34" charset="0"/>
              </a:rPr>
              <a:t>Asociación entre HbA1c y micro/</a:t>
            </a:r>
            <a:r>
              <a:rPr lang="es-ES" sz="1200" dirty="0" err="1">
                <a:cs typeface="Arial" panose="020B0604020202020204" pitchFamily="34" charset="0"/>
              </a:rPr>
              <a:t>macroangiopatia</a:t>
            </a:r>
            <a:r>
              <a:rPr lang="es-ES" sz="1200" dirty="0">
                <a:cs typeface="Arial" panose="020B0604020202020204" pitchFamily="34" charset="0"/>
              </a:rPr>
              <a:t> y mortalidad.</a:t>
            </a:r>
          </a:p>
          <a:p>
            <a:endParaRPr lang="es-ES" sz="1200" dirty="0">
              <a:cs typeface="Arial" panose="020B0604020202020204" pitchFamily="34" charset="0"/>
            </a:endParaRPr>
          </a:p>
          <a:p>
            <a:endParaRPr lang="es-ES" sz="1200" dirty="0">
              <a:cs typeface="Arial" panose="020B0604020202020204" pitchFamily="34" charset="0"/>
            </a:endParaRPr>
          </a:p>
          <a:p>
            <a:r>
              <a:rPr lang="es-ES" sz="1200" dirty="0">
                <a:cs typeface="Arial" panose="020B0604020202020204" pitchFamily="34" charset="0"/>
              </a:rPr>
              <a:t>El retraso en la intensificación del tratamiento incrementa el riesgo de eventos CV y complicaciones en el paciente con DM2</a:t>
            </a:r>
          </a:p>
          <a:p>
            <a:endParaRPr lang="es-ES" sz="1200" dirty="0">
              <a:cs typeface="Arial" panose="020B0604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E45E1283-E45F-AA43-B05E-7FA56B2EAB34}" type="slidenum">
              <a:rPr lang="es-ES_tradnl" smtClean="0"/>
              <a:t>10</a:t>
            </a:fld>
            <a:endParaRPr lang="es-ES_tradnl"/>
          </a:p>
        </p:txBody>
      </p:sp>
    </p:spTree>
    <p:extLst>
      <p:ext uri="{BB962C8B-B14F-4D97-AF65-F5344CB8AC3E}">
        <p14:creationId xmlns:p14="http://schemas.microsoft.com/office/powerpoint/2010/main" val="228020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B6A7A-C79E-9212-D7DC-A0FBF137995A}"/>
              </a:ext>
            </a:extLst>
          </p:cNvPr>
          <p:cNvSpPr>
            <a:spLocks noGrp="1"/>
          </p:cNvSpPr>
          <p:nvPr>
            <p:ph type="ctrTitle" hasCustomPrompt="1"/>
          </p:nvPr>
        </p:nvSpPr>
        <p:spPr>
          <a:xfrm>
            <a:off x="1374912" y="1600200"/>
            <a:ext cx="9637644" cy="2387600"/>
          </a:xfrm>
        </p:spPr>
        <p:txBody>
          <a:bodyPr anchor="b">
            <a:normAutofit/>
          </a:bodyPr>
          <a:lstStyle>
            <a:lvl1pPr algn="ctr">
              <a:defRPr sz="4000"/>
            </a:lvl1pPr>
          </a:lstStyle>
          <a:p>
            <a:r>
              <a:rPr lang="es-ES" dirty="0">
                <a:solidFill>
                  <a:srgbClr val="333333"/>
                </a:solidFill>
                <a:effectLst/>
                <a:latin typeface="Helvetica" pitchFamily="2" charset="0"/>
              </a:rPr>
              <a:t>¿Es importante identificar los factores</a:t>
            </a:r>
            <a:br>
              <a:rPr lang="es-ES" dirty="0">
                <a:solidFill>
                  <a:srgbClr val="333333"/>
                </a:solidFill>
                <a:effectLst/>
                <a:latin typeface="Helvetica" pitchFamily="2" charset="0"/>
              </a:rPr>
            </a:br>
            <a:r>
              <a:rPr lang="es-ES" dirty="0">
                <a:solidFill>
                  <a:srgbClr val="333333"/>
                </a:solidFill>
                <a:effectLst/>
                <a:latin typeface="Helvetica" pitchFamily="2" charset="0"/>
              </a:rPr>
              <a:t>de riesgo en los pacientes DM2?</a:t>
            </a:r>
            <a:br>
              <a:rPr lang="es-ES" dirty="0">
                <a:solidFill>
                  <a:srgbClr val="333333"/>
                </a:solidFill>
                <a:effectLst/>
                <a:latin typeface="Helvetica" pitchFamily="2" charset="0"/>
              </a:rPr>
            </a:br>
            <a:endParaRPr lang="es-ES" dirty="0"/>
          </a:p>
        </p:txBody>
      </p:sp>
      <p:sp>
        <p:nvSpPr>
          <p:cNvPr id="3" name="Subtítulo 2">
            <a:extLst>
              <a:ext uri="{FF2B5EF4-FFF2-40B4-BE49-F238E27FC236}">
                <a16:creationId xmlns:a16="http://schemas.microsoft.com/office/drawing/2014/main" id="{60C5AE18-B8D3-F27D-C858-990CDF609B5F}"/>
              </a:ext>
            </a:extLst>
          </p:cNvPr>
          <p:cNvSpPr>
            <a:spLocks noGrp="1"/>
          </p:cNvSpPr>
          <p:nvPr>
            <p:ph type="subTitle" idx="1" hasCustomPrompt="1"/>
          </p:nvPr>
        </p:nvSpPr>
        <p:spPr>
          <a:xfrm>
            <a:off x="1524000" y="442991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solidFill>
                  <a:srgbClr val="333333"/>
                </a:solidFill>
                <a:effectLst/>
                <a:latin typeface="Helvetica" pitchFamily="2" charset="0"/>
              </a:rPr>
              <a:t>Juan Carlos </a:t>
            </a:r>
            <a:r>
              <a:rPr lang="es-ES" dirty="0" err="1">
                <a:solidFill>
                  <a:srgbClr val="333333"/>
                </a:solidFill>
                <a:effectLst/>
                <a:latin typeface="Helvetica" pitchFamily="2" charset="0"/>
              </a:rPr>
              <a:t>Obaya</a:t>
            </a:r>
            <a:r>
              <a:rPr lang="es-ES" dirty="0">
                <a:solidFill>
                  <a:srgbClr val="333333"/>
                </a:solidFill>
                <a:effectLst/>
                <a:latin typeface="Helvetica" pitchFamily="2" charset="0"/>
              </a:rPr>
              <a:t> Rebollar</a:t>
            </a:r>
          </a:p>
          <a:p>
            <a:r>
              <a:rPr lang="es-ES" dirty="0">
                <a:solidFill>
                  <a:srgbClr val="333333"/>
                </a:solidFill>
                <a:effectLst/>
                <a:latin typeface="Helvetica" pitchFamily="2" charset="0"/>
              </a:rPr>
              <a:t>Centro de Salud La Chopera, Alcobendas (Madrid)</a:t>
            </a:r>
          </a:p>
        </p:txBody>
      </p:sp>
    </p:spTree>
    <p:extLst>
      <p:ext uri="{BB962C8B-B14F-4D97-AF65-F5344CB8AC3E}">
        <p14:creationId xmlns:p14="http://schemas.microsoft.com/office/powerpoint/2010/main" val="34842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F704C5-6754-D469-2EEB-ED8493AD36DB}"/>
              </a:ext>
            </a:extLst>
          </p:cNvPr>
          <p:cNvSpPr>
            <a:spLocks noGrp="1"/>
          </p:cNvSpPr>
          <p:nvPr>
            <p:ph type="title"/>
          </p:nvPr>
        </p:nvSpPr>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37DEA633-77D3-9112-CE75-561EC0581FAE}"/>
              </a:ext>
            </a:extLst>
          </p:cNvPr>
          <p:cNvSpPr>
            <a:spLocks noGrp="1"/>
          </p:cNvSpPr>
          <p:nvPr>
            <p:ph type="body" orient="vert" idx="1"/>
          </p:nvPr>
        </p:nvSpPr>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39160245-FCFC-56B2-A4A1-8F5893B84D6F}"/>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5" name="Marcador de pie de página 4">
            <a:extLst>
              <a:ext uri="{FF2B5EF4-FFF2-40B4-BE49-F238E27FC236}">
                <a16:creationId xmlns:a16="http://schemas.microsoft.com/office/drawing/2014/main" id="{D21DD41F-F635-A362-82A5-DEBEA021EC54}"/>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30973708-2A7B-6120-4B76-94ED7602E522}"/>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2362272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69446-E3C0-86E5-C2F3-64C4F10B8783}"/>
              </a:ext>
            </a:extLst>
          </p:cNvPr>
          <p:cNvSpPr>
            <a:spLocks noGrp="1"/>
          </p:cNvSpPr>
          <p:nvPr>
            <p:ph type="title" orient="vert"/>
          </p:nvPr>
        </p:nvSpPr>
        <p:spPr>
          <a:xfrm>
            <a:off x="8724900" y="365125"/>
            <a:ext cx="2628900" cy="5811838"/>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CD068539-F08B-7228-2B9C-EADCAF140C5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02603AE7-53DA-ECDD-E750-B34CC16E86BB}"/>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5" name="Marcador de pie de página 4">
            <a:extLst>
              <a:ext uri="{FF2B5EF4-FFF2-40B4-BE49-F238E27FC236}">
                <a16:creationId xmlns:a16="http://schemas.microsoft.com/office/drawing/2014/main" id="{720404CE-56D3-F2E9-A7B3-2FDF14B491B8}"/>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75B890A8-E4D0-EAF0-A1C9-53FE99F822AF}"/>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3285480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117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‹Nº›</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98090070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US" noProof="0"/>
              <a:t>Click to edit Master title style</a:t>
            </a:r>
            <a:endParaRPr lang="en-GB" noProof="0" dirty="0"/>
          </a:p>
        </p:txBody>
      </p:sp>
      <p:sp>
        <p:nvSpPr>
          <p:cNvPr id="7"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Presentation title</a:t>
            </a:r>
          </a:p>
        </p:txBody>
      </p:sp>
      <p:sp>
        <p:nvSpPr>
          <p:cNvPr id="8"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a:t>Date</a:t>
            </a:r>
            <a:endParaRPr lang="en-GB" noProof="0" dirty="0"/>
          </a:p>
        </p:txBody>
      </p:sp>
      <p:sp>
        <p:nvSpPr>
          <p:cNvPr id="9"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‹Nº›</a:t>
            </a:fld>
            <a:endParaRPr lang="en-GB" noProof="0" dirty="0"/>
          </a:p>
        </p:txBody>
      </p:sp>
    </p:spTree>
    <p:extLst>
      <p:ext uri="{BB962C8B-B14F-4D97-AF65-F5344CB8AC3E}">
        <p14:creationId xmlns:p14="http://schemas.microsoft.com/office/powerpoint/2010/main" val="1932401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pPr>
              <a:defRPr/>
            </a:pPr>
            <a:fld id="{4B01E8EF-57E8-4F85-90EB-163CEE512F88}" type="slidenum">
              <a:rPr lang="en-GB" noProof="0" smtClean="0"/>
              <a:pPr>
                <a:defRPr/>
              </a:pPr>
              <a:t>‹Nº›</a:t>
            </a:fld>
            <a:endParaRPr lang="en-GB" noProof="0" dirty="0"/>
          </a:p>
        </p:txBody>
      </p:sp>
      <p:sp>
        <p:nvSpPr>
          <p:cNvPr id="4" name="Footer Placeholder 3"/>
          <p:cNvSpPr>
            <a:spLocks noGrp="1"/>
          </p:cNvSpPr>
          <p:nvPr>
            <p:ph type="ftr" sz="quarter" idx="11"/>
          </p:nvPr>
        </p:nvSpPr>
        <p:spPr/>
        <p:txBody>
          <a:bodyPr/>
          <a:lstStyle/>
          <a:p>
            <a:pPr>
              <a:defRPr/>
            </a:pPr>
            <a:r>
              <a:rPr lang="en-GB" noProof="0"/>
              <a:t>Presentation title</a:t>
            </a:r>
            <a:endParaRPr lang="en-GB" noProof="0" dirty="0"/>
          </a:p>
        </p:txBody>
      </p:sp>
      <p:sp>
        <p:nvSpPr>
          <p:cNvPr id="5" name="Date Placeholder 4"/>
          <p:cNvSpPr>
            <a:spLocks noGrp="1"/>
          </p:cNvSpPr>
          <p:nvPr>
            <p:ph type="dt" sz="half" idx="12"/>
          </p:nvPr>
        </p:nvSpPr>
        <p:spPr/>
        <p:txBody>
          <a:bodyPr/>
          <a:lstStyle/>
          <a:p>
            <a:pPr>
              <a:defRPr/>
            </a:pPr>
            <a:r>
              <a:rPr lang="en-GB" noProof="0"/>
              <a:t>Date</a:t>
            </a:r>
            <a:endParaRPr lang="en-GB" noProof="0" dirty="0"/>
          </a:p>
        </p:txBody>
      </p:sp>
    </p:spTree>
    <p:extLst>
      <p:ext uri="{BB962C8B-B14F-4D97-AF65-F5344CB8AC3E}">
        <p14:creationId xmlns:p14="http://schemas.microsoft.com/office/powerpoint/2010/main" val="1292140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BE375D39-F545-F343-B12F-16BCD6B5B813}"/>
              </a:ext>
            </a:extLst>
          </p:cNvPr>
          <p:cNvSpPr>
            <a:spLocks noGrp="1"/>
          </p:cNvSpPr>
          <p:nvPr>
            <p:ph type="body" sz="quarter" idx="10" hasCustomPrompt="1"/>
          </p:nvPr>
        </p:nvSpPr>
        <p:spPr>
          <a:xfrm>
            <a:off x="765386" y="20319"/>
            <a:ext cx="8155094" cy="866992"/>
          </a:xfrm>
          <a:prstGeom prst="rect">
            <a:avLst/>
          </a:prstGeom>
        </p:spPr>
        <p:txBody>
          <a:bodyPr anchor="ctr"/>
          <a:lstStyle>
            <a:lvl1pPr marL="0" indent="0" algn="l">
              <a:lnSpc>
                <a:spcPts val="2280"/>
              </a:lnSpc>
              <a:buNone/>
              <a:defRPr sz="1900" b="1">
                <a:solidFill>
                  <a:srgbClr val="C00000"/>
                </a:solidFill>
                <a:latin typeface="Arial" panose="020B0604020202020204" pitchFamily="34" charset="0"/>
                <a:cs typeface="Arial" panose="020B0604020202020204" pitchFamily="34" charset="0"/>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sed </a:t>
            </a:r>
            <a:r>
              <a:rPr lang="es-ES" dirty="0" err="1"/>
              <a:t>diam</a:t>
            </a:r>
            <a:r>
              <a:rPr lang="es-ES" dirty="0"/>
              <a:t> </a:t>
            </a:r>
            <a:r>
              <a:rPr lang="es-ES" dirty="0" err="1"/>
              <a:t>nonummy</a:t>
            </a:r>
            <a:r>
              <a:rPr lang="es-ES" dirty="0"/>
              <a:t> </a:t>
            </a:r>
            <a:r>
              <a:rPr lang="es-ES" dirty="0" err="1"/>
              <a:t>nibh</a:t>
            </a:r>
            <a:r>
              <a:rPr lang="es-ES" dirty="0"/>
              <a:t> </a:t>
            </a:r>
            <a:r>
              <a:rPr lang="es-ES" dirty="0" err="1"/>
              <a:t>euismod</a:t>
            </a:r>
            <a:r>
              <a:rPr lang="es-ES" dirty="0"/>
              <a:t> </a:t>
            </a:r>
            <a:r>
              <a:rPr lang="es-ES" dirty="0" err="1"/>
              <a:t>tincidunt</a:t>
            </a:r>
            <a:r>
              <a:rPr lang="es-ES" dirty="0"/>
              <a:t> ut </a:t>
            </a:r>
            <a:r>
              <a:rPr lang="es-ES" dirty="0" err="1"/>
              <a:t>laoreet</a:t>
            </a:r>
            <a:r>
              <a:rPr lang="es-ES" dirty="0"/>
              <a:t> </a:t>
            </a:r>
            <a:r>
              <a:rPr lang="es-ES" dirty="0" err="1"/>
              <a:t>dolore</a:t>
            </a:r>
            <a:r>
              <a:rPr lang="es-ES" dirty="0"/>
              <a:t> magna</a:t>
            </a:r>
          </a:p>
        </p:txBody>
      </p:sp>
      <p:sp>
        <p:nvSpPr>
          <p:cNvPr id="5" name="Marcador de texto 9">
            <a:extLst>
              <a:ext uri="{FF2B5EF4-FFF2-40B4-BE49-F238E27FC236}">
                <a16:creationId xmlns:a16="http://schemas.microsoft.com/office/drawing/2014/main" id="{FC376DC2-C1F5-3A4C-B322-F790940C0F6F}"/>
              </a:ext>
            </a:extLst>
          </p:cNvPr>
          <p:cNvSpPr>
            <a:spLocks noGrp="1"/>
          </p:cNvSpPr>
          <p:nvPr>
            <p:ph type="body" sz="quarter" idx="11" hasCustomPrompt="1"/>
          </p:nvPr>
        </p:nvSpPr>
        <p:spPr>
          <a:xfrm>
            <a:off x="765385" y="1313411"/>
            <a:ext cx="11080251" cy="4164677"/>
          </a:xfrm>
          <a:prstGeom prst="rect">
            <a:avLst/>
          </a:prstGeom>
        </p:spPr>
        <p:txBody>
          <a:bodyPr anchor="t"/>
          <a:lstStyle>
            <a:lvl1pPr marL="222250" indent="-222250" algn="l">
              <a:lnSpc>
                <a:spcPts val="1460"/>
              </a:lnSpc>
              <a:spcBef>
                <a:spcPts val="0"/>
              </a:spcBef>
              <a:spcAft>
                <a:spcPts val="1800"/>
              </a:spcAft>
              <a:buClr>
                <a:srgbClr val="0070C0"/>
              </a:buClr>
              <a:buSzPct val="100000"/>
              <a:buFontTx/>
              <a:buBlip>
                <a:blip r:embed="rId2"/>
              </a:buBlip>
              <a:tabLst/>
              <a:defRPr sz="1100" b="0">
                <a:solidFill>
                  <a:schemeClr val="tx1">
                    <a:lumMod val="95000"/>
                    <a:lumOff val="5000"/>
                  </a:schemeClr>
                </a:solidFill>
                <a:latin typeface="Arial" panose="020B0604020202020204" pitchFamily="34" charset="0"/>
                <a:cs typeface="Arial" panose="020B0604020202020204" pitchFamily="34" charset="0"/>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sed </a:t>
            </a:r>
            <a:r>
              <a:rPr lang="es-ES" dirty="0" err="1"/>
              <a:t>diam</a:t>
            </a:r>
            <a:r>
              <a:rPr lang="es-ES" dirty="0"/>
              <a:t> </a:t>
            </a:r>
            <a:r>
              <a:rPr lang="es-ES" dirty="0" err="1"/>
              <a:t>nonummy</a:t>
            </a:r>
            <a:r>
              <a:rPr lang="es-ES" dirty="0"/>
              <a:t> </a:t>
            </a:r>
            <a:r>
              <a:rPr lang="es-ES" dirty="0" err="1"/>
              <a:t>nibh</a:t>
            </a:r>
            <a:r>
              <a:rPr lang="es-ES" dirty="0"/>
              <a:t> </a:t>
            </a:r>
            <a:r>
              <a:rPr lang="es-ES" dirty="0" err="1"/>
              <a:t>euismod</a:t>
            </a:r>
            <a:r>
              <a:rPr lang="es-ES" dirty="0"/>
              <a:t> </a:t>
            </a:r>
            <a:r>
              <a:rPr lang="es-ES" dirty="0" err="1"/>
              <a:t>tincidunt</a:t>
            </a:r>
            <a:r>
              <a:rPr lang="es-ES" dirty="0"/>
              <a:t> ut </a:t>
            </a:r>
            <a:r>
              <a:rPr lang="es-ES" dirty="0" err="1"/>
              <a:t>laoreet</a:t>
            </a:r>
            <a:r>
              <a:rPr lang="es-ES" dirty="0"/>
              <a:t> </a:t>
            </a:r>
            <a:r>
              <a:rPr lang="es-ES" dirty="0" err="1"/>
              <a:t>dolore</a:t>
            </a:r>
            <a:r>
              <a:rPr lang="es-ES" dirty="0"/>
              <a:t> magna </a:t>
            </a:r>
            <a:r>
              <a:rPr lang="es-ES" dirty="0" err="1"/>
              <a:t>aliquam</a:t>
            </a:r>
            <a:r>
              <a:rPr lang="es-ES" dirty="0"/>
              <a:t> </a:t>
            </a:r>
            <a:r>
              <a:rPr lang="es-ES" dirty="0" err="1"/>
              <a:t>erat</a:t>
            </a:r>
            <a:r>
              <a:rPr lang="es-ES" dirty="0"/>
              <a:t> </a:t>
            </a:r>
            <a:r>
              <a:rPr lang="es-ES" dirty="0" err="1"/>
              <a:t>volutpat</a:t>
            </a:r>
            <a:r>
              <a:rPr lang="es-ES" dirty="0"/>
              <a:t>. Ut </a:t>
            </a:r>
            <a:r>
              <a:rPr lang="es-ES" dirty="0" err="1"/>
              <a:t>wisi</a:t>
            </a:r>
            <a:r>
              <a:rPr lang="es-ES" dirty="0"/>
              <a: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a:t>
            </a:r>
            <a:r>
              <a:rPr lang="es-ES" dirty="0"/>
              <a:t> </a:t>
            </a:r>
            <a:r>
              <a:rPr lang="es-ES" dirty="0" err="1"/>
              <a:t>tation</a:t>
            </a:r>
            <a:r>
              <a:rPr lang="es-ES" dirty="0"/>
              <a:t> </a:t>
            </a:r>
            <a:r>
              <a:rPr lang="es-ES" dirty="0" err="1"/>
              <a:t>ullamcorper</a:t>
            </a:r>
            <a:r>
              <a:rPr lang="es-ES" dirty="0"/>
              <a:t>.</a:t>
            </a:r>
          </a:p>
          <a:p>
            <a:pPr lvl="0"/>
            <a:r>
              <a:rPr lang="es-ES" dirty="0" err="1"/>
              <a:t>Suscipit</a:t>
            </a:r>
            <a:r>
              <a:rPr lang="es-ES" dirty="0"/>
              <a:t> </a:t>
            </a:r>
            <a:r>
              <a:rPr lang="es-ES" dirty="0" err="1"/>
              <a:t>lobortis</a:t>
            </a:r>
            <a:r>
              <a:rPr lang="es-ES" dirty="0"/>
              <a:t> </a:t>
            </a:r>
            <a:r>
              <a:rPr lang="es-ES" dirty="0" err="1"/>
              <a:t>nisl</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autem</a:t>
            </a:r>
            <a:r>
              <a:rPr lang="es-ES" dirty="0"/>
              <a:t> </a:t>
            </a:r>
            <a:r>
              <a:rPr lang="es-ES" dirty="0" err="1"/>
              <a:t>vel</a:t>
            </a:r>
            <a:r>
              <a:rPr lang="es-ES" dirty="0"/>
              <a:t> </a:t>
            </a:r>
            <a:r>
              <a:rPr lang="es-ES" dirty="0" err="1"/>
              <a:t>eum</a:t>
            </a:r>
            <a:r>
              <a:rPr lang="es-ES" dirty="0"/>
              <a:t> </a:t>
            </a:r>
            <a:r>
              <a:rPr lang="es-ES" dirty="0" err="1"/>
              <a:t>iriure</a:t>
            </a:r>
            <a:r>
              <a:rPr lang="es-ES" dirty="0"/>
              <a:t> dolor in </a:t>
            </a:r>
            <a:r>
              <a:rPr lang="es-ES" dirty="0" err="1"/>
              <a:t>hendrerit</a:t>
            </a:r>
            <a:r>
              <a:rPr lang="es-ES" dirty="0"/>
              <a:t> in </a:t>
            </a:r>
            <a:r>
              <a:rPr lang="es-ES" dirty="0" err="1"/>
              <a:t>vulputate</a:t>
            </a:r>
            <a:r>
              <a:rPr lang="es-ES" dirty="0"/>
              <a:t> </a:t>
            </a:r>
            <a:r>
              <a:rPr lang="es-ES" dirty="0" err="1"/>
              <a:t>velit</a:t>
            </a:r>
            <a:r>
              <a:rPr lang="es-ES" dirty="0"/>
              <a:t> </a:t>
            </a:r>
            <a:r>
              <a:rPr lang="es-ES" dirty="0" err="1"/>
              <a:t>esse</a:t>
            </a:r>
            <a:r>
              <a:rPr lang="es-ES" dirty="0"/>
              <a:t> </a:t>
            </a:r>
            <a:r>
              <a:rPr lang="es-ES" dirty="0" err="1"/>
              <a:t>molestie</a:t>
            </a:r>
            <a:r>
              <a:rPr lang="es-ES" dirty="0"/>
              <a:t> </a:t>
            </a:r>
            <a:r>
              <a:rPr lang="es-ES" dirty="0" err="1"/>
              <a:t>consequat</a:t>
            </a:r>
            <a:r>
              <a:rPr lang="es-ES" dirty="0"/>
              <a:t>, </a:t>
            </a:r>
            <a:r>
              <a:rPr lang="es-ES" dirty="0" err="1"/>
              <a:t>vel</a:t>
            </a:r>
            <a:r>
              <a:rPr lang="es-ES" dirty="0"/>
              <a:t> </a:t>
            </a:r>
            <a:r>
              <a:rPr lang="es-ES" dirty="0" err="1"/>
              <a:t>illum</a:t>
            </a:r>
            <a:r>
              <a:rPr lang="es-ES" dirty="0"/>
              <a:t> </a:t>
            </a:r>
            <a:r>
              <a:rPr lang="es-ES" dirty="0" err="1"/>
              <a:t>dolore</a:t>
            </a:r>
            <a:r>
              <a:rPr lang="es-ES" dirty="0"/>
              <a:t> </a:t>
            </a:r>
            <a:r>
              <a:rPr lang="es-ES" dirty="0" err="1"/>
              <a:t>eu</a:t>
            </a:r>
            <a:r>
              <a:rPr lang="es-ES" dirty="0"/>
              <a:t> </a:t>
            </a:r>
            <a:r>
              <a:rPr lang="es-ES" dirty="0" err="1"/>
              <a:t>feugiat</a:t>
            </a:r>
            <a:r>
              <a:rPr lang="es-ES" dirty="0"/>
              <a:t> </a:t>
            </a:r>
            <a:r>
              <a:rPr lang="es-ES" dirty="0" err="1"/>
              <a:t>nulla</a:t>
            </a:r>
            <a:r>
              <a:rPr lang="es-ES" dirty="0"/>
              <a:t> </a:t>
            </a:r>
            <a:r>
              <a:rPr lang="es-ES" dirty="0" err="1"/>
              <a:t>facilisis</a:t>
            </a:r>
            <a:r>
              <a:rPr lang="es-ES" dirty="0"/>
              <a:t> at vero eros et </a:t>
            </a:r>
            <a:r>
              <a:rPr lang="es-ES" dirty="0" err="1"/>
              <a:t>accumsan</a:t>
            </a:r>
            <a:r>
              <a:rPr lang="es-ES" dirty="0"/>
              <a:t> et </a:t>
            </a:r>
            <a:r>
              <a:rPr lang="es-ES" dirty="0" err="1"/>
              <a:t>iusto</a:t>
            </a:r>
            <a:r>
              <a:rPr lang="es-ES" dirty="0"/>
              <a:t> odio </a:t>
            </a:r>
            <a:r>
              <a:rPr lang="es-ES" dirty="0" err="1"/>
              <a:t>dignissim</a:t>
            </a:r>
            <a:r>
              <a:rPr lang="es-ES" dirty="0"/>
              <a:t> </a:t>
            </a:r>
            <a:r>
              <a:rPr lang="es-ES" dirty="0" err="1"/>
              <a:t>qui</a:t>
            </a:r>
            <a:r>
              <a:rPr lang="es-ES" dirty="0"/>
              <a:t> </a:t>
            </a:r>
            <a:r>
              <a:rPr lang="es-ES" dirty="0" err="1"/>
              <a:t>blandit</a:t>
            </a:r>
            <a:r>
              <a:rPr lang="es-ES" dirty="0"/>
              <a:t> </a:t>
            </a:r>
            <a:r>
              <a:rPr lang="es-ES" dirty="0" err="1"/>
              <a:t>praesent</a:t>
            </a:r>
            <a:r>
              <a:rPr lang="es-ES" dirty="0"/>
              <a:t> </a:t>
            </a:r>
            <a:r>
              <a:rPr lang="es-ES" dirty="0" err="1"/>
              <a:t>luptatum</a:t>
            </a:r>
            <a:r>
              <a:rPr lang="es-ES" dirty="0"/>
              <a:t> </a:t>
            </a:r>
            <a:r>
              <a:rPr lang="es-ES" dirty="0" err="1"/>
              <a:t>zzril</a:t>
            </a:r>
            <a:r>
              <a:rPr lang="es-ES" dirty="0"/>
              <a:t> </a:t>
            </a:r>
            <a:r>
              <a:rPr lang="es-ES" dirty="0" err="1"/>
              <a:t>delenit</a:t>
            </a:r>
            <a:r>
              <a:rPr lang="es-ES" dirty="0"/>
              <a:t> </a:t>
            </a:r>
            <a:r>
              <a:rPr lang="es-ES" dirty="0" err="1"/>
              <a:t>augue</a:t>
            </a:r>
            <a:r>
              <a:rPr lang="es-ES" dirty="0"/>
              <a:t> </a:t>
            </a:r>
            <a:r>
              <a:rPr lang="es-ES" dirty="0" err="1"/>
              <a:t>duis</a:t>
            </a:r>
            <a:r>
              <a:rPr lang="es-ES" dirty="0"/>
              <a:t> </a:t>
            </a:r>
            <a:r>
              <a:rPr lang="es-ES" dirty="0" err="1"/>
              <a:t>dolore</a:t>
            </a:r>
            <a:r>
              <a:rPr lang="es-ES" dirty="0"/>
              <a:t> te </a:t>
            </a:r>
            <a:r>
              <a:rPr lang="es-ES" dirty="0" err="1"/>
              <a:t>feugait</a:t>
            </a:r>
            <a:r>
              <a:rPr lang="es-ES" dirty="0"/>
              <a:t> </a:t>
            </a:r>
            <a:r>
              <a:rPr lang="es-ES" dirty="0" err="1"/>
              <a:t>nulla</a:t>
            </a:r>
            <a:r>
              <a:rPr lang="es-ES" dirty="0"/>
              <a:t> </a:t>
            </a:r>
            <a:r>
              <a:rPr lang="es-ES" dirty="0" err="1"/>
              <a:t>facilisi</a:t>
            </a:r>
            <a:r>
              <a:rPr lang="es-ES" dirty="0"/>
              <a:t>.</a:t>
            </a:r>
          </a:p>
          <a:p>
            <a:pPr lvl="0"/>
            <a:r>
              <a:rPr lang="es-ES" dirty="0"/>
              <a:t>Ut </a:t>
            </a:r>
            <a:r>
              <a:rPr lang="es-ES" dirty="0" err="1"/>
              <a:t>wisi</a:t>
            </a:r>
            <a:r>
              <a:rPr lang="es-ES" dirty="0"/>
              <a: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a:t>
            </a:r>
            <a:r>
              <a:rPr lang="es-ES" dirty="0"/>
              <a:t> </a:t>
            </a:r>
            <a:r>
              <a:rPr lang="es-ES" dirty="0" err="1"/>
              <a:t>tation</a:t>
            </a:r>
            <a:r>
              <a:rPr lang="es-ES" dirty="0"/>
              <a:t> </a:t>
            </a:r>
            <a:r>
              <a:rPr lang="es-ES" dirty="0" err="1"/>
              <a:t>ullamcorper</a:t>
            </a:r>
            <a:r>
              <a:rPr lang="es-ES" dirty="0"/>
              <a:t> </a:t>
            </a:r>
            <a:r>
              <a:rPr lang="es-ES" dirty="0" err="1"/>
              <a:t>suscipit</a:t>
            </a:r>
            <a:r>
              <a:rPr lang="es-ES" dirty="0"/>
              <a:t> </a:t>
            </a:r>
            <a:r>
              <a:rPr lang="es-ES" dirty="0" err="1"/>
              <a:t>lobortis</a:t>
            </a:r>
            <a:r>
              <a:rPr lang="es-ES" dirty="0"/>
              <a:t> </a:t>
            </a:r>
            <a:r>
              <a:rPr lang="es-ES" dirty="0" err="1"/>
              <a:t>nisl</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a:t>
            </a:r>
            <a:r>
              <a:rPr lang="es-ES" dirty="0"/>
              <a:t> </a:t>
            </a:r>
            <a:r>
              <a:rPr lang="es-ES" dirty="0" err="1"/>
              <a:t>ectetuer</a:t>
            </a:r>
            <a:r>
              <a:rPr lang="es-ES" dirty="0"/>
              <a:t> </a:t>
            </a:r>
            <a:r>
              <a:rPr lang="es-ES" dirty="0" err="1"/>
              <a:t>adipiscing</a:t>
            </a:r>
            <a:r>
              <a:rPr lang="es-ES" dirty="0"/>
              <a:t> </a:t>
            </a:r>
            <a:r>
              <a:rPr lang="es-ES" dirty="0" err="1"/>
              <a:t>elit</a:t>
            </a:r>
            <a:r>
              <a:rPr lang="es-ES" dirty="0"/>
              <a:t>, sed </a:t>
            </a:r>
            <a:r>
              <a:rPr lang="es-ES" dirty="0" err="1"/>
              <a:t>diam</a:t>
            </a:r>
            <a:r>
              <a:rPr lang="es-ES" dirty="0"/>
              <a:t> </a:t>
            </a:r>
            <a:r>
              <a:rPr lang="es-ES" dirty="0" err="1"/>
              <a:t>nonummy</a:t>
            </a:r>
            <a:r>
              <a:rPr lang="es-ES" dirty="0"/>
              <a:t> </a:t>
            </a:r>
            <a:r>
              <a:rPr lang="es-ES" dirty="0" err="1"/>
              <a:t>nibh</a:t>
            </a:r>
            <a:r>
              <a:rPr lang="es-ES" dirty="0"/>
              <a:t> </a:t>
            </a:r>
            <a:r>
              <a:rPr lang="es-ES" dirty="0" err="1"/>
              <a:t>euismod</a:t>
            </a:r>
            <a:r>
              <a:rPr lang="es-ES" dirty="0"/>
              <a:t> </a:t>
            </a:r>
            <a:r>
              <a:rPr lang="es-ES" dirty="0" err="1"/>
              <a:t>tincidunt</a:t>
            </a:r>
            <a:r>
              <a:rPr lang="es-ES" dirty="0"/>
              <a:t> ut </a:t>
            </a:r>
            <a:r>
              <a:rPr lang="es-ES" dirty="0" err="1"/>
              <a:t>laoreet</a:t>
            </a:r>
            <a:r>
              <a:rPr lang="es-ES" dirty="0"/>
              <a:t> </a:t>
            </a:r>
            <a:r>
              <a:rPr lang="es-ES" dirty="0" err="1"/>
              <a:t>dolore</a:t>
            </a:r>
            <a:r>
              <a:rPr lang="es-ES" dirty="0"/>
              <a:t> magna </a:t>
            </a:r>
            <a:r>
              <a:rPr lang="es-ES" dirty="0" err="1"/>
              <a:t>aliquam</a:t>
            </a:r>
            <a:r>
              <a:rPr lang="es-ES" dirty="0"/>
              <a:t> </a:t>
            </a:r>
            <a:r>
              <a:rPr lang="es-ES" dirty="0" err="1"/>
              <a:t>erat</a:t>
            </a:r>
            <a:r>
              <a:rPr lang="es-ES" dirty="0"/>
              <a:t> </a:t>
            </a:r>
            <a:r>
              <a:rPr lang="es-ES" dirty="0" err="1"/>
              <a:t>volutpat</a:t>
            </a:r>
            <a:r>
              <a:rPr lang="es-ES" dirty="0"/>
              <a:t>.</a:t>
            </a:r>
          </a:p>
          <a:p>
            <a:pPr lvl="0"/>
            <a:r>
              <a:rPr lang="es-ES" dirty="0" err="1"/>
              <a:t>Consectetuer</a:t>
            </a:r>
            <a:r>
              <a:rPr lang="es-ES" dirty="0"/>
              <a:t> </a:t>
            </a:r>
            <a:r>
              <a:rPr lang="es-ES" dirty="0" err="1"/>
              <a:t>adipiscing</a:t>
            </a:r>
            <a:r>
              <a:rPr lang="es-ES" dirty="0"/>
              <a:t> </a:t>
            </a:r>
            <a:r>
              <a:rPr lang="es-ES" dirty="0" err="1"/>
              <a:t>elitorem</a:t>
            </a:r>
            <a:r>
              <a:rPr lang="es-ES" dirty="0"/>
              <a:t> </a:t>
            </a:r>
            <a:r>
              <a:rPr lang="es-ES" dirty="0" err="1"/>
              <a:t>ipsum</a:t>
            </a:r>
            <a:r>
              <a:rPr lang="es-ES" dirty="0"/>
              <a:t> dolor </a:t>
            </a:r>
            <a:r>
              <a:rPr lang="es-ES" dirty="0" err="1"/>
              <a:t>sit</a:t>
            </a:r>
            <a:r>
              <a:rPr lang="es-ES" dirty="0"/>
              <a:t> </a:t>
            </a:r>
            <a:r>
              <a:rPr lang="es-ES" dirty="0" err="1"/>
              <a:t>amet</a:t>
            </a:r>
            <a:r>
              <a:rPr lang="es-ES" dirty="0"/>
              <a:t>, sed </a:t>
            </a:r>
            <a:r>
              <a:rPr lang="es-ES" dirty="0" err="1"/>
              <a:t>diam</a:t>
            </a:r>
            <a:r>
              <a:rPr lang="es-ES" dirty="0"/>
              <a:t> </a:t>
            </a:r>
            <a:r>
              <a:rPr lang="es-ES" dirty="0" err="1"/>
              <a:t>nonummy</a:t>
            </a:r>
            <a:r>
              <a:rPr lang="es-ES" dirty="0"/>
              <a:t> </a:t>
            </a:r>
            <a:r>
              <a:rPr lang="es-ES" dirty="0" err="1"/>
              <a:t>nibh</a:t>
            </a:r>
            <a:r>
              <a:rPr lang="es-ES" dirty="0"/>
              <a:t> </a:t>
            </a:r>
            <a:r>
              <a:rPr lang="es-ES" dirty="0" err="1"/>
              <a:t>euismod</a:t>
            </a:r>
            <a:r>
              <a:rPr lang="es-ES" dirty="0"/>
              <a:t> </a:t>
            </a:r>
            <a:r>
              <a:rPr lang="es-ES" dirty="0" err="1"/>
              <a:t>tincidunt</a:t>
            </a:r>
            <a:r>
              <a:rPr lang="es-ES" dirty="0"/>
              <a:t> ut </a:t>
            </a:r>
            <a:r>
              <a:rPr lang="es-ES" dirty="0" err="1"/>
              <a:t>laoreet</a:t>
            </a:r>
            <a:r>
              <a:rPr lang="es-ES" dirty="0"/>
              <a:t> </a:t>
            </a:r>
            <a:r>
              <a:rPr lang="es-ES" dirty="0" err="1"/>
              <a:t>dolore</a:t>
            </a:r>
            <a:r>
              <a:rPr lang="es-ES" dirty="0"/>
              <a:t> magna </a:t>
            </a:r>
            <a:r>
              <a:rPr lang="es-ES" dirty="0" err="1"/>
              <a:t>aliquam</a:t>
            </a:r>
            <a:r>
              <a:rPr lang="es-ES" dirty="0"/>
              <a:t> </a:t>
            </a:r>
            <a:r>
              <a:rPr lang="es-ES" dirty="0" err="1"/>
              <a:t>erat</a:t>
            </a:r>
            <a:r>
              <a:rPr lang="es-ES" dirty="0"/>
              <a:t> </a:t>
            </a:r>
            <a:r>
              <a:rPr lang="es-ES" dirty="0" err="1"/>
              <a:t>volutpat</a:t>
            </a:r>
            <a:r>
              <a:rPr lang="es-ES" dirty="0"/>
              <a:t>. Ut </a:t>
            </a:r>
            <a:r>
              <a:rPr lang="es-ES" dirty="0" err="1"/>
              <a:t>wisi</a:t>
            </a:r>
            <a:r>
              <a:rPr lang="es-ES" dirty="0"/>
              <a: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a:t>
            </a:r>
            <a:r>
              <a:rPr lang="es-ES" dirty="0"/>
              <a:t> </a:t>
            </a:r>
            <a:r>
              <a:rPr lang="es-ES" dirty="0" err="1"/>
              <a:t>tation</a:t>
            </a:r>
            <a:r>
              <a:rPr lang="es-ES" dirty="0"/>
              <a:t> </a:t>
            </a:r>
            <a:r>
              <a:rPr lang="es-ES" dirty="0" err="1"/>
              <a:t>ullamcorper</a:t>
            </a:r>
            <a:r>
              <a:rPr lang="es-ES" dirty="0"/>
              <a:t> </a:t>
            </a:r>
            <a:r>
              <a:rPr lang="es-ES" dirty="0" err="1"/>
              <a:t>suscipit</a:t>
            </a:r>
            <a:r>
              <a:rPr lang="es-ES" dirty="0"/>
              <a:t> </a:t>
            </a:r>
            <a:r>
              <a:rPr lang="es-ES" dirty="0" err="1"/>
              <a:t>lobortis</a:t>
            </a:r>
            <a:r>
              <a:rPr lang="es-ES" dirty="0"/>
              <a:t> </a:t>
            </a:r>
            <a:r>
              <a:rPr lang="es-ES" dirty="0" err="1"/>
              <a:t>nisl</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autem</a:t>
            </a:r>
            <a:r>
              <a:rPr lang="es-ES" dirty="0"/>
              <a:t> </a:t>
            </a:r>
            <a:r>
              <a:rPr lang="es-ES" dirty="0" err="1"/>
              <a:t>vel</a:t>
            </a:r>
            <a:r>
              <a:rPr lang="es-ES" dirty="0"/>
              <a:t> </a:t>
            </a:r>
            <a:r>
              <a:rPr lang="es-ES" dirty="0" err="1"/>
              <a:t>eum</a:t>
            </a:r>
            <a:r>
              <a:rPr lang="es-ES" dirty="0"/>
              <a:t> </a:t>
            </a:r>
            <a:r>
              <a:rPr lang="es-ES" dirty="0" err="1"/>
              <a:t>iriure</a:t>
            </a:r>
            <a:r>
              <a:rPr lang="es-ES" dirty="0"/>
              <a:t> dolor in </a:t>
            </a:r>
            <a:r>
              <a:rPr lang="es-ES" dirty="0" err="1"/>
              <a:t>hendrerit</a:t>
            </a:r>
            <a:r>
              <a:rPr lang="es-ES" dirty="0"/>
              <a:t> </a:t>
            </a:r>
            <a:r>
              <a:rPr lang="es-ES" dirty="0" err="1"/>
              <a:t>inus</a:t>
            </a:r>
            <a:r>
              <a:rPr lang="es-ES" dirty="0"/>
              <a:t>.</a:t>
            </a:r>
          </a:p>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sed </a:t>
            </a:r>
            <a:r>
              <a:rPr lang="es-ES" dirty="0" err="1"/>
              <a:t>diam</a:t>
            </a:r>
            <a:r>
              <a:rPr lang="es-ES" dirty="0"/>
              <a:t> </a:t>
            </a:r>
            <a:r>
              <a:rPr lang="es-ES" dirty="0" err="1"/>
              <a:t>nonummy</a:t>
            </a:r>
            <a:r>
              <a:rPr lang="es-ES" dirty="0"/>
              <a:t> </a:t>
            </a:r>
            <a:r>
              <a:rPr lang="es-ES" dirty="0" err="1"/>
              <a:t>nibh</a:t>
            </a:r>
            <a:r>
              <a:rPr lang="es-ES" dirty="0"/>
              <a:t> </a:t>
            </a:r>
            <a:r>
              <a:rPr lang="es-ES" dirty="0" err="1"/>
              <a:t>euismod</a:t>
            </a:r>
            <a:r>
              <a:rPr lang="es-ES" dirty="0"/>
              <a:t> </a:t>
            </a:r>
            <a:r>
              <a:rPr lang="es-ES" dirty="0" err="1"/>
              <a:t>tincidunt</a:t>
            </a:r>
            <a:r>
              <a:rPr lang="es-ES" dirty="0"/>
              <a:t> ut </a:t>
            </a:r>
            <a:r>
              <a:rPr lang="es-ES" dirty="0" err="1"/>
              <a:t>laoreet</a:t>
            </a:r>
            <a:r>
              <a:rPr lang="es-ES" dirty="0"/>
              <a:t> </a:t>
            </a:r>
            <a:r>
              <a:rPr lang="es-ES" dirty="0" err="1"/>
              <a:t>dolore</a:t>
            </a:r>
            <a:r>
              <a:rPr lang="es-ES" dirty="0"/>
              <a:t> magna </a:t>
            </a:r>
            <a:r>
              <a:rPr lang="es-ES" dirty="0" err="1"/>
              <a:t>aliquam</a:t>
            </a:r>
            <a:r>
              <a:rPr lang="es-ES" dirty="0"/>
              <a:t> </a:t>
            </a:r>
            <a:r>
              <a:rPr lang="es-ES" dirty="0" err="1"/>
              <a:t>erat</a:t>
            </a:r>
            <a:r>
              <a:rPr lang="es-ES" dirty="0"/>
              <a:t> </a:t>
            </a:r>
            <a:r>
              <a:rPr lang="es-ES" dirty="0" err="1"/>
              <a:t>volutpat</a:t>
            </a:r>
            <a:r>
              <a:rPr lang="es-ES" dirty="0"/>
              <a:t>. Ut </a:t>
            </a:r>
            <a:r>
              <a:rPr lang="es-ES" dirty="0" err="1"/>
              <a:t>wisi</a:t>
            </a:r>
            <a:r>
              <a:rPr lang="es-ES" dirty="0"/>
              <a: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a:t>
            </a:r>
            <a:r>
              <a:rPr lang="es-ES" dirty="0"/>
              <a:t> </a:t>
            </a:r>
            <a:r>
              <a:rPr lang="es-ES" dirty="0" err="1"/>
              <a:t>tation</a:t>
            </a:r>
            <a:r>
              <a:rPr lang="es-ES" dirty="0"/>
              <a:t> </a:t>
            </a:r>
            <a:r>
              <a:rPr lang="es-ES" dirty="0" err="1"/>
              <a:t>ullamcorper</a:t>
            </a:r>
            <a:r>
              <a:rPr lang="es-ES" dirty="0"/>
              <a:t>.</a:t>
            </a:r>
          </a:p>
          <a:p>
            <a:pPr lvl="0"/>
            <a:r>
              <a:rPr lang="es-ES" dirty="0" err="1"/>
              <a:t>Suscipit</a:t>
            </a:r>
            <a:r>
              <a:rPr lang="es-ES" dirty="0"/>
              <a:t> </a:t>
            </a:r>
            <a:r>
              <a:rPr lang="es-ES" dirty="0" err="1"/>
              <a:t>lobortis</a:t>
            </a:r>
            <a:r>
              <a:rPr lang="es-ES" dirty="0"/>
              <a:t> </a:t>
            </a:r>
            <a:r>
              <a:rPr lang="es-ES" dirty="0" err="1"/>
              <a:t>nisl</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autem</a:t>
            </a:r>
            <a:r>
              <a:rPr lang="es-ES" dirty="0"/>
              <a:t> </a:t>
            </a:r>
            <a:r>
              <a:rPr lang="es-ES" dirty="0" err="1"/>
              <a:t>vel</a:t>
            </a:r>
            <a:r>
              <a:rPr lang="es-ES" dirty="0"/>
              <a:t> </a:t>
            </a:r>
            <a:r>
              <a:rPr lang="es-ES" dirty="0" err="1"/>
              <a:t>eum</a:t>
            </a:r>
            <a:r>
              <a:rPr lang="es-ES" dirty="0"/>
              <a:t> </a:t>
            </a:r>
            <a:r>
              <a:rPr lang="es-ES" dirty="0" err="1"/>
              <a:t>iriure</a:t>
            </a:r>
            <a:r>
              <a:rPr lang="es-ES" dirty="0"/>
              <a:t> dolor in </a:t>
            </a:r>
            <a:r>
              <a:rPr lang="es-ES" dirty="0" err="1"/>
              <a:t>hendrerit</a:t>
            </a:r>
            <a:r>
              <a:rPr lang="es-ES" dirty="0"/>
              <a:t> in </a:t>
            </a:r>
            <a:r>
              <a:rPr lang="es-ES" dirty="0" err="1"/>
              <a:t>vulputate</a:t>
            </a:r>
            <a:r>
              <a:rPr lang="es-ES" dirty="0"/>
              <a:t> </a:t>
            </a:r>
            <a:r>
              <a:rPr lang="es-ES" dirty="0" err="1"/>
              <a:t>velit</a:t>
            </a:r>
            <a:r>
              <a:rPr lang="es-ES" dirty="0"/>
              <a:t> </a:t>
            </a:r>
            <a:r>
              <a:rPr lang="es-ES" dirty="0" err="1"/>
              <a:t>esse</a:t>
            </a:r>
            <a:r>
              <a:rPr lang="es-ES" dirty="0"/>
              <a:t> </a:t>
            </a:r>
            <a:r>
              <a:rPr lang="es-ES" dirty="0" err="1"/>
              <a:t>molestie</a:t>
            </a:r>
            <a:r>
              <a:rPr lang="es-ES" dirty="0"/>
              <a:t> </a:t>
            </a:r>
            <a:r>
              <a:rPr lang="es-ES" dirty="0" err="1"/>
              <a:t>consequat</a:t>
            </a:r>
            <a:r>
              <a:rPr lang="es-ES" dirty="0"/>
              <a:t>, </a:t>
            </a:r>
            <a:r>
              <a:rPr lang="es-ES" dirty="0" err="1"/>
              <a:t>vel</a:t>
            </a:r>
            <a:r>
              <a:rPr lang="es-ES" dirty="0"/>
              <a:t> </a:t>
            </a:r>
            <a:r>
              <a:rPr lang="es-ES" dirty="0" err="1"/>
              <a:t>illum</a:t>
            </a:r>
            <a:r>
              <a:rPr lang="es-ES" dirty="0"/>
              <a:t> </a:t>
            </a:r>
            <a:r>
              <a:rPr lang="es-ES" dirty="0" err="1"/>
              <a:t>dolore</a:t>
            </a:r>
            <a:r>
              <a:rPr lang="es-ES" dirty="0"/>
              <a:t> </a:t>
            </a:r>
            <a:r>
              <a:rPr lang="es-ES" dirty="0" err="1"/>
              <a:t>eu</a:t>
            </a:r>
            <a:r>
              <a:rPr lang="es-ES" dirty="0"/>
              <a:t> </a:t>
            </a:r>
            <a:r>
              <a:rPr lang="es-ES" dirty="0" err="1"/>
              <a:t>feugiat</a:t>
            </a:r>
            <a:r>
              <a:rPr lang="es-ES" dirty="0"/>
              <a:t> </a:t>
            </a:r>
            <a:r>
              <a:rPr lang="es-ES" dirty="0" err="1"/>
              <a:t>nulla</a:t>
            </a:r>
            <a:r>
              <a:rPr lang="es-ES" dirty="0"/>
              <a:t> </a:t>
            </a:r>
            <a:r>
              <a:rPr lang="es-ES" dirty="0" err="1"/>
              <a:t>facilisis</a:t>
            </a:r>
            <a:r>
              <a:rPr lang="es-ES" dirty="0"/>
              <a:t> at vero eros et </a:t>
            </a:r>
            <a:r>
              <a:rPr lang="es-ES" dirty="0" err="1"/>
              <a:t>accumsan</a:t>
            </a:r>
            <a:r>
              <a:rPr lang="es-ES" dirty="0"/>
              <a:t> et </a:t>
            </a:r>
            <a:r>
              <a:rPr lang="es-ES" dirty="0" err="1"/>
              <a:t>iusto</a:t>
            </a:r>
            <a:r>
              <a:rPr lang="es-ES" dirty="0"/>
              <a:t> odio </a:t>
            </a:r>
            <a:r>
              <a:rPr lang="es-ES" dirty="0" err="1"/>
              <a:t>dignissim</a:t>
            </a:r>
            <a:r>
              <a:rPr lang="es-ES" dirty="0"/>
              <a:t> </a:t>
            </a:r>
            <a:r>
              <a:rPr lang="es-ES" dirty="0" err="1"/>
              <a:t>qui</a:t>
            </a:r>
            <a:r>
              <a:rPr lang="es-ES" dirty="0"/>
              <a:t> </a:t>
            </a:r>
            <a:r>
              <a:rPr lang="es-ES" dirty="0" err="1"/>
              <a:t>blandit</a:t>
            </a:r>
            <a:r>
              <a:rPr lang="es-ES" dirty="0"/>
              <a:t> </a:t>
            </a:r>
            <a:r>
              <a:rPr lang="es-ES" dirty="0" err="1"/>
              <a:t>praesent</a:t>
            </a:r>
            <a:r>
              <a:rPr lang="es-ES" dirty="0"/>
              <a:t> </a:t>
            </a:r>
            <a:r>
              <a:rPr lang="es-ES" dirty="0" err="1"/>
              <a:t>luptatum</a:t>
            </a:r>
            <a:r>
              <a:rPr lang="es-ES" dirty="0"/>
              <a:t> </a:t>
            </a:r>
            <a:r>
              <a:rPr lang="es-ES" dirty="0" err="1"/>
              <a:t>zzril</a:t>
            </a:r>
            <a:r>
              <a:rPr lang="es-ES" dirty="0"/>
              <a:t> </a:t>
            </a:r>
            <a:r>
              <a:rPr lang="es-ES" dirty="0" err="1"/>
              <a:t>delenit</a:t>
            </a:r>
            <a:r>
              <a:rPr lang="es-ES" dirty="0"/>
              <a:t> </a:t>
            </a:r>
            <a:r>
              <a:rPr lang="es-ES" dirty="0" err="1"/>
              <a:t>augue</a:t>
            </a:r>
            <a:r>
              <a:rPr lang="es-ES" dirty="0"/>
              <a:t> </a:t>
            </a:r>
            <a:r>
              <a:rPr lang="es-ES" dirty="0" err="1"/>
              <a:t>duis</a:t>
            </a:r>
            <a:r>
              <a:rPr lang="es-ES" dirty="0"/>
              <a:t> </a:t>
            </a:r>
            <a:r>
              <a:rPr lang="es-ES" dirty="0" err="1"/>
              <a:t>dolore</a:t>
            </a:r>
            <a:r>
              <a:rPr lang="es-ES" dirty="0"/>
              <a:t> te </a:t>
            </a:r>
            <a:r>
              <a:rPr lang="es-ES" dirty="0" err="1"/>
              <a:t>feugait</a:t>
            </a:r>
            <a:r>
              <a:rPr lang="es-ES" dirty="0"/>
              <a:t> </a:t>
            </a:r>
            <a:r>
              <a:rPr lang="es-ES" dirty="0" err="1"/>
              <a:t>nulla</a:t>
            </a:r>
            <a:r>
              <a:rPr lang="es-ES" dirty="0"/>
              <a:t> </a:t>
            </a:r>
            <a:r>
              <a:rPr lang="es-ES" dirty="0" err="1"/>
              <a:t>facilisi</a:t>
            </a:r>
            <a:r>
              <a:rPr lang="es-ES" dirty="0"/>
              <a:t>.</a:t>
            </a:r>
          </a:p>
        </p:txBody>
      </p:sp>
      <p:sp>
        <p:nvSpPr>
          <p:cNvPr id="6" name="Marcador de texto 9">
            <a:extLst>
              <a:ext uri="{FF2B5EF4-FFF2-40B4-BE49-F238E27FC236}">
                <a16:creationId xmlns:a16="http://schemas.microsoft.com/office/drawing/2014/main" id="{36C1F764-043F-4D48-A62D-6D825E80B9C0}"/>
              </a:ext>
            </a:extLst>
          </p:cNvPr>
          <p:cNvSpPr>
            <a:spLocks noGrp="1"/>
          </p:cNvSpPr>
          <p:nvPr>
            <p:ph type="body" sz="quarter" idx="12"/>
          </p:nvPr>
        </p:nvSpPr>
        <p:spPr>
          <a:xfrm>
            <a:off x="1431018" y="6238545"/>
            <a:ext cx="8452816" cy="432262"/>
          </a:xfrm>
          <a:prstGeom prst="rect">
            <a:avLst/>
          </a:prstGeom>
        </p:spPr>
        <p:txBody>
          <a:bodyPr anchor="t"/>
          <a:lstStyle>
            <a:lvl1pPr marL="0" indent="0" algn="l">
              <a:lnSpc>
                <a:spcPts val="1060"/>
              </a:lnSpc>
              <a:spcBef>
                <a:spcPts val="0"/>
              </a:spcBef>
              <a:spcAft>
                <a:spcPts val="0"/>
              </a:spcAft>
              <a:buClr>
                <a:srgbClr val="0070C0"/>
              </a:buClr>
              <a:buSzPct val="100000"/>
              <a:buFontTx/>
              <a:buNone/>
              <a:tabLst/>
              <a:defRPr sz="900" b="0">
                <a:solidFill>
                  <a:schemeClr val="tx1">
                    <a:lumMod val="75000"/>
                    <a:lumOff val="25000"/>
                  </a:schemeClr>
                </a:solidFill>
                <a:latin typeface="Arial" panose="020B0604020202020204" pitchFamily="34" charset="0"/>
                <a:cs typeface="Arial" panose="020B0604020202020204" pitchFamily="34" charset="0"/>
              </a:defRPr>
            </a:lvl1pPr>
          </a:lstStyle>
          <a:p>
            <a:pPr lvl="0"/>
            <a:endParaRPr lang="es-ES" dirty="0"/>
          </a:p>
        </p:txBody>
      </p:sp>
    </p:spTree>
    <p:extLst>
      <p:ext uri="{BB962C8B-B14F-4D97-AF65-F5344CB8AC3E}">
        <p14:creationId xmlns:p14="http://schemas.microsoft.com/office/powerpoint/2010/main" val="209499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04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to be avoide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endParaRPr lang="en-GB" dirty="0"/>
          </a:p>
        </p:txBody>
      </p:sp>
    </p:spTree>
    <p:extLst>
      <p:ext uri="{BB962C8B-B14F-4D97-AF65-F5344CB8AC3E}">
        <p14:creationId xmlns:p14="http://schemas.microsoft.com/office/powerpoint/2010/main" val="321210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42B1F-76C0-BF52-78CA-E20D4B309A09}"/>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59C78816-DDAC-197C-B057-EE911FAB403F}"/>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46F2A0A8-2400-278F-234E-F64B29C164CC}"/>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dirty="0"/>
          </a:p>
        </p:txBody>
      </p:sp>
      <p:sp>
        <p:nvSpPr>
          <p:cNvPr id="5" name="Marcador de pie de página 4">
            <a:extLst>
              <a:ext uri="{FF2B5EF4-FFF2-40B4-BE49-F238E27FC236}">
                <a16:creationId xmlns:a16="http://schemas.microsoft.com/office/drawing/2014/main" id="{629FE928-921D-D7DB-1241-FEE12589F95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4E0D0711-FB0A-A4E8-CEDC-660F4D8C3C36}"/>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381132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E38045-CCE5-3331-B05D-08CF3566CFD0}"/>
              </a:ext>
            </a:extLst>
          </p:cNvPr>
          <p:cNvSpPr>
            <a:spLocks noGrp="1"/>
          </p:cNvSpPr>
          <p:nvPr>
            <p:ph type="title"/>
          </p:nvPr>
        </p:nvSpPr>
        <p:spPr>
          <a:xfrm>
            <a:off x="831850" y="1709738"/>
            <a:ext cx="10515600" cy="2852737"/>
          </a:xfrm>
        </p:spPr>
        <p:txBody>
          <a:bodyPr anchor="b"/>
          <a:lstStyle>
            <a:lvl1pPr>
              <a:defRPr sz="6000"/>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E11920A-2C8F-7301-A00C-02161E611E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8EDE43C2-B2BB-011A-EE90-F5FC9009EB9E}"/>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5" name="Marcador de pie de página 4">
            <a:extLst>
              <a:ext uri="{FF2B5EF4-FFF2-40B4-BE49-F238E27FC236}">
                <a16:creationId xmlns:a16="http://schemas.microsoft.com/office/drawing/2014/main" id="{E4943BCD-878B-F2AB-E77A-5C424E77D0B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47903468-D050-6CFD-32A5-1DF3655D99A9}"/>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239806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0F9354-05AB-3FA2-2A2A-D9233E5D0112}"/>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8BF0F19-4959-498E-326D-2737BEC076AB}"/>
              </a:ext>
            </a:extLst>
          </p:cNvPr>
          <p:cNvSpPr>
            <a:spLocks noGrp="1"/>
          </p:cNvSpPr>
          <p:nvPr>
            <p:ph sz="half" idx="1"/>
          </p:nvPr>
        </p:nvSpPr>
        <p:spPr>
          <a:xfrm>
            <a:off x="838200" y="1825625"/>
            <a:ext cx="5181600" cy="4351338"/>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BE027B96-E426-D867-145E-5DFD988FC8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766372C-A4B6-B69D-7D7B-5FBD2E3B4C2A}"/>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6" name="Marcador de pie de página 5">
            <a:extLst>
              <a:ext uri="{FF2B5EF4-FFF2-40B4-BE49-F238E27FC236}">
                <a16:creationId xmlns:a16="http://schemas.microsoft.com/office/drawing/2014/main" id="{6B6A2A7E-02B3-9E6C-FF6E-45BF2EFC05C6}"/>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06DDCDDC-1400-C322-D53B-15BABA93D85E}"/>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301383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CAC45-DAAB-D179-B666-3BBC76035E72}"/>
              </a:ext>
            </a:extLst>
          </p:cNvPr>
          <p:cNvSpPr>
            <a:spLocks noGrp="1"/>
          </p:cNvSpPr>
          <p:nvPr>
            <p:ph type="title"/>
          </p:nvPr>
        </p:nvSpPr>
        <p:spPr>
          <a:xfrm>
            <a:off x="839788" y="365125"/>
            <a:ext cx="10515600" cy="1325563"/>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9E867560-179B-FD49-0D17-F68D84EC4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F862CBC3-FB37-F490-8D53-1ECD52459486}"/>
              </a:ext>
            </a:extLst>
          </p:cNvPr>
          <p:cNvSpPr>
            <a:spLocks noGrp="1"/>
          </p:cNvSpPr>
          <p:nvPr>
            <p:ph sz="half" idx="2"/>
          </p:nvPr>
        </p:nvSpPr>
        <p:spPr>
          <a:xfrm>
            <a:off x="839788" y="2505075"/>
            <a:ext cx="5157787" cy="3684588"/>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0A18C2EA-B21D-6A54-8C06-58D5A2A2B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0C0073A-0E22-7DBE-09E9-6FD1A78A53F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6FCBF4D-B184-AC5D-09F9-EAFC2FD50E07}"/>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8" name="Marcador de pie de página 7">
            <a:extLst>
              <a:ext uri="{FF2B5EF4-FFF2-40B4-BE49-F238E27FC236}">
                <a16:creationId xmlns:a16="http://schemas.microsoft.com/office/drawing/2014/main" id="{FBC091E3-AE90-E049-55CB-5B20769C46B3}"/>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1F6B4F08-AE25-5FD0-822C-D9B5ADA17F9A}"/>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108513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3A4103-91B4-2AF1-2FD4-089E4F388E03}"/>
              </a:ext>
            </a:extLst>
          </p:cNvPr>
          <p:cNvSpPr>
            <a:spLocks noGrp="1"/>
          </p:cNvSpPr>
          <p:nvPr>
            <p:ph type="title"/>
          </p:nvPr>
        </p:nvSpPr>
        <p:spPr/>
        <p:txBody>
          <a:bodyPr/>
          <a:lstStyle/>
          <a:p>
            <a:endParaRPr lang="es-ES" dirty="0"/>
          </a:p>
        </p:txBody>
      </p:sp>
      <p:sp>
        <p:nvSpPr>
          <p:cNvPr id="3" name="Marcador de fecha 2">
            <a:extLst>
              <a:ext uri="{FF2B5EF4-FFF2-40B4-BE49-F238E27FC236}">
                <a16:creationId xmlns:a16="http://schemas.microsoft.com/office/drawing/2014/main" id="{05D5AE50-E8CB-B93A-FE6A-528C4AE9E191}"/>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4" name="Marcador de pie de página 3">
            <a:extLst>
              <a:ext uri="{FF2B5EF4-FFF2-40B4-BE49-F238E27FC236}">
                <a16:creationId xmlns:a16="http://schemas.microsoft.com/office/drawing/2014/main" id="{003B9D70-B50C-2BCB-2FC8-FC350B65630A}"/>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A875D96B-391A-86B5-0F42-F78AC365D4F2}"/>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39450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493B2E-49E4-09D4-F39A-BDDE1AA8DEE8}"/>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3" name="Marcador de pie de página 2">
            <a:extLst>
              <a:ext uri="{FF2B5EF4-FFF2-40B4-BE49-F238E27FC236}">
                <a16:creationId xmlns:a16="http://schemas.microsoft.com/office/drawing/2014/main" id="{A7D943A2-FF09-B11A-3356-62CDA67BD250}"/>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D9D9C3D8-F9B1-0205-611D-1B751EA3B606}"/>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348742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0DFF68-3FFC-65C5-22C6-58FA2CA93C9B}"/>
              </a:ext>
            </a:extLst>
          </p:cNvPr>
          <p:cNvSpPr>
            <a:spLocks noGrp="1"/>
          </p:cNvSpPr>
          <p:nvPr>
            <p:ph type="title"/>
          </p:nvPr>
        </p:nvSpPr>
        <p:spPr>
          <a:xfrm>
            <a:off x="839788" y="457200"/>
            <a:ext cx="3932237" cy="1600200"/>
          </a:xfrm>
        </p:spPr>
        <p:txBody>
          <a:bodyPr anchor="b"/>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4BA08641-D571-606D-F2F4-1CC5FB496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56B4EE98-80DF-E7CD-77E0-12A563BB1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0280C341-4229-5673-8E98-2833CBD6E2F3}"/>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6" name="Marcador de pie de página 5">
            <a:extLst>
              <a:ext uri="{FF2B5EF4-FFF2-40B4-BE49-F238E27FC236}">
                <a16:creationId xmlns:a16="http://schemas.microsoft.com/office/drawing/2014/main" id="{557B2972-D1DB-5F61-13F2-F1D39F1E2F9E}"/>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FAAD39E3-ABAF-4CF3-EEE1-D3C4B4BE3E6E}"/>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40023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D6547-DD03-9B47-3739-278F09591F94}"/>
              </a:ext>
            </a:extLst>
          </p:cNvPr>
          <p:cNvSpPr>
            <a:spLocks noGrp="1"/>
          </p:cNvSpPr>
          <p:nvPr>
            <p:ph type="title"/>
          </p:nvPr>
        </p:nvSpPr>
        <p:spPr>
          <a:xfrm>
            <a:off x="839788" y="457200"/>
            <a:ext cx="3932237" cy="1600200"/>
          </a:xfrm>
        </p:spPr>
        <p:txBody>
          <a:bodyPr anchor="b"/>
          <a:lstStyle>
            <a:lvl1pPr>
              <a:defRPr sz="3200"/>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917E3FEE-5F78-7F7A-9338-DDD695DB92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A9DF76D2-FF77-547C-C349-647A65633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EAED07D1-2EB4-03B9-8723-6B63364E624B}"/>
              </a:ext>
            </a:extLst>
          </p:cNvPr>
          <p:cNvSpPr>
            <a:spLocks noGrp="1"/>
          </p:cNvSpPr>
          <p:nvPr>
            <p:ph type="dt" sz="half" idx="10"/>
          </p:nvPr>
        </p:nvSpPr>
        <p:spPr>
          <a:xfrm>
            <a:off x="838200" y="6356350"/>
            <a:ext cx="2743200" cy="365125"/>
          </a:xfrm>
          <a:prstGeom prst="rect">
            <a:avLst/>
          </a:prstGeom>
        </p:spPr>
        <p:txBody>
          <a:bodyPr/>
          <a:lstStyle/>
          <a:p>
            <a:fld id="{82BECC94-D4A0-DB45-8A87-F2C7A539926B}" type="datetimeFigureOut">
              <a:rPr lang="es-ES" smtClean="0"/>
              <a:t>22/3/23</a:t>
            </a:fld>
            <a:endParaRPr lang="es-ES"/>
          </a:p>
        </p:txBody>
      </p:sp>
      <p:sp>
        <p:nvSpPr>
          <p:cNvPr id="6" name="Marcador de pie de página 5">
            <a:extLst>
              <a:ext uri="{FF2B5EF4-FFF2-40B4-BE49-F238E27FC236}">
                <a16:creationId xmlns:a16="http://schemas.microsoft.com/office/drawing/2014/main" id="{54ED829E-557E-A0A9-CB89-5DA064EFE52F}"/>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714A7968-E30C-2047-236D-B6E66D8C2B30}"/>
              </a:ext>
            </a:extLst>
          </p:cNvPr>
          <p:cNvSpPr>
            <a:spLocks noGrp="1"/>
          </p:cNvSpPr>
          <p:nvPr>
            <p:ph type="sldNum" sz="quarter" idx="12"/>
          </p:nvPr>
        </p:nvSpPr>
        <p:spPr>
          <a:xfrm>
            <a:off x="8610600" y="6356350"/>
            <a:ext cx="2743200" cy="365125"/>
          </a:xfrm>
          <a:prstGeom prst="rect">
            <a:avLst/>
          </a:prstGeom>
        </p:spPr>
        <p:txBody>
          <a:bodyPr/>
          <a:lstStyle/>
          <a:p>
            <a:fld id="{7F7891A5-F63B-3447-A1CC-055888DD6625}" type="slidenum">
              <a:rPr lang="es-ES" smtClean="0"/>
              <a:t>‹Nº›</a:t>
            </a:fld>
            <a:endParaRPr lang="es-ES"/>
          </a:p>
        </p:txBody>
      </p:sp>
    </p:spTree>
    <p:extLst>
      <p:ext uri="{BB962C8B-B14F-4D97-AF65-F5344CB8AC3E}">
        <p14:creationId xmlns:p14="http://schemas.microsoft.com/office/powerpoint/2010/main" val="79945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572166-238D-9CE4-C634-DE56664BF5EE}"/>
              </a:ext>
            </a:extLst>
          </p:cNvPr>
          <p:cNvSpPr>
            <a:spLocks noGrp="1"/>
          </p:cNvSpPr>
          <p:nvPr>
            <p:ph type="title"/>
          </p:nvPr>
        </p:nvSpPr>
        <p:spPr>
          <a:xfrm>
            <a:off x="838200" y="1137036"/>
            <a:ext cx="10515600" cy="1325563"/>
          </a:xfrm>
          <a:prstGeom prst="rect">
            <a:avLst/>
          </a:prstGeom>
        </p:spPr>
        <p:txBody>
          <a:bodyPr vert="horz" lIns="91440" tIns="45720" rIns="91440" bIns="45720" rtlCol="0" anchor="ctr">
            <a:normAutofit/>
          </a:bodyPr>
          <a:lstStyle/>
          <a:p>
            <a:endParaRPr lang="es-ES" dirty="0"/>
          </a:p>
        </p:txBody>
      </p:sp>
      <p:sp>
        <p:nvSpPr>
          <p:cNvPr id="3" name="Marcador de texto 2">
            <a:extLst>
              <a:ext uri="{FF2B5EF4-FFF2-40B4-BE49-F238E27FC236}">
                <a16:creationId xmlns:a16="http://schemas.microsoft.com/office/drawing/2014/main" id="{D5816F69-35EE-9C8D-CDC2-A979F4FD68B0}"/>
              </a:ext>
            </a:extLst>
          </p:cNvPr>
          <p:cNvSpPr>
            <a:spLocks noGrp="1"/>
          </p:cNvSpPr>
          <p:nvPr>
            <p:ph type="body" idx="1"/>
          </p:nvPr>
        </p:nvSpPr>
        <p:spPr>
          <a:xfrm>
            <a:off x="838200" y="2571193"/>
            <a:ext cx="10515600" cy="3969694"/>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072571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7" r:id="rId14"/>
    <p:sldLayoutId id="2147483678" r:id="rId15"/>
    <p:sldLayoutId id="2147483680" r:id="rId16"/>
    <p:sldLayoutId id="2147483681" r:id="rId17"/>
    <p:sldLayoutId id="2147483682" r:id="rId18"/>
  </p:sldLayoutIdLst>
  <p:txStyles>
    <p:titleStyle>
      <a:lvl1pPr algn="l" defTabSz="914400" rtl="0" eaLnBrk="1" latinLnBrk="0" hangingPunct="1">
        <a:lnSpc>
          <a:spcPct val="90000"/>
        </a:lnSpc>
        <a:spcBef>
          <a:spcPct val="0"/>
        </a:spcBef>
        <a:buNone/>
        <a:defRPr sz="3400" b="1" i="0" kern="1200">
          <a:solidFill>
            <a:schemeClr val="tx1"/>
          </a:solidFill>
          <a:latin typeface="Segoe UI Semibold" panose="020F0502020204030204" pitchFamily="34" charset="0"/>
          <a:ea typeface="+mj-ea"/>
          <a:cs typeface="Segoe UI Semibold"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572495"/>
      </p:ext>
    </p:extLst>
  </p:cSld>
  <p:clrMap bg1="lt1" tx1="dk1" bg2="lt2" tx2="dk2" accent1="accent1" accent2="accent2" accent3="accent3" accent4="accent4" accent5="accent5" accent6="accent6" hlink="hlink" folHlink="folHlink"/>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1.gif"/><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diagramData" Target="../diagrams/data1.xml"/><Relationship Id="rId21" Type="http://schemas.openxmlformats.org/officeDocument/2006/relationships/image" Target="../media/image44.png"/><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17.xml"/><Relationship Id="rId16" Type="http://schemas.openxmlformats.org/officeDocument/2006/relationships/diagramQuickStyle" Target="../diagrams/quickStyle3.xml"/><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7.tif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9DD71-4720-184E-D456-5568B2B366EF}"/>
              </a:ext>
            </a:extLst>
          </p:cNvPr>
          <p:cNvSpPr>
            <a:spLocks noGrp="1"/>
          </p:cNvSpPr>
          <p:nvPr>
            <p:ph type="ctrTitle"/>
          </p:nvPr>
        </p:nvSpPr>
        <p:spPr>
          <a:xfrm>
            <a:off x="492369" y="3095386"/>
            <a:ext cx="9144000" cy="1509392"/>
          </a:xfrm>
        </p:spPr>
        <p:txBody>
          <a:bodyPr anchor="ctr">
            <a:noAutofit/>
          </a:bodyPr>
          <a:lstStyle/>
          <a:p>
            <a:pPr algn="l"/>
            <a:r>
              <a:rPr lang="es-ES" sz="3200" dirty="0">
                <a:solidFill>
                  <a:srgbClr val="333333"/>
                </a:solidFill>
                <a:effectLst/>
                <a:latin typeface="Segoe UI Semibold" panose="020B0502040204020203" pitchFamily="34" charset="0"/>
                <a:cs typeface="Segoe UI Semibold" panose="020B0502040204020203" pitchFamily="34" charset="0"/>
              </a:rPr>
              <a:t>¿Es importante identificar</a:t>
            </a:r>
            <a:br>
              <a:rPr lang="es-ES" sz="3200" dirty="0">
                <a:solidFill>
                  <a:srgbClr val="333333"/>
                </a:solidFill>
                <a:effectLst/>
                <a:latin typeface="Segoe UI Semibold" panose="020B0502040204020203" pitchFamily="34" charset="0"/>
                <a:cs typeface="Segoe UI Semibold" panose="020B0502040204020203" pitchFamily="34" charset="0"/>
              </a:rPr>
            </a:br>
            <a:r>
              <a:rPr lang="es-ES" sz="3200" dirty="0">
                <a:solidFill>
                  <a:srgbClr val="333333"/>
                </a:solidFill>
                <a:effectLst/>
                <a:latin typeface="Segoe UI Semibold" panose="020B0502040204020203" pitchFamily="34" charset="0"/>
                <a:cs typeface="Segoe UI Semibold" panose="020B0502040204020203" pitchFamily="34" charset="0"/>
              </a:rPr>
              <a:t>los </a:t>
            </a:r>
            <a:r>
              <a:rPr lang="es-ES" sz="3200" dirty="0">
                <a:solidFill>
                  <a:srgbClr val="333333"/>
                </a:solidFill>
                <a:effectLst/>
                <a:latin typeface="Segoe UI" panose="020B0502040204020203" pitchFamily="34" charset="0"/>
                <a:cs typeface="Segoe UI" panose="020B0502040204020203" pitchFamily="34" charset="0"/>
              </a:rPr>
              <a:t>factores de riesgo </a:t>
            </a:r>
            <a:br>
              <a:rPr lang="es-ES" sz="3200" dirty="0">
                <a:solidFill>
                  <a:srgbClr val="333333"/>
                </a:solidFill>
                <a:effectLst/>
                <a:latin typeface="Segoe UI Semibold" panose="020B0502040204020203" pitchFamily="34" charset="0"/>
                <a:cs typeface="Segoe UI Semibold" panose="020B0502040204020203" pitchFamily="34" charset="0"/>
              </a:rPr>
            </a:br>
            <a:r>
              <a:rPr lang="es-ES" sz="3200" dirty="0">
                <a:solidFill>
                  <a:srgbClr val="333333"/>
                </a:solidFill>
                <a:effectLst/>
                <a:latin typeface="Segoe UI Semibold" panose="020B0502040204020203" pitchFamily="34" charset="0"/>
                <a:cs typeface="Segoe UI Semibold" panose="020B0502040204020203" pitchFamily="34" charset="0"/>
              </a:rPr>
              <a:t>en los pacientes DM2?</a:t>
            </a:r>
            <a:br>
              <a:rPr lang="es-ES" sz="3200" dirty="0">
                <a:solidFill>
                  <a:srgbClr val="333333"/>
                </a:solidFill>
                <a:effectLst/>
                <a:latin typeface="Segoe UI Semibold" panose="020B0502040204020203" pitchFamily="34" charset="0"/>
                <a:cs typeface="Segoe UI Semibold" panose="020B0502040204020203" pitchFamily="34" charset="0"/>
              </a:rPr>
            </a:br>
            <a:endParaRPr lang="es-ES" sz="3200" dirty="0">
              <a:latin typeface="Segoe UI Semibold" panose="020B0502040204020203" pitchFamily="34" charset="0"/>
              <a:cs typeface="Segoe UI Semibold" panose="020B0502040204020203" pitchFamily="34" charset="0"/>
            </a:endParaRPr>
          </a:p>
        </p:txBody>
      </p:sp>
      <p:sp>
        <p:nvSpPr>
          <p:cNvPr id="3" name="Subtítulo 2">
            <a:extLst>
              <a:ext uri="{FF2B5EF4-FFF2-40B4-BE49-F238E27FC236}">
                <a16:creationId xmlns:a16="http://schemas.microsoft.com/office/drawing/2014/main" id="{A234731A-BA6B-B633-FDC3-58654D7BBD32}"/>
              </a:ext>
            </a:extLst>
          </p:cNvPr>
          <p:cNvSpPr>
            <a:spLocks noGrp="1"/>
          </p:cNvSpPr>
          <p:nvPr>
            <p:ph type="subTitle" idx="1"/>
          </p:nvPr>
        </p:nvSpPr>
        <p:spPr>
          <a:xfrm>
            <a:off x="492369" y="4604778"/>
            <a:ext cx="5092002" cy="653021"/>
          </a:xfrm>
        </p:spPr>
        <p:txBody>
          <a:bodyPr>
            <a:noAutofit/>
          </a:bodyPr>
          <a:lstStyle/>
          <a:p>
            <a:pPr algn="l"/>
            <a:r>
              <a:rPr lang="es-ES" sz="1800" b="1" dirty="0">
                <a:solidFill>
                  <a:schemeClr val="tx1">
                    <a:lumMod val="65000"/>
                    <a:lumOff val="35000"/>
                  </a:schemeClr>
                </a:solidFill>
                <a:latin typeface="Segoe UI Semibold" panose="020B0502040204020203" pitchFamily="34" charset="0"/>
                <a:cs typeface="Segoe UI Semibold" panose="020B0502040204020203" pitchFamily="34" charset="0"/>
              </a:rPr>
              <a:t>Juan Carlos </a:t>
            </a:r>
            <a:r>
              <a:rPr lang="es-ES" sz="1800" b="1" dirty="0" err="1">
                <a:solidFill>
                  <a:schemeClr val="tx1">
                    <a:lumMod val="65000"/>
                    <a:lumOff val="35000"/>
                  </a:schemeClr>
                </a:solidFill>
                <a:latin typeface="Segoe UI Semibold" panose="020B0502040204020203" pitchFamily="34" charset="0"/>
                <a:cs typeface="Segoe UI Semibold" panose="020B0502040204020203" pitchFamily="34" charset="0"/>
              </a:rPr>
              <a:t>Obaya</a:t>
            </a:r>
            <a:r>
              <a:rPr lang="es-ES" sz="1800" b="1" dirty="0">
                <a:solidFill>
                  <a:schemeClr val="tx1">
                    <a:lumMod val="65000"/>
                    <a:lumOff val="35000"/>
                  </a:schemeClr>
                </a:solidFill>
                <a:latin typeface="Segoe UI Semibold" panose="020B0502040204020203" pitchFamily="34" charset="0"/>
                <a:cs typeface="Segoe UI Semibold" panose="020B0502040204020203" pitchFamily="34" charset="0"/>
              </a:rPr>
              <a:t> Rebollar | </a:t>
            </a:r>
            <a:r>
              <a:rPr lang="es-ES" sz="1800" i="1" dirty="0">
                <a:solidFill>
                  <a:schemeClr val="tx1">
                    <a:lumMod val="65000"/>
                    <a:lumOff val="35000"/>
                  </a:schemeClr>
                </a:solidFill>
              </a:rPr>
              <a:t>Centro de Salud </a:t>
            </a:r>
            <a:br>
              <a:rPr lang="es-ES" sz="1800" i="1" dirty="0">
                <a:solidFill>
                  <a:schemeClr val="tx1">
                    <a:lumMod val="65000"/>
                    <a:lumOff val="35000"/>
                  </a:schemeClr>
                </a:solidFill>
              </a:rPr>
            </a:br>
            <a:r>
              <a:rPr lang="es-ES" sz="1800" i="1" dirty="0">
                <a:solidFill>
                  <a:schemeClr val="tx1">
                    <a:lumMod val="65000"/>
                    <a:lumOff val="35000"/>
                  </a:schemeClr>
                </a:solidFill>
              </a:rPr>
              <a:t>La Chopera (Alcobendas)</a:t>
            </a:r>
          </a:p>
        </p:txBody>
      </p:sp>
      <p:pic>
        <p:nvPicPr>
          <p:cNvPr id="4" name="Imagen 3">
            <a:extLst>
              <a:ext uri="{FF2B5EF4-FFF2-40B4-BE49-F238E27FC236}">
                <a16:creationId xmlns:a16="http://schemas.microsoft.com/office/drawing/2014/main" id="{641CC93B-43F8-03C0-82AC-870EB5566E2A}"/>
              </a:ext>
            </a:extLst>
          </p:cNvPr>
          <p:cNvPicPr>
            <a:picLocks noChangeAspect="1"/>
          </p:cNvPicPr>
          <p:nvPr/>
        </p:nvPicPr>
        <p:blipFill>
          <a:blip r:embed="rId3"/>
          <a:stretch>
            <a:fillRect/>
          </a:stretch>
        </p:blipFill>
        <p:spPr>
          <a:xfrm>
            <a:off x="3688322" y="5842840"/>
            <a:ext cx="1561529" cy="592080"/>
          </a:xfrm>
          <a:prstGeom prst="rect">
            <a:avLst/>
          </a:prstGeom>
        </p:spPr>
      </p:pic>
    </p:spTree>
    <p:extLst>
      <p:ext uri="{BB962C8B-B14F-4D97-AF65-F5344CB8AC3E}">
        <p14:creationId xmlns:p14="http://schemas.microsoft.com/office/powerpoint/2010/main" val="324516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DC6BABFE-84B7-4BC7-8E4B-C7202CF5EACA}"/>
              </a:ext>
            </a:extLst>
          </p:cNvPr>
          <p:cNvSpPr>
            <a:spLocks noGrp="1"/>
          </p:cNvSpPr>
          <p:nvPr>
            <p:ph type="title"/>
          </p:nvPr>
        </p:nvSpPr>
        <p:spPr>
          <a:xfrm>
            <a:off x="838200" y="778983"/>
            <a:ext cx="10515600" cy="1325563"/>
          </a:xfrm>
        </p:spPr>
        <p:txBody>
          <a:bodyPr>
            <a:normAutofit/>
          </a:bodyPr>
          <a:lstStyle/>
          <a:p>
            <a:pPr algn="ctr"/>
            <a:r>
              <a:rPr lang="es-ES" sz="3200" dirty="0">
                <a:solidFill>
                  <a:schemeClr val="bg2">
                    <a:lumMod val="10000"/>
                  </a:schemeClr>
                </a:solidFill>
                <a:latin typeface="Segoe UI" panose="020B0502040204020203" pitchFamily="34" charset="0"/>
                <a:cs typeface="Segoe UI" panose="020B0502040204020203" pitchFamily="34" charset="0"/>
              </a:rPr>
              <a:t>¿ES REAL EL LEGADO METABÓLICO?</a:t>
            </a:r>
          </a:p>
        </p:txBody>
      </p:sp>
      <p:sp>
        <p:nvSpPr>
          <p:cNvPr id="10" name="Marcador de contenido 9">
            <a:extLst>
              <a:ext uri="{FF2B5EF4-FFF2-40B4-BE49-F238E27FC236}">
                <a16:creationId xmlns:a16="http://schemas.microsoft.com/office/drawing/2014/main" id="{8D6ACB23-A9AA-4878-913C-CE5D83A693C7}"/>
              </a:ext>
            </a:extLst>
          </p:cNvPr>
          <p:cNvSpPr>
            <a:spLocks noGrp="1"/>
          </p:cNvSpPr>
          <p:nvPr>
            <p:ph sz="half" idx="1"/>
          </p:nvPr>
        </p:nvSpPr>
        <p:spPr>
          <a:xfrm>
            <a:off x="554222" y="1885451"/>
            <a:ext cx="5395474" cy="1325563"/>
          </a:xfrm>
        </p:spPr>
        <p:txBody>
          <a:bodyPr>
            <a:normAutofit/>
          </a:bodyPr>
          <a:lstStyle/>
          <a:p>
            <a:pPr marL="0" indent="0">
              <a:spcAft>
                <a:spcPts val="1200"/>
              </a:spcAft>
              <a:buNone/>
            </a:pPr>
            <a:r>
              <a:rPr lang="es-ES" sz="1800" b="1" dirty="0"/>
              <a:t>Influencia del buen control glucémico temprano sobre las complicaciones y mortalidad:</a:t>
            </a:r>
          </a:p>
          <a:p>
            <a:pPr>
              <a:lnSpc>
                <a:spcPts val="1520"/>
              </a:lnSpc>
              <a:spcBef>
                <a:spcPts val="0"/>
              </a:spcBef>
            </a:pPr>
            <a:r>
              <a:rPr lang="es-ES" sz="1600" dirty="0"/>
              <a:t>DM recién diagnosticada y seguida durante 10 años.</a:t>
            </a:r>
          </a:p>
          <a:p>
            <a:pPr>
              <a:lnSpc>
                <a:spcPts val="1520"/>
              </a:lnSpc>
              <a:spcBef>
                <a:spcPts val="0"/>
              </a:spcBef>
            </a:pPr>
            <a:r>
              <a:rPr lang="es-ES" sz="1600" dirty="0"/>
              <a:t>Asociación entre HbA</a:t>
            </a:r>
            <a:r>
              <a:rPr lang="es-ES" sz="1600" baseline="-25000" dirty="0"/>
              <a:t>1c</a:t>
            </a:r>
            <a:r>
              <a:rPr lang="es-ES" sz="1600" dirty="0"/>
              <a:t> y micro/macroangiopatía y mortalidad.</a:t>
            </a:r>
          </a:p>
          <a:p>
            <a:endParaRPr lang="es-ES" sz="1800" dirty="0"/>
          </a:p>
        </p:txBody>
      </p:sp>
      <p:pic>
        <p:nvPicPr>
          <p:cNvPr id="6" name="Imagen 5"/>
          <p:cNvPicPr>
            <a:picLocks noChangeAspect="1"/>
          </p:cNvPicPr>
          <p:nvPr/>
        </p:nvPicPr>
        <p:blipFill rotWithShape="1">
          <a:blip r:embed="rId3"/>
          <a:srcRect l="20700" t="4391" r="20181" b="37243"/>
          <a:stretch/>
        </p:blipFill>
        <p:spPr>
          <a:xfrm>
            <a:off x="827664" y="3184446"/>
            <a:ext cx="4848590" cy="2973640"/>
          </a:xfrm>
          <a:prstGeom prst="rect">
            <a:avLst/>
          </a:prstGeom>
          <a:ln>
            <a:noFill/>
          </a:ln>
          <a:effectLst/>
        </p:spPr>
      </p:pic>
      <p:pic>
        <p:nvPicPr>
          <p:cNvPr id="5" name="Imagen 4"/>
          <p:cNvPicPr>
            <a:picLocks noChangeAspect="1"/>
          </p:cNvPicPr>
          <p:nvPr/>
        </p:nvPicPr>
        <p:blipFill rotWithShape="1">
          <a:blip r:embed="rId4"/>
          <a:srcRect l="7847" t="32110" r="10764" b="21425"/>
          <a:stretch/>
        </p:blipFill>
        <p:spPr>
          <a:xfrm>
            <a:off x="7424856" y="1885451"/>
            <a:ext cx="3251099" cy="1044000"/>
          </a:xfrm>
          <a:prstGeom prst="rect">
            <a:avLst/>
          </a:prstGeom>
          <a:ln>
            <a:noFill/>
          </a:ln>
          <a:effectLst>
            <a:outerShdw blurRad="50800" dist="38100" dir="2700000" algn="tl" rotWithShape="0">
              <a:prstClr val="black">
                <a:alpha val="40000"/>
              </a:prstClr>
            </a:outerShdw>
          </a:effectLst>
        </p:spPr>
      </p:pic>
      <p:pic>
        <p:nvPicPr>
          <p:cNvPr id="7" name="Imagen 6"/>
          <p:cNvPicPr>
            <a:picLocks noChangeAspect="1"/>
          </p:cNvPicPr>
          <p:nvPr/>
        </p:nvPicPr>
        <p:blipFill rotWithShape="1">
          <a:blip r:embed="rId5"/>
          <a:srcRect l="20741" t="4156" r="21505" b="36749"/>
          <a:stretch/>
        </p:blipFill>
        <p:spPr>
          <a:xfrm>
            <a:off x="6431694" y="3075922"/>
            <a:ext cx="5237425" cy="3014448"/>
          </a:xfrm>
          <a:prstGeom prst="rect">
            <a:avLst/>
          </a:prstGeom>
          <a:ln>
            <a:noFill/>
          </a:ln>
          <a:effectLst/>
        </p:spPr>
      </p:pic>
      <p:sp>
        <p:nvSpPr>
          <p:cNvPr id="4" name="Rectángulo 3"/>
          <p:cNvSpPr/>
          <p:nvPr/>
        </p:nvSpPr>
        <p:spPr>
          <a:xfrm>
            <a:off x="554222" y="6387597"/>
            <a:ext cx="11036808" cy="292388"/>
          </a:xfrm>
          <a:prstGeom prst="rect">
            <a:avLst/>
          </a:prstGeom>
          <a:solidFill>
            <a:srgbClr val="C01228"/>
          </a:solidFill>
        </p:spPr>
        <p:txBody>
          <a:bodyPr wrap="square">
            <a:spAutoFit/>
          </a:bodyPr>
          <a:lstStyle/>
          <a:p>
            <a:pPr algn="ctr"/>
            <a:r>
              <a:rPr lang="es-ES" sz="1300" b="1" dirty="0">
                <a:solidFill>
                  <a:schemeClr val="bg1"/>
                </a:solidFill>
                <a:latin typeface="Segoe UI" panose="020B0502040204020203" pitchFamily="34" charset="0"/>
                <a:cs typeface="Segoe UI" panose="020B0502040204020203" pitchFamily="34" charset="0"/>
              </a:rPr>
              <a:t>El retraso en la intensificación del tratamiento incrementa el riesgo de complicaciones y de mortalidad en el paciente con DM2</a:t>
            </a:r>
          </a:p>
        </p:txBody>
      </p:sp>
      <p:sp>
        <p:nvSpPr>
          <p:cNvPr id="12" name="Marcador de pie de página 11">
            <a:extLst>
              <a:ext uri="{FF2B5EF4-FFF2-40B4-BE49-F238E27FC236}">
                <a16:creationId xmlns:a16="http://schemas.microsoft.com/office/drawing/2014/main" id="{44C53261-8E4D-4A7A-B554-471D1E01850A}"/>
              </a:ext>
            </a:extLst>
          </p:cNvPr>
          <p:cNvSpPr>
            <a:spLocks noGrp="1"/>
          </p:cNvSpPr>
          <p:nvPr>
            <p:ph type="ftr" sz="quarter" idx="11"/>
          </p:nvPr>
        </p:nvSpPr>
        <p:spPr>
          <a:xfrm>
            <a:off x="4764036" y="6070796"/>
            <a:ext cx="2663927" cy="404092"/>
          </a:xfrm>
        </p:spPr>
        <p:txBody>
          <a:bodyPr/>
          <a:lstStyle/>
          <a:p>
            <a:pPr algn="ctr"/>
            <a:r>
              <a:rPr lang="es-ES" sz="1200" i="1" dirty="0">
                <a:solidFill>
                  <a:schemeClr val="tx1">
                    <a:lumMod val="50000"/>
                    <a:lumOff val="50000"/>
                  </a:schemeClr>
                </a:solidFill>
                <a:latin typeface="Segoe UI" panose="020B0502040204020203" pitchFamily="34" charset="0"/>
                <a:cs typeface="Segoe UI" panose="020B0502040204020203" pitchFamily="34" charset="0"/>
              </a:rPr>
              <a:t>DM: diabetes mellitus</a:t>
            </a:r>
          </a:p>
        </p:txBody>
      </p:sp>
    </p:spTree>
    <p:extLst>
      <p:ext uri="{BB962C8B-B14F-4D97-AF65-F5344CB8AC3E}">
        <p14:creationId xmlns:p14="http://schemas.microsoft.com/office/powerpoint/2010/main" val="1101961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CHP\RedGDPS\ALGORITMO\2020\ALGORITMO_ESTILOS_VIDA\ALGORITMO_Estilos_Vida_DM2_ESP_2020\Algoritmo_Estilos_Vida_DM2_Web_Secuencia_JPG\algoritmo_Estilos_de_Vida_DM2_ESP_secuencia-1.jpg">
            <a:extLst>
              <a:ext uri="{FF2B5EF4-FFF2-40B4-BE49-F238E27FC236}">
                <a16:creationId xmlns:a16="http://schemas.microsoft.com/office/drawing/2014/main" id="{05CAD6CF-740E-18CA-DF38-38253F38F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33" y="1231589"/>
            <a:ext cx="7748954" cy="548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92E00553-38DD-D5BC-E213-5C125C639FA8}"/>
              </a:ext>
            </a:extLst>
          </p:cNvPr>
          <p:cNvSpPr txBox="1"/>
          <p:nvPr/>
        </p:nvSpPr>
        <p:spPr>
          <a:xfrm>
            <a:off x="8361367" y="1645577"/>
            <a:ext cx="3364524" cy="1569660"/>
          </a:xfrm>
          <a:prstGeom prst="rect">
            <a:avLst/>
          </a:prstGeom>
          <a:noFill/>
        </p:spPr>
        <p:txBody>
          <a:bodyPr wrap="square">
            <a:spAutoFit/>
          </a:bodyPr>
          <a:lstStyle/>
          <a:p>
            <a:pPr algn="r"/>
            <a:r>
              <a:rPr lang="es-ES" sz="3200" b="1"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t>MODIFICACIÓN </a:t>
            </a:r>
            <a:br>
              <a:rPr lang="es-ES" sz="3200" b="1"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br>
            <a:r>
              <a:rPr lang="es-ES" sz="3200" b="1"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t>EN LOS ESTILOS </a:t>
            </a:r>
            <a:br>
              <a:rPr lang="es-ES" sz="3200" b="1"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br>
            <a:r>
              <a:rPr lang="es-ES" sz="3200" b="1"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t>DE VIDA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C74FED2-46F7-4DB1-A284-ADB970F8501C}"/>
              </a:ext>
            </a:extLst>
          </p:cNvPr>
          <p:cNvSpPr>
            <a:spLocks noGrp="1"/>
          </p:cNvSpPr>
          <p:nvPr>
            <p:ph type="title"/>
          </p:nvPr>
        </p:nvSpPr>
        <p:spPr>
          <a:xfrm>
            <a:off x="1700462" y="1254151"/>
            <a:ext cx="8791075" cy="1004094"/>
          </a:xfrm>
        </p:spPr>
        <p:txBody>
          <a:bodyPr>
            <a:normAutofit/>
          </a:bodyPr>
          <a:lstStyle/>
          <a:p>
            <a:pPr algn="ctr"/>
            <a:r>
              <a:rPr lang="es-ES" sz="3200" dirty="0">
                <a:solidFill>
                  <a:schemeClr val="bg2">
                    <a:lumMod val="10000"/>
                  </a:schemeClr>
                </a:solidFill>
                <a:latin typeface="Segoe UI" panose="020B0502040204020203" pitchFamily="34" charset="0"/>
                <a:cs typeface="Segoe UI" panose="020B0502040204020203" pitchFamily="34" charset="0"/>
              </a:rPr>
              <a:t>ALCOHOL Y TABACO</a:t>
            </a:r>
          </a:p>
        </p:txBody>
      </p:sp>
      <p:sp>
        <p:nvSpPr>
          <p:cNvPr id="7" name="Marcador de contenido 6">
            <a:extLst>
              <a:ext uri="{FF2B5EF4-FFF2-40B4-BE49-F238E27FC236}">
                <a16:creationId xmlns:a16="http://schemas.microsoft.com/office/drawing/2014/main" id="{B862404E-8FAD-4001-A585-BEFB78FF1F2F}"/>
              </a:ext>
            </a:extLst>
          </p:cNvPr>
          <p:cNvSpPr>
            <a:spLocks noGrp="1"/>
          </p:cNvSpPr>
          <p:nvPr>
            <p:ph idx="1"/>
          </p:nvPr>
        </p:nvSpPr>
        <p:spPr>
          <a:xfrm>
            <a:off x="723897" y="2601897"/>
            <a:ext cx="10744201" cy="4792245"/>
          </a:xfrm>
        </p:spPr>
        <p:txBody>
          <a:bodyPr>
            <a:noAutofit/>
          </a:bodyPr>
          <a:lstStyle/>
          <a:p>
            <a:pPr marL="0" indent="0">
              <a:buNone/>
            </a:pPr>
            <a:r>
              <a:rPr lang="es-ES" b="1" dirty="0">
                <a:solidFill>
                  <a:srgbClr val="C01228"/>
                </a:solidFill>
              </a:rPr>
              <a:t>Alcohol:</a:t>
            </a:r>
          </a:p>
          <a:p>
            <a:pPr lvl="1"/>
            <a:r>
              <a:rPr lang="es-ES" dirty="0">
                <a:solidFill>
                  <a:schemeClr val="bg2">
                    <a:lumMod val="10000"/>
                  </a:schemeClr>
                </a:solidFill>
              </a:rPr>
              <a:t>Mujeres: Máximo </a:t>
            </a:r>
            <a:r>
              <a:rPr lang="es-ES" b="1" dirty="0">
                <a:solidFill>
                  <a:schemeClr val="bg2">
                    <a:lumMod val="10000"/>
                  </a:schemeClr>
                </a:solidFill>
              </a:rPr>
              <a:t>1 bebida alcohólica diaria. (C)</a:t>
            </a:r>
          </a:p>
          <a:p>
            <a:pPr lvl="1"/>
            <a:r>
              <a:rPr lang="es-ES" dirty="0">
                <a:solidFill>
                  <a:schemeClr val="bg2">
                    <a:lumMod val="10000"/>
                  </a:schemeClr>
                </a:solidFill>
              </a:rPr>
              <a:t>Hombres: Máximo </a:t>
            </a:r>
            <a:r>
              <a:rPr lang="es-ES" b="1" dirty="0">
                <a:solidFill>
                  <a:schemeClr val="bg2">
                    <a:lumMod val="10000"/>
                  </a:schemeClr>
                </a:solidFill>
              </a:rPr>
              <a:t>2 bebida alcohólica diaria. (C)</a:t>
            </a:r>
          </a:p>
          <a:p>
            <a:pPr lvl="1"/>
            <a:r>
              <a:rPr lang="es-ES" dirty="0">
                <a:solidFill>
                  <a:schemeClr val="bg2">
                    <a:lumMod val="10000"/>
                  </a:schemeClr>
                </a:solidFill>
              </a:rPr>
              <a:t>Educación en personas con diabetes sobre los signos, </a:t>
            </a:r>
            <a:r>
              <a:rPr lang="es-ES" b="1" dirty="0">
                <a:solidFill>
                  <a:schemeClr val="bg2">
                    <a:lumMod val="10000"/>
                  </a:schemeClr>
                </a:solidFill>
              </a:rPr>
              <a:t>síntomas de autocontrol de posibles hipoglucemias diferidas </a:t>
            </a:r>
            <a:r>
              <a:rPr lang="es-ES" dirty="0">
                <a:solidFill>
                  <a:schemeClr val="bg2">
                    <a:lumMod val="10000"/>
                  </a:schemeClr>
                </a:solidFill>
              </a:rPr>
              <a:t>tras consumo de alcohol especialmente si toman </a:t>
            </a:r>
            <a:r>
              <a:rPr lang="es-ES" dirty="0" err="1">
                <a:solidFill>
                  <a:schemeClr val="bg2">
                    <a:lumMod val="10000"/>
                  </a:schemeClr>
                </a:solidFill>
              </a:rPr>
              <a:t>secretagogos</a:t>
            </a:r>
            <a:r>
              <a:rPr lang="es-ES" dirty="0">
                <a:solidFill>
                  <a:schemeClr val="bg2">
                    <a:lumMod val="10000"/>
                  </a:schemeClr>
                </a:solidFill>
              </a:rPr>
              <a:t> o insulina. </a:t>
            </a:r>
            <a:r>
              <a:rPr lang="es-ES" b="1" dirty="0">
                <a:solidFill>
                  <a:schemeClr val="bg2">
                    <a:lumMod val="10000"/>
                  </a:schemeClr>
                </a:solidFill>
              </a:rPr>
              <a:t>(B)</a:t>
            </a:r>
            <a:endParaRPr lang="es-ES" dirty="0">
              <a:solidFill>
                <a:schemeClr val="bg2">
                  <a:lumMod val="10000"/>
                </a:schemeClr>
              </a:solidFill>
            </a:endParaRPr>
          </a:p>
          <a:p>
            <a:pPr marL="0" indent="0">
              <a:buNone/>
            </a:pPr>
            <a:r>
              <a:rPr lang="es-ES" b="1" dirty="0">
                <a:solidFill>
                  <a:srgbClr val="C01228"/>
                </a:solidFill>
              </a:rPr>
              <a:t>Tabaco:</a:t>
            </a:r>
          </a:p>
          <a:p>
            <a:pPr lvl="1"/>
            <a:r>
              <a:rPr lang="es-ES" dirty="0">
                <a:solidFill>
                  <a:schemeClr val="bg2">
                    <a:lumMod val="10000"/>
                  </a:schemeClr>
                </a:solidFill>
              </a:rPr>
              <a:t>Recomendación de </a:t>
            </a:r>
            <a:r>
              <a:rPr lang="es-ES" b="1" dirty="0">
                <a:solidFill>
                  <a:schemeClr val="bg2">
                    <a:lumMod val="10000"/>
                  </a:schemeClr>
                </a:solidFill>
              </a:rPr>
              <a:t>cese tabáquico y de cigarrillos electrónicos. (A)</a:t>
            </a:r>
          </a:p>
        </p:txBody>
      </p:sp>
      <p:pic>
        <p:nvPicPr>
          <p:cNvPr id="3" name="Imagen 2">
            <a:extLst>
              <a:ext uri="{FF2B5EF4-FFF2-40B4-BE49-F238E27FC236}">
                <a16:creationId xmlns:a16="http://schemas.microsoft.com/office/drawing/2014/main" id="{2B85E710-DF5F-F38D-D94A-19F58F2952A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7169" y="1868173"/>
            <a:ext cx="3165231" cy="1817869"/>
          </a:xfrm>
          <a:prstGeom prst="rect">
            <a:avLst/>
          </a:prstGeom>
        </p:spPr>
      </p:pic>
      <p:sp>
        <p:nvSpPr>
          <p:cNvPr id="2" name="Marcador de pie de página 1">
            <a:extLst>
              <a:ext uri="{FF2B5EF4-FFF2-40B4-BE49-F238E27FC236}">
                <a16:creationId xmlns:a16="http://schemas.microsoft.com/office/drawing/2014/main" id="{59E280A7-DCDD-45DA-A1EB-D93411BA91B9}"/>
              </a:ext>
            </a:extLst>
          </p:cNvPr>
          <p:cNvSpPr>
            <a:spLocks noGrp="1"/>
          </p:cNvSpPr>
          <p:nvPr>
            <p:ph type="ftr" sz="quarter" idx="11"/>
          </p:nvPr>
        </p:nvSpPr>
        <p:spPr>
          <a:xfrm>
            <a:off x="723898" y="6492875"/>
            <a:ext cx="10744201" cy="365125"/>
          </a:xfrm>
        </p:spPr>
        <p:txBody>
          <a:bodyPr/>
          <a:lstStyle/>
          <a:p>
            <a:pPr algn="ct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Diabetes </a:t>
            </a: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Care</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2020, </a:t>
            </a: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vol</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43, </a:t>
            </a: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Supplement</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1</a:t>
            </a:r>
            <a:endPar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14086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036341" y="6098132"/>
            <a:ext cx="10111406" cy="584523"/>
          </a:xfrm>
          <a:prstGeom prst="rect">
            <a:avLst/>
          </a:prstGeom>
          <a:solidFill>
            <a:schemeClr val="bg1"/>
          </a:solidFill>
        </p:spPr>
        <p:txBody>
          <a:bodyPr wrap="square" lIns="121669" tIns="60835" rIns="121669" bIns="60835" rtlCol="0" anchor="b">
            <a:spAutoFit/>
          </a:bodyPr>
          <a:lstStyle/>
          <a:p>
            <a:r>
              <a:rPr lang="es-ES" sz="1000" b="1" dirty="0">
                <a:solidFill>
                  <a:srgbClr val="82786F"/>
                </a:solidFill>
                <a:latin typeface="Segoe UI" panose="020B0502040204020203" pitchFamily="34" charset="0"/>
                <a:cs typeface="Segoe UI" panose="020B0502040204020203" pitchFamily="34" charset="0"/>
              </a:rPr>
              <a:t>1. </a:t>
            </a:r>
            <a:r>
              <a:rPr lang="es-ES" sz="1000" dirty="0">
                <a:solidFill>
                  <a:srgbClr val="82786F"/>
                </a:solidFill>
                <a:latin typeface="Segoe UI" panose="020B0502040204020203" pitchFamily="34" charset="0"/>
                <a:cs typeface="Segoe UI" panose="020B0502040204020203" pitchFamily="34" charset="0"/>
              </a:rPr>
              <a:t>Knowler WC y cols. </a:t>
            </a:r>
            <a:r>
              <a:rPr lang="es-ES" sz="1000" i="1" dirty="0">
                <a:solidFill>
                  <a:srgbClr val="82786F"/>
                </a:solidFill>
                <a:latin typeface="Segoe UI" panose="020B0502040204020203" pitchFamily="34" charset="0"/>
                <a:cs typeface="Segoe UI" panose="020B0502040204020203" pitchFamily="34" charset="0"/>
              </a:rPr>
              <a:t>N Engl J Med</a:t>
            </a:r>
            <a:r>
              <a:rPr lang="es-ES" sz="1000" dirty="0">
                <a:solidFill>
                  <a:srgbClr val="82786F"/>
                </a:solidFill>
                <a:latin typeface="Segoe UI" panose="020B0502040204020203" pitchFamily="34" charset="0"/>
                <a:cs typeface="Segoe UI" panose="020B0502040204020203" pitchFamily="34" charset="0"/>
              </a:rPr>
              <a:t> 2002; 346:393–403; </a:t>
            </a:r>
            <a:r>
              <a:rPr lang="es-ES" sz="1000" b="1" dirty="0">
                <a:solidFill>
                  <a:srgbClr val="82786F"/>
                </a:solidFill>
                <a:latin typeface="Segoe UI" panose="020B0502040204020203" pitchFamily="34" charset="0"/>
                <a:cs typeface="Segoe UI" panose="020B0502040204020203" pitchFamily="34" charset="0"/>
              </a:rPr>
              <a:t>2. </a:t>
            </a:r>
            <a:r>
              <a:rPr lang="es-ES" sz="1000" dirty="0">
                <a:solidFill>
                  <a:srgbClr val="82786F"/>
                </a:solidFill>
                <a:latin typeface="Segoe UI" panose="020B0502040204020203" pitchFamily="34" charset="0"/>
                <a:cs typeface="Segoe UI" panose="020B0502040204020203" pitchFamily="34" charset="0"/>
              </a:rPr>
              <a:t>Li G y cols. </a:t>
            </a:r>
            <a:r>
              <a:rPr lang="es-ES" sz="1000" i="1" dirty="0">
                <a:solidFill>
                  <a:srgbClr val="82786F"/>
                </a:solidFill>
                <a:latin typeface="Segoe UI" panose="020B0502040204020203" pitchFamily="34" charset="0"/>
                <a:cs typeface="Segoe UI" panose="020B0502040204020203" pitchFamily="34" charset="0"/>
              </a:rPr>
              <a:t>Lancet Diabetes Endocrinol </a:t>
            </a:r>
            <a:r>
              <a:rPr lang="es-ES" sz="1000" dirty="0">
                <a:solidFill>
                  <a:srgbClr val="82786F"/>
                </a:solidFill>
                <a:latin typeface="Segoe UI" panose="020B0502040204020203" pitchFamily="34" charset="0"/>
                <a:cs typeface="Segoe UI" panose="020B0502040204020203" pitchFamily="34" charset="0"/>
              </a:rPr>
              <a:t>2014; 2:474–80; </a:t>
            </a:r>
            <a:r>
              <a:rPr lang="es-ES" sz="1000" b="1" dirty="0">
                <a:solidFill>
                  <a:srgbClr val="82786F"/>
                </a:solidFill>
                <a:latin typeface="Segoe UI" panose="020B0502040204020203" pitchFamily="34" charset="0"/>
                <a:cs typeface="Segoe UI" panose="020B0502040204020203" pitchFamily="34" charset="0"/>
              </a:rPr>
              <a:t>3. </a:t>
            </a:r>
            <a:r>
              <a:rPr lang="es-ES" sz="1000" dirty="0">
                <a:solidFill>
                  <a:srgbClr val="82786F"/>
                </a:solidFill>
                <a:latin typeface="Segoe UI" panose="020B0502040204020203" pitchFamily="34" charset="0"/>
                <a:cs typeface="Segoe UI" panose="020B0502040204020203" pitchFamily="34" charset="0"/>
              </a:rPr>
              <a:t>Dattilo AM, Kris-Etherton PM. </a:t>
            </a:r>
            <a:r>
              <a:rPr lang="es-ES" sz="1000" i="1" dirty="0">
                <a:solidFill>
                  <a:srgbClr val="82786F"/>
                </a:solidFill>
                <a:latin typeface="Segoe UI" panose="020B0502040204020203" pitchFamily="34" charset="0"/>
                <a:cs typeface="Segoe UI" panose="020B0502040204020203" pitchFamily="34" charset="0"/>
              </a:rPr>
              <a:t>Am J Clin Nutr</a:t>
            </a:r>
            <a:r>
              <a:rPr lang="es-ES" sz="1000" dirty="0">
                <a:solidFill>
                  <a:srgbClr val="82786F"/>
                </a:solidFill>
                <a:latin typeface="Segoe UI" panose="020B0502040204020203" pitchFamily="34" charset="0"/>
                <a:cs typeface="Segoe UI" panose="020B0502040204020203" pitchFamily="34" charset="0"/>
              </a:rPr>
              <a:t> 1992; 56:320–8; </a:t>
            </a:r>
            <a:r>
              <a:rPr lang="es-ES" sz="1000" b="1" dirty="0">
                <a:solidFill>
                  <a:srgbClr val="82786F"/>
                </a:solidFill>
                <a:latin typeface="Segoe UI" panose="020B0502040204020203" pitchFamily="34" charset="0"/>
                <a:cs typeface="Segoe UI" panose="020B0502040204020203" pitchFamily="34" charset="0"/>
              </a:rPr>
              <a:t>4. </a:t>
            </a:r>
            <a:r>
              <a:rPr lang="es-ES" sz="1000" dirty="0">
                <a:solidFill>
                  <a:srgbClr val="82786F"/>
                </a:solidFill>
                <a:latin typeface="Segoe UI" panose="020B0502040204020203" pitchFamily="34" charset="0"/>
                <a:cs typeface="Segoe UI" panose="020B0502040204020203" pitchFamily="34" charset="0"/>
              </a:rPr>
              <a:t>Wing RR y cols. </a:t>
            </a:r>
            <a:r>
              <a:rPr lang="es-ES" sz="1000" i="1" dirty="0">
                <a:solidFill>
                  <a:srgbClr val="82786F"/>
                </a:solidFill>
                <a:latin typeface="Segoe UI" panose="020B0502040204020203" pitchFamily="34" charset="0"/>
                <a:cs typeface="Segoe UI" panose="020B0502040204020203" pitchFamily="34" charset="0"/>
              </a:rPr>
              <a:t>Diabetes Care</a:t>
            </a:r>
            <a:r>
              <a:rPr lang="es-ES" sz="1000" dirty="0">
                <a:solidFill>
                  <a:srgbClr val="82786F"/>
                </a:solidFill>
                <a:latin typeface="Segoe UI" panose="020B0502040204020203" pitchFamily="34" charset="0"/>
                <a:cs typeface="Segoe UI" panose="020B0502040204020203" pitchFamily="34" charset="0"/>
              </a:rPr>
              <a:t> 2011; 34:1481–6; </a:t>
            </a:r>
            <a:r>
              <a:rPr lang="es-ES" sz="1000" b="1" dirty="0">
                <a:solidFill>
                  <a:srgbClr val="82786F"/>
                </a:solidFill>
                <a:latin typeface="Segoe UI" panose="020B0502040204020203" pitchFamily="34" charset="0"/>
                <a:cs typeface="Segoe UI" panose="020B0502040204020203" pitchFamily="34" charset="0"/>
              </a:rPr>
              <a:t>5. </a:t>
            </a:r>
            <a:r>
              <a:rPr lang="es-ES" sz="1000" dirty="0">
                <a:solidFill>
                  <a:srgbClr val="82786F"/>
                </a:solidFill>
                <a:latin typeface="Segoe UI" panose="020B0502040204020203" pitchFamily="34" charset="0"/>
                <a:cs typeface="Segoe UI" panose="020B0502040204020203" pitchFamily="34" charset="0"/>
              </a:rPr>
              <a:t>Foster GD y cols. </a:t>
            </a:r>
            <a:r>
              <a:rPr lang="es-ES" sz="1000" i="1" dirty="0">
                <a:solidFill>
                  <a:srgbClr val="82786F"/>
                </a:solidFill>
                <a:latin typeface="Segoe UI" panose="020B0502040204020203" pitchFamily="34" charset="0"/>
                <a:cs typeface="Segoe UI" panose="020B0502040204020203" pitchFamily="34" charset="0"/>
              </a:rPr>
              <a:t>Arch Intern Med </a:t>
            </a:r>
            <a:r>
              <a:rPr lang="es-ES" sz="1000" dirty="0">
                <a:solidFill>
                  <a:srgbClr val="82786F"/>
                </a:solidFill>
                <a:latin typeface="Segoe UI" panose="020B0502040204020203" pitchFamily="34" charset="0"/>
                <a:cs typeface="Segoe UI" panose="020B0502040204020203" pitchFamily="34" charset="0"/>
              </a:rPr>
              <a:t>2009; 169:1619–26; </a:t>
            </a:r>
            <a:br>
              <a:rPr lang="en" sz="1000" dirty="0">
                <a:latin typeface="Segoe UI" panose="020B0502040204020203" pitchFamily="34" charset="0"/>
                <a:cs typeface="Segoe UI" panose="020B0502040204020203" pitchFamily="34" charset="0"/>
              </a:rPr>
            </a:br>
            <a:r>
              <a:rPr lang="es-ES" sz="1000" b="1" dirty="0">
                <a:solidFill>
                  <a:srgbClr val="82786F"/>
                </a:solidFill>
                <a:latin typeface="Segoe UI" panose="020B0502040204020203" pitchFamily="34" charset="0"/>
                <a:cs typeface="Segoe UI" panose="020B0502040204020203" pitchFamily="34" charset="0"/>
              </a:rPr>
              <a:t>6. </a:t>
            </a:r>
            <a:r>
              <a:rPr lang="es-ES" sz="1000" dirty="0">
                <a:solidFill>
                  <a:srgbClr val="82786F"/>
                </a:solidFill>
                <a:latin typeface="Segoe UI" panose="020B0502040204020203" pitchFamily="34" charset="0"/>
                <a:cs typeface="Segoe UI" panose="020B0502040204020203" pitchFamily="34" charset="0"/>
              </a:rPr>
              <a:t>Kuna ST y cols. </a:t>
            </a:r>
            <a:r>
              <a:rPr lang="es-ES" sz="1000" i="1" dirty="0">
                <a:solidFill>
                  <a:srgbClr val="82786F"/>
                </a:solidFill>
                <a:latin typeface="Segoe UI" panose="020B0502040204020203" pitchFamily="34" charset="0"/>
                <a:cs typeface="Segoe UI" panose="020B0502040204020203" pitchFamily="34" charset="0"/>
              </a:rPr>
              <a:t>Sleep</a:t>
            </a:r>
            <a:r>
              <a:rPr lang="es-ES" sz="1000" dirty="0">
                <a:solidFill>
                  <a:srgbClr val="82786F"/>
                </a:solidFill>
                <a:latin typeface="Segoe UI" panose="020B0502040204020203" pitchFamily="34" charset="0"/>
                <a:cs typeface="Segoe UI" panose="020B0502040204020203" pitchFamily="34" charset="0"/>
              </a:rPr>
              <a:t> 2013; 36:641–9A; </a:t>
            </a:r>
            <a:r>
              <a:rPr lang="es-ES" sz="1000" b="1" dirty="0">
                <a:solidFill>
                  <a:srgbClr val="82786F"/>
                </a:solidFill>
                <a:latin typeface="Segoe UI" panose="020B0502040204020203" pitchFamily="34" charset="0"/>
                <a:cs typeface="Segoe UI" panose="020B0502040204020203" pitchFamily="34" charset="0"/>
              </a:rPr>
              <a:t>7. </a:t>
            </a:r>
            <a:r>
              <a:rPr lang="es-ES" sz="1000" dirty="0">
                <a:solidFill>
                  <a:srgbClr val="82786F"/>
                </a:solidFill>
                <a:latin typeface="Segoe UI" panose="020B0502040204020203" pitchFamily="34" charset="0"/>
                <a:cs typeface="Segoe UI" panose="020B0502040204020203" pitchFamily="34" charset="0"/>
              </a:rPr>
              <a:t>Warkentin LM y cols. </a:t>
            </a:r>
            <a:r>
              <a:rPr lang="es-ES" sz="1000" i="1" dirty="0">
                <a:solidFill>
                  <a:srgbClr val="82786F"/>
                </a:solidFill>
                <a:latin typeface="Segoe UI" panose="020B0502040204020203" pitchFamily="34" charset="0"/>
                <a:cs typeface="Segoe UI" panose="020B0502040204020203" pitchFamily="34" charset="0"/>
              </a:rPr>
              <a:t>Obes Rev</a:t>
            </a:r>
            <a:r>
              <a:rPr lang="es-ES" sz="1000" dirty="0">
                <a:solidFill>
                  <a:srgbClr val="82786F"/>
                </a:solidFill>
                <a:latin typeface="Segoe UI" panose="020B0502040204020203" pitchFamily="34" charset="0"/>
                <a:cs typeface="Segoe UI" panose="020B0502040204020203" pitchFamily="34" charset="0"/>
              </a:rPr>
              <a:t> 2014; 15:169–82; </a:t>
            </a:r>
            <a:r>
              <a:rPr lang="es-ES" sz="1000" b="1" dirty="0">
                <a:solidFill>
                  <a:srgbClr val="82786F"/>
                </a:solidFill>
                <a:latin typeface="Segoe UI" panose="020B0502040204020203" pitchFamily="34" charset="0"/>
                <a:cs typeface="Segoe UI" panose="020B0502040204020203" pitchFamily="34" charset="0"/>
              </a:rPr>
              <a:t>8. </a:t>
            </a:r>
            <a:r>
              <a:rPr lang="es-ES" sz="1000" dirty="0">
                <a:solidFill>
                  <a:srgbClr val="82786F"/>
                </a:solidFill>
                <a:latin typeface="Segoe UI" panose="020B0502040204020203" pitchFamily="34" charset="0"/>
                <a:cs typeface="Segoe UI" panose="020B0502040204020203" pitchFamily="34" charset="0"/>
              </a:rPr>
              <a:t>Wright F y cols. </a:t>
            </a:r>
            <a:r>
              <a:rPr lang="es-ES" sz="1000" i="1" dirty="0">
                <a:solidFill>
                  <a:srgbClr val="82786F"/>
                </a:solidFill>
                <a:latin typeface="Segoe UI" panose="020B0502040204020203" pitchFamily="34" charset="0"/>
                <a:cs typeface="Segoe UI" panose="020B0502040204020203" pitchFamily="34" charset="0"/>
              </a:rPr>
              <a:t>J Health Psychol </a:t>
            </a:r>
            <a:r>
              <a:rPr lang="es-ES" sz="1000" dirty="0">
                <a:solidFill>
                  <a:srgbClr val="82786F"/>
                </a:solidFill>
                <a:latin typeface="Segoe UI" panose="020B0502040204020203" pitchFamily="34" charset="0"/>
                <a:cs typeface="Segoe UI" panose="020B0502040204020203" pitchFamily="34" charset="0"/>
              </a:rPr>
              <a:t>2013; 18:574–86.</a:t>
            </a:r>
          </a:p>
        </p:txBody>
      </p:sp>
      <p:sp>
        <p:nvSpPr>
          <p:cNvPr id="2" name="Title 1"/>
          <p:cNvSpPr>
            <a:spLocks noGrp="1"/>
          </p:cNvSpPr>
          <p:nvPr>
            <p:ph type="title"/>
          </p:nvPr>
        </p:nvSpPr>
        <p:spPr>
          <a:xfrm>
            <a:off x="329698" y="1047078"/>
            <a:ext cx="11347200" cy="1039776"/>
          </a:xfrm>
        </p:spPr>
        <p:txBody>
          <a:bodyPr>
            <a:normAutofit/>
          </a:bodyPr>
          <a:lstStyle/>
          <a:p>
            <a:pPr algn="ctr"/>
            <a:r>
              <a:rPr lang="es-ES" sz="2400" dirty="0">
                <a:solidFill>
                  <a:schemeClr val="bg2">
                    <a:lumMod val="10000"/>
                  </a:schemeClr>
                </a:solidFill>
                <a:latin typeface="Segoe UI" panose="020B0502040204020203" pitchFamily="34" charset="0"/>
                <a:cs typeface="Segoe UI" panose="020B0502040204020203" pitchFamily="34" charset="0"/>
              </a:rPr>
              <a:t>LA REDUCCIÓN DE PESO MEJORA LAS ENFERMEDADES</a:t>
            </a:r>
            <a:br>
              <a:rPr lang="es-ES" sz="2400" dirty="0">
                <a:solidFill>
                  <a:schemeClr val="bg2">
                    <a:lumMod val="10000"/>
                  </a:schemeClr>
                </a:solidFill>
                <a:latin typeface="Segoe UI" panose="020B0502040204020203" pitchFamily="34" charset="0"/>
                <a:cs typeface="Segoe UI" panose="020B0502040204020203" pitchFamily="34" charset="0"/>
              </a:rPr>
            </a:br>
            <a:r>
              <a:rPr lang="es-ES" sz="2400" dirty="0">
                <a:solidFill>
                  <a:schemeClr val="bg2">
                    <a:lumMod val="10000"/>
                  </a:schemeClr>
                </a:solidFill>
                <a:latin typeface="Segoe UI" panose="020B0502040204020203" pitchFamily="34" charset="0"/>
                <a:cs typeface="Segoe UI" panose="020B0502040204020203" pitchFamily="34" charset="0"/>
              </a:rPr>
              <a:t>RELACIONADAS CON LA OBESIDAD</a:t>
            </a:r>
          </a:p>
        </p:txBody>
      </p:sp>
      <p:sp>
        <p:nvSpPr>
          <p:cNvPr id="13" name="Rounded Rectangle 12"/>
          <p:cNvSpPr/>
          <p:nvPr/>
        </p:nvSpPr>
        <p:spPr>
          <a:xfrm>
            <a:off x="810421" y="2051405"/>
            <a:ext cx="10546518" cy="470120"/>
          </a:xfrm>
          <a:prstGeom prst="roundRect">
            <a:avLst/>
          </a:prstGeom>
          <a:solidFill>
            <a:srgbClr val="8BB6D1"/>
          </a:solidFill>
          <a:ln w="38100">
            <a:noFill/>
          </a:ln>
          <a:effectLst/>
          <a:scene3d>
            <a:camera prst="orthographicFront">
              <a:rot lat="0" lon="0" rev="0"/>
            </a:camera>
            <a:lightRig rig="contrasting" dir="t">
              <a:rot lat="0" lon="0" rev="7800000"/>
            </a:lightRig>
          </a:scene3d>
          <a:sp3d/>
        </p:spPr>
        <p:txBody>
          <a:bodyPr wrap="square" lIns="95812" tIns="47875" rIns="95812" bIns="47875" anchor="ctr">
            <a:spAutoFit/>
          </a:bodyPr>
          <a:lstStyle/>
          <a:p>
            <a:pPr indent="-475111" algn="ctr">
              <a:buClr>
                <a:srgbClr val="0000CC"/>
              </a:buClr>
              <a:buSzPct val="150000"/>
              <a:defRPr/>
            </a:pPr>
            <a:r>
              <a:rPr lang="es-ES" sz="2133" b="1" dirty="0">
                <a:solidFill>
                  <a:srgbClr val="FFFFFF"/>
                </a:solidFill>
                <a:latin typeface="Segoe UI" panose="020B0502040204020203" pitchFamily="34" charset="0"/>
                <a:cs typeface="Segoe UI" panose="020B0502040204020203" pitchFamily="34" charset="0"/>
              </a:rPr>
              <a:t>Beneficios de una reducción de peso del 5 – 10 %</a:t>
            </a:r>
          </a:p>
        </p:txBody>
      </p:sp>
      <p:sp>
        <p:nvSpPr>
          <p:cNvPr id="29" name="Slide Number Placeholder 28"/>
          <p:cNvSpPr>
            <a:spLocks noGrp="1"/>
          </p:cNvSpPr>
          <p:nvPr>
            <p:ph type="sldNum" sz="quarter" idx="4"/>
          </p:nvPr>
        </p:nvSpPr>
        <p:spPr/>
        <p:txBody>
          <a:bodyPr/>
          <a:lstStyle/>
          <a:p>
            <a:pPr>
              <a:defRPr/>
            </a:pPr>
            <a:endParaRPr lang="en-GB" dirty="0"/>
          </a:p>
        </p:txBody>
      </p:sp>
      <p:grpSp>
        <p:nvGrpSpPr>
          <p:cNvPr id="59" name="Grupo 58">
            <a:extLst>
              <a:ext uri="{FF2B5EF4-FFF2-40B4-BE49-F238E27FC236}">
                <a16:creationId xmlns:a16="http://schemas.microsoft.com/office/drawing/2014/main" id="{D3CC3CCE-2ECD-F41B-4798-9F16B2ADF223}"/>
              </a:ext>
            </a:extLst>
          </p:cNvPr>
          <p:cNvGrpSpPr/>
          <p:nvPr/>
        </p:nvGrpSpPr>
        <p:grpSpPr>
          <a:xfrm>
            <a:off x="425453" y="2630505"/>
            <a:ext cx="1775883" cy="3033986"/>
            <a:chOff x="425453" y="2630505"/>
            <a:chExt cx="1775883" cy="3033986"/>
          </a:xfrm>
        </p:grpSpPr>
        <p:sp>
          <p:nvSpPr>
            <p:cNvPr id="3" name="Down Arrow 2"/>
            <p:cNvSpPr/>
            <p:nvPr/>
          </p:nvSpPr>
          <p:spPr bwMode="auto">
            <a:xfrm>
              <a:off x="810421" y="2630505"/>
              <a:ext cx="960967" cy="721783"/>
            </a:xfrm>
            <a:prstGeom prst="downArrow">
              <a:avLst/>
            </a:prstGeom>
            <a:solidFill>
              <a:srgbClr val="8BB6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en-US" sz="1867" dirty="0">
                <a:solidFill>
                  <a:srgbClr val="FFFFFF"/>
                </a:solidFill>
              </a:endParaRPr>
            </a:p>
          </p:txBody>
        </p:sp>
        <p:sp>
          <p:nvSpPr>
            <p:cNvPr id="15" name="TextBox 10"/>
            <p:cNvSpPr txBox="1">
              <a:spLocks noChangeArrowheads="1"/>
            </p:cNvSpPr>
            <p:nvPr/>
          </p:nvSpPr>
          <p:spPr bwMode="auto">
            <a:xfrm>
              <a:off x="425453" y="3583937"/>
              <a:ext cx="1775883" cy="5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 sz="1467" dirty="0">
                  <a:solidFill>
                    <a:schemeClr val="bg2">
                      <a:lumMod val="10000"/>
                    </a:schemeClr>
                  </a:solidFill>
                  <a:latin typeface="Segoe UI" panose="020B0502040204020203" pitchFamily="34" charset="0"/>
                  <a:cs typeface="Segoe UI" panose="020B0502040204020203" pitchFamily="34" charset="0"/>
                </a:rPr>
                <a:t> Reducción del riesgo de DM2</a:t>
              </a:r>
              <a:r>
                <a:rPr lang="es-ES" sz="1467" baseline="30000" dirty="0">
                  <a:solidFill>
                    <a:schemeClr val="bg2">
                      <a:lumMod val="10000"/>
                    </a:schemeClr>
                  </a:solidFill>
                  <a:latin typeface="Segoe UI" panose="020B0502040204020203" pitchFamily="34" charset="0"/>
                  <a:cs typeface="Segoe UI" panose="020B0502040204020203" pitchFamily="34" charset="0"/>
                </a:rPr>
                <a:t>1</a:t>
              </a:r>
            </a:p>
          </p:txBody>
        </p:sp>
        <p:pic>
          <p:nvPicPr>
            <p:cNvPr id="44" name="Imagen 43">
              <a:extLst>
                <a:ext uri="{FF2B5EF4-FFF2-40B4-BE49-F238E27FC236}">
                  <a16:creationId xmlns:a16="http://schemas.microsoft.com/office/drawing/2014/main" id="{FEE8FFA5-990F-3F60-AF9B-B3937D7A804F}"/>
                </a:ext>
              </a:extLst>
            </p:cNvPr>
            <p:cNvPicPr>
              <a:picLocks noChangeAspect="1"/>
            </p:cNvPicPr>
            <p:nvPr/>
          </p:nvPicPr>
          <p:blipFill>
            <a:blip r:embed="rId3"/>
            <a:stretch>
              <a:fillRect/>
            </a:stretch>
          </p:blipFill>
          <p:spPr>
            <a:xfrm>
              <a:off x="514121" y="4161897"/>
              <a:ext cx="1558623" cy="1502594"/>
            </a:xfrm>
            <a:prstGeom prst="rect">
              <a:avLst/>
            </a:prstGeom>
          </p:spPr>
        </p:pic>
      </p:grpSp>
      <p:grpSp>
        <p:nvGrpSpPr>
          <p:cNvPr id="63" name="Grupo 62">
            <a:extLst>
              <a:ext uri="{FF2B5EF4-FFF2-40B4-BE49-F238E27FC236}">
                <a16:creationId xmlns:a16="http://schemas.microsoft.com/office/drawing/2014/main" id="{EBA69948-932B-B40C-C422-7C98FA5BC51C}"/>
              </a:ext>
            </a:extLst>
          </p:cNvPr>
          <p:cNvGrpSpPr/>
          <p:nvPr/>
        </p:nvGrpSpPr>
        <p:grpSpPr>
          <a:xfrm>
            <a:off x="6202996" y="2627170"/>
            <a:ext cx="1725101" cy="3009895"/>
            <a:chOff x="6202996" y="2627170"/>
            <a:chExt cx="1725101" cy="3009895"/>
          </a:xfrm>
        </p:grpSpPr>
        <p:sp>
          <p:nvSpPr>
            <p:cNvPr id="10" name="TextBox 11"/>
            <p:cNvSpPr txBox="1">
              <a:spLocks noChangeArrowheads="1"/>
            </p:cNvSpPr>
            <p:nvPr/>
          </p:nvSpPr>
          <p:spPr bwMode="auto">
            <a:xfrm>
              <a:off x="6202996" y="3612951"/>
              <a:ext cx="1714957" cy="5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 sz="1467" dirty="0">
                  <a:solidFill>
                    <a:schemeClr val="bg2">
                      <a:lumMod val="10000"/>
                    </a:schemeClr>
                  </a:solidFill>
                  <a:latin typeface="Segoe UI" panose="020B0502040204020203" pitchFamily="34" charset="0"/>
                  <a:cs typeface="Segoe UI" panose="020B0502040204020203" pitchFamily="34" charset="0"/>
                </a:rPr>
                <a:t>Mejoría de la presión arterial</a:t>
              </a:r>
              <a:r>
                <a:rPr lang="es-ES" sz="1467" baseline="30000" dirty="0">
                  <a:solidFill>
                    <a:schemeClr val="bg2">
                      <a:lumMod val="10000"/>
                    </a:schemeClr>
                  </a:solidFill>
                  <a:latin typeface="Segoe UI" panose="020B0502040204020203" pitchFamily="34" charset="0"/>
                  <a:cs typeface="Segoe UI" panose="020B0502040204020203" pitchFamily="34" charset="0"/>
                </a:rPr>
                <a:t>4</a:t>
              </a:r>
            </a:p>
          </p:txBody>
        </p:sp>
        <p:sp>
          <p:nvSpPr>
            <p:cNvPr id="14" name="Down Arrow 13"/>
            <p:cNvSpPr/>
            <p:nvPr/>
          </p:nvSpPr>
          <p:spPr bwMode="auto">
            <a:xfrm>
              <a:off x="6579992" y="2627170"/>
              <a:ext cx="960966" cy="721783"/>
            </a:xfrm>
            <a:prstGeom prst="downArrow">
              <a:avLst/>
            </a:prstGeom>
            <a:solidFill>
              <a:srgbClr val="8BB6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en-US" sz="1867" dirty="0">
                <a:solidFill>
                  <a:srgbClr val="FFFFFF"/>
                </a:solidFill>
              </a:endParaRPr>
            </a:p>
          </p:txBody>
        </p:sp>
        <p:pic>
          <p:nvPicPr>
            <p:cNvPr id="46" name="Imagen 45">
              <a:extLst>
                <a:ext uri="{FF2B5EF4-FFF2-40B4-BE49-F238E27FC236}">
                  <a16:creationId xmlns:a16="http://schemas.microsoft.com/office/drawing/2014/main" id="{A77905D2-242A-0D99-E9B0-EB9576A79200}"/>
                </a:ext>
              </a:extLst>
            </p:cNvPr>
            <p:cNvPicPr>
              <a:picLocks noChangeAspect="1"/>
            </p:cNvPicPr>
            <p:nvPr/>
          </p:nvPicPr>
          <p:blipFill>
            <a:blip r:embed="rId4"/>
            <a:stretch>
              <a:fillRect/>
            </a:stretch>
          </p:blipFill>
          <p:spPr>
            <a:xfrm>
              <a:off x="6369474" y="4134471"/>
              <a:ext cx="1558623" cy="1502594"/>
            </a:xfrm>
            <a:prstGeom prst="rect">
              <a:avLst/>
            </a:prstGeom>
          </p:spPr>
        </p:pic>
      </p:grpSp>
      <p:grpSp>
        <p:nvGrpSpPr>
          <p:cNvPr id="9216" name="Grupo 9215">
            <a:extLst>
              <a:ext uri="{FF2B5EF4-FFF2-40B4-BE49-F238E27FC236}">
                <a16:creationId xmlns:a16="http://schemas.microsoft.com/office/drawing/2014/main" id="{047A6E2D-037E-7AA3-2C84-EFF92DA26D46}"/>
              </a:ext>
            </a:extLst>
          </p:cNvPr>
          <p:cNvGrpSpPr/>
          <p:nvPr/>
        </p:nvGrpSpPr>
        <p:grpSpPr>
          <a:xfrm>
            <a:off x="7952142" y="2630501"/>
            <a:ext cx="2053550" cy="3006564"/>
            <a:chOff x="7952142" y="2630501"/>
            <a:chExt cx="2053550" cy="3006564"/>
          </a:xfrm>
        </p:grpSpPr>
        <p:sp>
          <p:nvSpPr>
            <p:cNvPr id="16" name="Down Arrow 15"/>
            <p:cNvSpPr/>
            <p:nvPr/>
          </p:nvSpPr>
          <p:spPr bwMode="auto">
            <a:xfrm>
              <a:off x="8498434" y="2630501"/>
              <a:ext cx="960966" cy="721783"/>
            </a:xfrm>
            <a:prstGeom prst="downArrow">
              <a:avLst/>
            </a:prstGeom>
            <a:solidFill>
              <a:srgbClr val="8BB6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en-US" sz="1867" dirty="0">
                <a:solidFill>
                  <a:srgbClr val="FFFFFF"/>
                </a:solidFill>
              </a:endParaRPr>
            </a:p>
          </p:txBody>
        </p:sp>
        <p:sp>
          <p:nvSpPr>
            <p:cNvPr id="18" name="TextBox 11"/>
            <p:cNvSpPr txBox="1">
              <a:spLocks noChangeArrowheads="1"/>
            </p:cNvSpPr>
            <p:nvPr/>
          </p:nvSpPr>
          <p:spPr bwMode="auto">
            <a:xfrm>
              <a:off x="7952142" y="3516042"/>
              <a:ext cx="2053550" cy="76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 sz="1467" dirty="0">
                  <a:solidFill>
                    <a:schemeClr val="bg2">
                      <a:lumMod val="10000"/>
                    </a:schemeClr>
                  </a:solidFill>
                  <a:latin typeface="Segoe UI" panose="020B0502040204020203" pitchFamily="34" charset="0"/>
                  <a:cs typeface="Segoe UI" panose="020B0502040204020203" pitchFamily="34" charset="0"/>
                </a:rPr>
                <a:t>Mejoría de la gravedad</a:t>
              </a:r>
              <a:br>
                <a:rPr lang="es-ES" sz="1467" dirty="0">
                  <a:solidFill>
                    <a:schemeClr val="bg2">
                      <a:lumMod val="10000"/>
                    </a:schemeClr>
                  </a:solidFill>
                  <a:latin typeface="Segoe UI" panose="020B0502040204020203" pitchFamily="34" charset="0"/>
                  <a:cs typeface="Segoe UI" panose="020B0502040204020203" pitchFamily="34" charset="0"/>
                </a:rPr>
              </a:br>
              <a:r>
                <a:rPr lang="es-ES" sz="1467" dirty="0">
                  <a:solidFill>
                    <a:schemeClr val="bg2">
                      <a:lumMod val="10000"/>
                    </a:schemeClr>
                  </a:solidFill>
                  <a:latin typeface="Segoe UI" panose="020B0502040204020203" pitchFamily="34" charset="0"/>
                  <a:cs typeface="Segoe UI" panose="020B0502040204020203" pitchFamily="34" charset="0"/>
                </a:rPr>
                <a:t>de la AOS</a:t>
              </a:r>
              <a:r>
                <a:rPr lang="es-ES" sz="1467" baseline="30000" dirty="0">
                  <a:solidFill>
                    <a:schemeClr val="bg2">
                      <a:lumMod val="10000"/>
                    </a:schemeClr>
                  </a:solidFill>
                  <a:latin typeface="Segoe UI" panose="020B0502040204020203" pitchFamily="34" charset="0"/>
                  <a:cs typeface="Segoe UI" panose="020B0502040204020203" pitchFamily="34" charset="0"/>
                </a:rPr>
                <a:t>5,6</a:t>
              </a:r>
            </a:p>
          </p:txBody>
        </p:sp>
        <p:pic>
          <p:nvPicPr>
            <p:cNvPr id="48" name="Imagen 47">
              <a:extLst>
                <a:ext uri="{FF2B5EF4-FFF2-40B4-BE49-F238E27FC236}">
                  <a16:creationId xmlns:a16="http://schemas.microsoft.com/office/drawing/2014/main" id="{7B512165-B137-E9C3-9C81-0096FE1755C9}"/>
                </a:ext>
              </a:extLst>
            </p:cNvPr>
            <p:cNvPicPr>
              <a:picLocks noChangeAspect="1"/>
            </p:cNvPicPr>
            <p:nvPr/>
          </p:nvPicPr>
          <p:blipFill>
            <a:blip r:embed="rId5"/>
            <a:stretch>
              <a:fillRect/>
            </a:stretch>
          </p:blipFill>
          <p:spPr>
            <a:xfrm>
              <a:off x="8195071" y="4134471"/>
              <a:ext cx="1558623" cy="1502594"/>
            </a:xfrm>
            <a:prstGeom prst="rect">
              <a:avLst/>
            </a:prstGeom>
          </p:spPr>
        </p:pic>
      </p:grpSp>
      <p:grpSp>
        <p:nvGrpSpPr>
          <p:cNvPr id="9217" name="Grupo 9216">
            <a:extLst>
              <a:ext uri="{FF2B5EF4-FFF2-40B4-BE49-F238E27FC236}">
                <a16:creationId xmlns:a16="http://schemas.microsoft.com/office/drawing/2014/main" id="{2674266F-F49D-6742-8B6F-DADDE3EED7CC}"/>
              </a:ext>
            </a:extLst>
          </p:cNvPr>
          <p:cNvGrpSpPr/>
          <p:nvPr/>
        </p:nvGrpSpPr>
        <p:grpSpPr>
          <a:xfrm>
            <a:off x="9945280" y="2627535"/>
            <a:ext cx="1902073" cy="3009529"/>
            <a:chOff x="9945280" y="2627535"/>
            <a:chExt cx="1902073" cy="3009529"/>
          </a:xfrm>
        </p:grpSpPr>
        <p:sp>
          <p:nvSpPr>
            <p:cNvPr id="17" name="Down Arrow 16"/>
            <p:cNvSpPr/>
            <p:nvPr/>
          </p:nvSpPr>
          <p:spPr bwMode="auto">
            <a:xfrm>
              <a:off x="10395973" y="2627535"/>
              <a:ext cx="960966" cy="721783"/>
            </a:xfrm>
            <a:prstGeom prst="downArrow">
              <a:avLst/>
            </a:prstGeom>
            <a:solidFill>
              <a:srgbClr val="8BB6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en-US" sz="1867" dirty="0">
                <a:solidFill>
                  <a:srgbClr val="FFFFFF"/>
                </a:solidFill>
              </a:endParaRPr>
            </a:p>
          </p:txBody>
        </p:sp>
        <p:sp>
          <p:nvSpPr>
            <p:cNvPr id="24" name="TextBox 11"/>
            <p:cNvSpPr txBox="1">
              <a:spLocks noChangeArrowheads="1"/>
            </p:cNvSpPr>
            <p:nvPr/>
          </p:nvSpPr>
          <p:spPr bwMode="auto">
            <a:xfrm>
              <a:off x="9945280" y="3489351"/>
              <a:ext cx="1902073" cy="7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 sz="1467" dirty="0">
                  <a:solidFill>
                    <a:schemeClr val="bg2">
                      <a:lumMod val="10000"/>
                    </a:schemeClr>
                  </a:solidFill>
                  <a:latin typeface="Segoe UI" panose="020B0502040204020203" pitchFamily="34" charset="0"/>
                  <a:cs typeface="Segoe UI" panose="020B0502040204020203" pitchFamily="34" charset="0"/>
                </a:rPr>
                <a:t>Mejoría de la calidad de vida relacionada con la salud</a:t>
              </a:r>
              <a:r>
                <a:rPr lang="es-ES" sz="1467" baseline="30000" dirty="0">
                  <a:solidFill>
                    <a:schemeClr val="bg2">
                      <a:lumMod val="10000"/>
                    </a:schemeClr>
                  </a:solidFill>
                  <a:latin typeface="Segoe UI" panose="020B0502040204020203" pitchFamily="34" charset="0"/>
                  <a:cs typeface="Segoe UI" panose="020B0502040204020203" pitchFamily="34" charset="0"/>
                </a:rPr>
                <a:t>7,8</a:t>
              </a:r>
            </a:p>
          </p:txBody>
        </p:sp>
        <p:pic>
          <p:nvPicPr>
            <p:cNvPr id="50" name="Imagen 49">
              <a:extLst>
                <a:ext uri="{FF2B5EF4-FFF2-40B4-BE49-F238E27FC236}">
                  <a16:creationId xmlns:a16="http://schemas.microsoft.com/office/drawing/2014/main" id="{8BC67474-4E7F-DF07-CFBB-A3B4DF0B77D1}"/>
                </a:ext>
              </a:extLst>
            </p:cNvPr>
            <p:cNvPicPr>
              <a:picLocks noChangeAspect="1"/>
            </p:cNvPicPr>
            <p:nvPr/>
          </p:nvPicPr>
          <p:blipFill>
            <a:blip r:embed="rId6"/>
            <a:stretch>
              <a:fillRect/>
            </a:stretch>
          </p:blipFill>
          <p:spPr>
            <a:xfrm>
              <a:off x="10097144" y="4134470"/>
              <a:ext cx="1558623" cy="1502594"/>
            </a:xfrm>
            <a:prstGeom prst="rect">
              <a:avLst/>
            </a:prstGeom>
          </p:spPr>
        </p:pic>
      </p:grpSp>
      <p:grpSp>
        <p:nvGrpSpPr>
          <p:cNvPr id="61" name="Grupo 60">
            <a:extLst>
              <a:ext uri="{FF2B5EF4-FFF2-40B4-BE49-F238E27FC236}">
                <a16:creationId xmlns:a16="http://schemas.microsoft.com/office/drawing/2014/main" id="{93724706-23D1-8C4D-FF07-1712CA78FC74}"/>
              </a:ext>
            </a:extLst>
          </p:cNvPr>
          <p:cNvGrpSpPr/>
          <p:nvPr/>
        </p:nvGrpSpPr>
        <p:grpSpPr>
          <a:xfrm>
            <a:off x="2207966" y="2617799"/>
            <a:ext cx="2004795" cy="3019266"/>
            <a:chOff x="2207966" y="2617799"/>
            <a:chExt cx="2004795" cy="3019266"/>
          </a:xfrm>
        </p:grpSpPr>
        <p:sp>
          <p:nvSpPr>
            <p:cNvPr id="4" name="TextBox 10"/>
            <p:cNvSpPr txBox="1">
              <a:spLocks noChangeArrowheads="1"/>
            </p:cNvSpPr>
            <p:nvPr/>
          </p:nvSpPr>
          <p:spPr bwMode="auto">
            <a:xfrm>
              <a:off x="2207966" y="3451400"/>
              <a:ext cx="2004795" cy="7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 sz="1467" dirty="0">
                  <a:solidFill>
                    <a:schemeClr val="bg2">
                      <a:lumMod val="10000"/>
                    </a:schemeClr>
                  </a:solidFill>
                  <a:latin typeface="Segoe UI" panose="020B0502040204020203" pitchFamily="34" charset="0"/>
                  <a:cs typeface="Segoe UI" panose="020B0502040204020203" pitchFamily="34" charset="0"/>
                </a:rPr>
                <a:t> Reducción</a:t>
              </a:r>
              <a:br>
                <a:rPr lang="es-ES" sz="1467" dirty="0">
                  <a:solidFill>
                    <a:schemeClr val="bg2">
                      <a:lumMod val="10000"/>
                    </a:schemeClr>
                  </a:solidFill>
                  <a:latin typeface="Segoe UI" panose="020B0502040204020203" pitchFamily="34" charset="0"/>
                  <a:cs typeface="Segoe UI" panose="020B0502040204020203" pitchFamily="34" charset="0"/>
                </a:rPr>
              </a:br>
              <a:r>
                <a:rPr lang="es-ES" sz="1467" dirty="0">
                  <a:solidFill>
                    <a:schemeClr val="bg2">
                      <a:lumMod val="10000"/>
                    </a:schemeClr>
                  </a:solidFill>
                  <a:latin typeface="Segoe UI" panose="020B0502040204020203" pitchFamily="34" charset="0"/>
                  <a:cs typeface="Segoe UI" panose="020B0502040204020203" pitchFamily="34" charset="0"/>
                </a:rPr>
                <a:t>de factores</a:t>
              </a:r>
              <a:br>
                <a:rPr lang="es-ES" sz="1467" dirty="0">
                  <a:solidFill>
                    <a:schemeClr val="bg2">
                      <a:lumMod val="10000"/>
                    </a:schemeClr>
                  </a:solidFill>
                  <a:latin typeface="Segoe UI" panose="020B0502040204020203" pitchFamily="34" charset="0"/>
                  <a:cs typeface="Segoe UI" panose="020B0502040204020203" pitchFamily="34" charset="0"/>
                </a:rPr>
              </a:br>
              <a:r>
                <a:rPr lang="es-ES" sz="1467" dirty="0">
                  <a:solidFill>
                    <a:schemeClr val="bg2">
                      <a:lumMod val="10000"/>
                    </a:schemeClr>
                  </a:solidFill>
                  <a:latin typeface="Segoe UI" panose="020B0502040204020203" pitchFamily="34" charset="0"/>
                  <a:cs typeface="Segoe UI" panose="020B0502040204020203" pitchFamily="34" charset="0"/>
                </a:rPr>
                <a:t>de riesgo CV</a:t>
              </a:r>
              <a:r>
                <a:rPr lang="es-ES" sz="1467" baseline="30000" dirty="0">
                  <a:solidFill>
                    <a:schemeClr val="bg2">
                      <a:lumMod val="10000"/>
                    </a:schemeClr>
                  </a:solidFill>
                  <a:latin typeface="Segoe UI" panose="020B0502040204020203" pitchFamily="34" charset="0"/>
                  <a:cs typeface="Segoe UI" panose="020B0502040204020203" pitchFamily="34" charset="0"/>
                </a:rPr>
                <a:t>2</a:t>
              </a:r>
            </a:p>
          </p:txBody>
        </p:sp>
        <p:sp>
          <p:nvSpPr>
            <p:cNvPr id="5" name="Down Arrow 4"/>
            <p:cNvSpPr/>
            <p:nvPr/>
          </p:nvSpPr>
          <p:spPr bwMode="auto">
            <a:xfrm>
              <a:off x="2728119" y="2617799"/>
              <a:ext cx="960967" cy="721782"/>
            </a:xfrm>
            <a:prstGeom prst="downArrow">
              <a:avLst/>
            </a:prstGeom>
            <a:solidFill>
              <a:srgbClr val="8BB6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en-US" sz="1867" dirty="0">
                <a:solidFill>
                  <a:srgbClr val="FFFFFF"/>
                </a:solidFill>
              </a:endParaRPr>
            </a:p>
          </p:txBody>
        </p:sp>
        <p:pic>
          <p:nvPicPr>
            <p:cNvPr id="52" name="Imagen 51">
              <a:extLst>
                <a:ext uri="{FF2B5EF4-FFF2-40B4-BE49-F238E27FC236}">
                  <a16:creationId xmlns:a16="http://schemas.microsoft.com/office/drawing/2014/main" id="{EB6C805D-06E0-48CF-418A-0B8C072A1726}"/>
                </a:ext>
              </a:extLst>
            </p:cNvPr>
            <p:cNvPicPr>
              <a:picLocks noChangeAspect="1"/>
            </p:cNvPicPr>
            <p:nvPr/>
          </p:nvPicPr>
          <p:blipFill>
            <a:blip r:embed="rId7"/>
            <a:stretch>
              <a:fillRect/>
            </a:stretch>
          </p:blipFill>
          <p:spPr>
            <a:xfrm>
              <a:off x="2428640" y="4134471"/>
              <a:ext cx="1558623" cy="1502594"/>
            </a:xfrm>
            <a:prstGeom prst="rect">
              <a:avLst/>
            </a:prstGeom>
          </p:spPr>
        </p:pic>
      </p:grpSp>
      <p:grpSp>
        <p:nvGrpSpPr>
          <p:cNvPr id="62" name="Grupo 61">
            <a:extLst>
              <a:ext uri="{FF2B5EF4-FFF2-40B4-BE49-F238E27FC236}">
                <a16:creationId xmlns:a16="http://schemas.microsoft.com/office/drawing/2014/main" id="{CD29B3E9-C64F-11A2-2FBE-59470F97F128}"/>
              </a:ext>
            </a:extLst>
          </p:cNvPr>
          <p:cNvGrpSpPr/>
          <p:nvPr/>
        </p:nvGrpSpPr>
        <p:grpSpPr>
          <a:xfrm>
            <a:off x="4152900" y="2629786"/>
            <a:ext cx="1939144" cy="3009083"/>
            <a:chOff x="4152900" y="2629786"/>
            <a:chExt cx="1939144" cy="3009083"/>
          </a:xfrm>
        </p:grpSpPr>
        <p:sp>
          <p:nvSpPr>
            <p:cNvPr id="8" name="TextBox 11"/>
            <p:cNvSpPr txBox="1">
              <a:spLocks noChangeArrowheads="1"/>
            </p:cNvSpPr>
            <p:nvPr/>
          </p:nvSpPr>
          <p:spPr bwMode="auto">
            <a:xfrm>
              <a:off x="4152900" y="3588166"/>
              <a:ext cx="1939144" cy="5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 sz="1467" dirty="0">
                  <a:solidFill>
                    <a:schemeClr val="bg2">
                      <a:lumMod val="10000"/>
                    </a:schemeClr>
                  </a:solidFill>
                  <a:latin typeface="Segoe UI" panose="020B0502040204020203" pitchFamily="34" charset="0"/>
                  <a:cs typeface="Segoe UI" panose="020B0502040204020203" pitchFamily="34" charset="0"/>
                </a:rPr>
                <a:t>Mejoría del perfil de lípidos en la sangre</a:t>
              </a:r>
              <a:r>
                <a:rPr lang="es-ES" sz="1467" baseline="30000" dirty="0">
                  <a:solidFill>
                    <a:schemeClr val="bg2">
                      <a:lumMod val="10000"/>
                    </a:schemeClr>
                  </a:solidFill>
                  <a:latin typeface="Segoe UI" panose="020B0502040204020203" pitchFamily="34" charset="0"/>
                  <a:cs typeface="Segoe UI" panose="020B0502040204020203" pitchFamily="34" charset="0"/>
                </a:rPr>
                <a:t>3</a:t>
              </a:r>
            </a:p>
          </p:txBody>
        </p:sp>
        <p:sp>
          <p:nvSpPr>
            <p:cNvPr id="11" name="Down Arrow 10"/>
            <p:cNvSpPr/>
            <p:nvPr/>
          </p:nvSpPr>
          <p:spPr bwMode="auto">
            <a:xfrm>
              <a:off x="4651649" y="2629786"/>
              <a:ext cx="960967" cy="721783"/>
            </a:xfrm>
            <a:prstGeom prst="downArrow">
              <a:avLst/>
            </a:prstGeom>
            <a:solidFill>
              <a:srgbClr val="8BB6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en-US" sz="1867" dirty="0">
                <a:solidFill>
                  <a:srgbClr val="FFFFFF"/>
                </a:solidFill>
              </a:endParaRPr>
            </a:p>
          </p:txBody>
        </p:sp>
        <p:pic>
          <p:nvPicPr>
            <p:cNvPr id="54" name="Imagen 53">
              <a:extLst>
                <a:ext uri="{FF2B5EF4-FFF2-40B4-BE49-F238E27FC236}">
                  <a16:creationId xmlns:a16="http://schemas.microsoft.com/office/drawing/2014/main" id="{D3124051-7416-5BC7-9D80-CF3B4A7E13E5}"/>
                </a:ext>
              </a:extLst>
            </p:cNvPr>
            <p:cNvPicPr>
              <a:picLocks noChangeAspect="1"/>
            </p:cNvPicPr>
            <p:nvPr/>
          </p:nvPicPr>
          <p:blipFill>
            <a:blip r:embed="rId8"/>
            <a:stretch>
              <a:fillRect/>
            </a:stretch>
          </p:blipFill>
          <p:spPr>
            <a:xfrm>
              <a:off x="4343160" y="4136275"/>
              <a:ext cx="1558623" cy="1502594"/>
            </a:xfrm>
            <a:prstGeom prst="rect">
              <a:avLst/>
            </a:prstGeom>
          </p:spPr>
        </p:pic>
      </p:grpSp>
      <p:sp>
        <p:nvSpPr>
          <p:cNvPr id="56" name="CuadroTexto 55">
            <a:extLst>
              <a:ext uri="{FF2B5EF4-FFF2-40B4-BE49-F238E27FC236}">
                <a16:creationId xmlns:a16="http://schemas.microsoft.com/office/drawing/2014/main" id="{EDEBE293-1A89-5004-2F4C-5276B3F95EF8}"/>
              </a:ext>
            </a:extLst>
          </p:cNvPr>
          <p:cNvSpPr txBox="1"/>
          <p:nvPr/>
        </p:nvSpPr>
        <p:spPr>
          <a:xfrm>
            <a:off x="1974896" y="5675344"/>
            <a:ext cx="8234296" cy="307777"/>
          </a:xfrm>
          <a:prstGeom prst="rect">
            <a:avLst/>
          </a:prstGeom>
          <a:noFill/>
        </p:spPr>
        <p:txBody>
          <a:bodyPr wrap="square">
            <a:spAutoFit/>
          </a:bodyPr>
          <a:lstStyle/>
          <a:p>
            <a:pPr algn="ctr"/>
            <a:r>
              <a:rPr lang="es-ES" sz="1400" b="1" dirty="0">
                <a:solidFill>
                  <a:schemeClr val="tx1">
                    <a:lumMod val="75000"/>
                    <a:lumOff val="25000"/>
                  </a:schemeClr>
                </a:solidFill>
                <a:latin typeface="Segoe UI Semibold" panose="020B0502040204020203" pitchFamily="34" charset="0"/>
                <a:cs typeface="Segoe UI Semibold" panose="020B0502040204020203" pitchFamily="34" charset="0"/>
              </a:rPr>
              <a:t>CV: cardiovascular; AOS: apnea obstructiva del sueño; DM2: diabetes tipo 2</a:t>
            </a:r>
          </a:p>
        </p:txBody>
      </p:sp>
    </p:spTree>
    <p:extLst>
      <p:ext uri="{BB962C8B-B14F-4D97-AF65-F5344CB8AC3E}">
        <p14:creationId xmlns:p14="http://schemas.microsoft.com/office/powerpoint/2010/main" val="607350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91FBD-2A8B-42D6-8F0F-9D5B8873BECC}"/>
              </a:ext>
            </a:extLst>
          </p:cNvPr>
          <p:cNvSpPr>
            <a:spLocks noGrp="1"/>
          </p:cNvSpPr>
          <p:nvPr>
            <p:ph type="title"/>
          </p:nvPr>
        </p:nvSpPr>
        <p:spPr>
          <a:xfrm>
            <a:off x="822124" y="1037422"/>
            <a:ext cx="10515600" cy="1325563"/>
          </a:xfrm>
        </p:spPr>
        <p:txBody>
          <a:bodyPr>
            <a:normAutofit/>
          </a:bodyPr>
          <a:lstStyle/>
          <a:p>
            <a:pPr algn="ctr"/>
            <a:r>
              <a:rPr lang="en-GB" sz="2800" dirty="0">
                <a:solidFill>
                  <a:schemeClr val="bg2">
                    <a:lumMod val="10000"/>
                  </a:schemeClr>
                </a:solidFill>
                <a:latin typeface="Segoe UI" panose="020B0502040204020203" pitchFamily="34" charset="0"/>
                <a:cs typeface="Segoe UI" panose="020B0502040204020203" pitchFamily="34" charset="0"/>
              </a:rPr>
              <a:t>EL TRATAMIENTO DE LA PRESIÓN ARTERIAL REDUCE EL  RIESGO CV Y LA MORTALIDAD EN PACIENTES CON DM2</a:t>
            </a:r>
          </a:p>
        </p:txBody>
      </p:sp>
      <p:grpSp>
        <p:nvGrpSpPr>
          <p:cNvPr id="7" name="Group 6">
            <a:extLst>
              <a:ext uri="{FF2B5EF4-FFF2-40B4-BE49-F238E27FC236}">
                <a16:creationId xmlns:a16="http://schemas.microsoft.com/office/drawing/2014/main" id="{803703B8-E086-40BA-ADD2-C80E59F42508}"/>
              </a:ext>
            </a:extLst>
          </p:cNvPr>
          <p:cNvGrpSpPr/>
          <p:nvPr/>
        </p:nvGrpSpPr>
        <p:grpSpPr>
          <a:xfrm>
            <a:off x="6361721" y="6415465"/>
            <a:ext cx="6346875" cy="324833"/>
            <a:chOff x="352945" y="2592374"/>
            <a:chExt cx="3012666" cy="243625"/>
          </a:xfrm>
        </p:grpSpPr>
        <p:sp>
          <p:nvSpPr>
            <p:cNvPr id="8" name="TextBox 7">
              <a:extLst>
                <a:ext uri="{FF2B5EF4-FFF2-40B4-BE49-F238E27FC236}">
                  <a16:creationId xmlns:a16="http://schemas.microsoft.com/office/drawing/2014/main" id="{C6E30211-77C7-44E8-9C9F-EF666776C826}"/>
                </a:ext>
              </a:extLst>
            </p:cNvPr>
            <p:cNvSpPr txBox="1"/>
            <p:nvPr/>
          </p:nvSpPr>
          <p:spPr>
            <a:xfrm>
              <a:off x="352945" y="2628250"/>
              <a:ext cx="1538716" cy="207749"/>
            </a:xfrm>
            <a:prstGeom prst="rect">
              <a:avLst/>
            </a:prstGeom>
            <a:noFill/>
          </p:spPr>
          <p:txBody>
            <a:bodyPr wrap="square" rtlCol="0">
              <a:spAutoFit/>
            </a:bodyPr>
            <a:lstStyle/>
            <a:p>
              <a:pPr algn="r"/>
              <a:r>
                <a:rPr lang="en-GB" sz="1200" dirty="0">
                  <a:latin typeface="Segoe UI" panose="020B0502040204020203" pitchFamily="34" charset="0"/>
                  <a:cs typeface="Segoe UI" panose="020B0502040204020203" pitchFamily="34" charset="0"/>
                </a:rPr>
                <a:t>Favours BP-lowering treatment</a:t>
              </a:r>
            </a:p>
          </p:txBody>
        </p:sp>
        <p:sp>
          <p:nvSpPr>
            <p:cNvPr id="9" name="TextBox 8">
              <a:extLst>
                <a:ext uri="{FF2B5EF4-FFF2-40B4-BE49-F238E27FC236}">
                  <a16:creationId xmlns:a16="http://schemas.microsoft.com/office/drawing/2014/main" id="{2C19C92C-56D1-4D8B-9FFC-EDD9F6DAF985}"/>
                </a:ext>
              </a:extLst>
            </p:cNvPr>
            <p:cNvSpPr txBox="1"/>
            <p:nvPr/>
          </p:nvSpPr>
          <p:spPr>
            <a:xfrm>
              <a:off x="1940201" y="2626333"/>
              <a:ext cx="1425410" cy="207750"/>
            </a:xfrm>
            <a:prstGeom prst="rect">
              <a:avLst/>
            </a:prstGeom>
            <a:noFill/>
          </p:spPr>
          <p:txBody>
            <a:bodyPr wrap="square" rtlCol="0">
              <a:spAutoFit/>
            </a:bodyPr>
            <a:lstStyle/>
            <a:p>
              <a:r>
                <a:rPr lang="en-GB" sz="1200" dirty="0">
                  <a:latin typeface="Segoe UI" panose="020B0502040204020203" pitchFamily="34" charset="0"/>
                  <a:cs typeface="Segoe UI" panose="020B0502040204020203" pitchFamily="34" charset="0"/>
                </a:rPr>
                <a:t>Favours control</a:t>
              </a:r>
            </a:p>
          </p:txBody>
        </p:sp>
        <p:cxnSp>
          <p:nvCxnSpPr>
            <p:cNvPr id="10" name="Straight Arrow Connector 9">
              <a:extLst>
                <a:ext uri="{FF2B5EF4-FFF2-40B4-BE49-F238E27FC236}">
                  <a16:creationId xmlns:a16="http://schemas.microsoft.com/office/drawing/2014/main" id="{2899D07C-E721-454D-A6C8-30DAFBE28737}"/>
                </a:ext>
              </a:extLst>
            </p:cNvPr>
            <p:cNvCxnSpPr/>
            <p:nvPr/>
          </p:nvCxnSpPr>
          <p:spPr>
            <a:xfrm>
              <a:off x="1957919" y="2592374"/>
              <a:ext cx="668905"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F3D1B51-261A-4513-9D89-9D929AD127BA}"/>
                </a:ext>
              </a:extLst>
            </p:cNvPr>
            <p:cNvCxnSpPr/>
            <p:nvPr/>
          </p:nvCxnSpPr>
          <p:spPr>
            <a:xfrm flipH="1">
              <a:off x="1107225" y="2593334"/>
              <a:ext cx="73247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5" name="Marcador de contenido 14">
            <a:extLst>
              <a:ext uri="{FF2B5EF4-FFF2-40B4-BE49-F238E27FC236}">
                <a16:creationId xmlns:a16="http://schemas.microsoft.com/office/drawing/2014/main" id="{AD163594-E199-47E9-B631-4FA5B188CAF9}"/>
              </a:ext>
            </a:extLst>
          </p:cNvPr>
          <p:cNvSpPr>
            <a:spLocks noGrp="1"/>
          </p:cNvSpPr>
          <p:nvPr>
            <p:ph idx="1"/>
          </p:nvPr>
        </p:nvSpPr>
        <p:spPr>
          <a:xfrm>
            <a:off x="1591474" y="2155804"/>
            <a:ext cx="9009052" cy="614934"/>
          </a:xfrm>
        </p:spPr>
        <p:txBody>
          <a:bodyPr>
            <a:normAutofit/>
          </a:bodyPr>
          <a:lstStyle/>
          <a:p>
            <a:pPr marL="0" indent="0">
              <a:buNone/>
            </a:pPr>
            <a:r>
              <a:rPr lang="es-ES" sz="1600" dirty="0"/>
              <a:t>Un </a:t>
            </a:r>
            <a:r>
              <a:rPr lang="es-ES" sz="1600" dirty="0" err="1"/>
              <a:t>metanálisis</a:t>
            </a:r>
            <a:r>
              <a:rPr lang="es-ES" sz="1600" dirty="0"/>
              <a:t> de 40 ensayos controlados aleatorios con 100354 pacientes mostró una asociación entre los resultados CV y ​​una reducción de 10 </a:t>
            </a:r>
            <a:r>
              <a:rPr lang="es-ES" sz="1600" dirty="0" err="1"/>
              <a:t>mmHg</a:t>
            </a:r>
            <a:r>
              <a:rPr lang="es-ES" sz="1600" dirty="0"/>
              <a:t> en la PA sistólica</a:t>
            </a:r>
          </a:p>
        </p:txBody>
      </p:sp>
      <p:graphicFrame>
        <p:nvGraphicFramePr>
          <p:cNvPr id="16" name="Chart 15">
            <a:extLst>
              <a:ext uri="{FF2B5EF4-FFF2-40B4-BE49-F238E27FC236}">
                <a16:creationId xmlns:a16="http://schemas.microsoft.com/office/drawing/2014/main" id="{82581BCC-1232-468E-B8EC-FCB68EB0EF98}"/>
              </a:ext>
            </a:extLst>
          </p:cNvPr>
          <p:cNvGraphicFramePr/>
          <p:nvPr>
            <p:extLst>
              <p:ext uri="{D42A27DB-BD31-4B8C-83A1-F6EECF244321}">
                <p14:modId xmlns:p14="http://schemas.microsoft.com/office/powerpoint/2010/main" val="4234175050"/>
              </p:ext>
            </p:extLst>
          </p:nvPr>
        </p:nvGraphicFramePr>
        <p:xfrm>
          <a:off x="7315981" y="2108148"/>
          <a:ext cx="4655840" cy="464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9">
            <a:extLst>
              <a:ext uri="{FF2B5EF4-FFF2-40B4-BE49-F238E27FC236}">
                <a16:creationId xmlns:a16="http://schemas.microsoft.com/office/drawing/2014/main" id="{647A3778-CC14-4FEF-B143-C74E96952B6F}"/>
              </a:ext>
            </a:extLst>
          </p:cNvPr>
          <p:cNvGraphicFramePr>
            <a:graphicFrameLocks/>
          </p:cNvGraphicFramePr>
          <p:nvPr>
            <p:extLst>
              <p:ext uri="{D42A27DB-BD31-4B8C-83A1-F6EECF244321}">
                <p14:modId xmlns:p14="http://schemas.microsoft.com/office/powerpoint/2010/main" val="1989053494"/>
              </p:ext>
            </p:extLst>
          </p:nvPr>
        </p:nvGraphicFramePr>
        <p:xfrm>
          <a:off x="822124" y="2711997"/>
          <a:ext cx="10322010" cy="3413762"/>
        </p:xfrm>
        <a:graphic>
          <a:graphicData uri="http://schemas.openxmlformats.org/drawingml/2006/table">
            <a:tbl>
              <a:tblPr firstRow="1" bandRow="1">
                <a:tableStyleId>{2D5ABB26-0587-4C30-8999-92F81FD0307C}</a:tableStyleId>
              </a:tblPr>
              <a:tblGrid>
                <a:gridCol w="2380735">
                  <a:extLst>
                    <a:ext uri="{9D8B030D-6E8A-4147-A177-3AD203B41FA5}">
                      <a16:colId xmlns:a16="http://schemas.microsoft.com/office/drawing/2014/main" val="20000"/>
                    </a:ext>
                  </a:extLst>
                </a:gridCol>
                <a:gridCol w="1837037">
                  <a:extLst>
                    <a:ext uri="{9D8B030D-6E8A-4147-A177-3AD203B41FA5}">
                      <a16:colId xmlns:a16="http://schemas.microsoft.com/office/drawing/2014/main" val="2158376422"/>
                    </a:ext>
                  </a:extLst>
                </a:gridCol>
                <a:gridCol w="2421925">
                  <a:extLst>
                    <a:ext uri="{9D8B030D-6E8A-4147-A177-3AD203B41FA5}">
                      <a16:colId xmlns:a16="http://schemas.microsoft.com/office/drawing/2014/main" val="20002"/>
                    </a:ext>
                  </a:extLst>
                </a:gridCol>
                <a:gridCol w="3682313">
                  <a:extLst>
                    <a:ext uri="{9D8B030D-6E8A-4147-A177-3AD203B41FA5}">
                      <a16:colId xmlns:a16="http://schemas.microsoft.com/office/drawing/2014/main" val="3770845417"/>
                    </a:ext>
                  </a:extLst>
                </a:gridCol>
              </a:tblGrid>
              <a:tr h="724787">
                <a:tc>
                  <a:txBody>
                    <a:bodyPr/>
                    <a:lstStyle/>
                    <a:p>
                      <a:r>
                        <a:rPr lang="en-GB" sz="1600" b="1" dirty="0">
                          <a:latin typeface="Segoe UI" panose="020B0502040204020203" pitchFamily="34" charset="0"/>
                          <a:cs typeface="Segoe UI" panose="020B0502040204020203" pitchFamily="34" charset="0"/>
                        </a:rPr>
                        <a:t>Outcome</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GB" sz="1600" b="1" dirty="0">
                          <a:latin typeface="Segoe UI" panose="020B0502040204020203" pitchFamily="34" charset="0"/>
                          <a:cs typeface="Segoe UI" panose="020B0502040204020203" pitchFamily="34" charset="0"/>
                        </a:rPr>
                        <a:t>No. of trials in meta-analysis</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GB" sz="1600" b="1" dirty="0">
                          <a:latin typeface="Segoe UI" panose="020B0502040204020203" pitchFamily="34" charset="0"/>
                          <a:cs typeface="Segoe UI" panose="020B0502040204020203" pitchFamily="34" charset="0"/>
                        </a:rPr>
                        <a:t>Odds ratio</a:t>
                      </a:r>
                      <a:r>
                        <a:rPr lang="en-GB" sz="1600" b="1" baseline="0" dirty="0">
                          <a:latin typeface="Segoe UI" panose="020B0502040204020203" pitchFamily="34" charset="0"/>
                          <a:cs typeface="Segoe UI" panose="020B0502040204020203" pitchFamily="34" charset="0"/>
                        </a:rPr>
                        <a:t> </a:t>
                      </a:r>
                      <a:br>
                        <a:rPr lang="en-GB" sz="1600" b="1" baseline="0" dirty="0">
                          <a:latin typeface="Segoe UI" panose="020B0502040204020203" pitchFamily="34" charset="0"/>
                          <a:cs typeface="Segoe UI" panose="020B0502040204020203" pitchFamily="34" charset="0"/>
                        </a:rPr>
                      </a:br>
                      <a:r>
                        <a:rPr lang="en-GB" sz="1600" b="1" baseline="0" dirty="0">
                          <a:latin typeface="Segoe UI" panose="020B0502040204020203" pitchFamily="34" charset="0"/>
                          <a:cs typeface="Segoe UI" panose="020B0502040204020203" pitchFamily="34" charset="0"/>
                        </a:rPr>
                        <a:t>(95% CI)</a:t>
                      </a:r>
                      <a:endParaRPr lang="en-GB" sz="1600" b="1" dirty="0">
                        <a:latin typeface="Segoe UI" panose="020B0502040204020203" pitchFamily="34" charset="0"/>
                        <a:cs typeface="Segoe UI" panose="020B0502040204020203" pitchFamily="34" charset="0"/>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endParaRPr lang="en-GB" sz="1600" b="1" dirty="0">
                        <a:latin typeface="Segoe UI" panose="020B0502040204020203" pitchFamily="34" charset="0"/>
                        <a:cs typeface="Segoe UI" panose="020B0502040204020203" pitchFamily="34" charset="0"/>
                      </a:endParaRPr>
                    </a:p>
                  </a:txBody>
                  <a:tcPr marL="121920" marR="121920" marT="60960" marB="6096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7795">
                <a:tc>
                  <a:txBody>
                    <a:bodyPr/>
                    <a:lstStyle/>
                    <a:p>
                      <a:r>
                        <a:rPr lang="en-GB" sz="1600" dirty="0">
                          <a:latin typeface="Segoe UI" panose="020B0502040204020203" pitchFamily="34" charset="0"/>
                          <a:cs typeface="Segoe UI" panose="020B0502040204020203" pitchFamily="34" charset="0"/>
                        </a:rPr>
                        <a:t>Mortality</a:t>
                      </a: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GB" sz="1600" dirty="0">
                          <a:latin typeface="Segoe UI" panose="020B0502040204020203" pitchFamily="34" charset="0"/>
                          <a:cs typeface="Segoe UI" panose="020B0502040204020203" pitchFamily="34" charset="0"/>
                        </a:rPr>
                        <a:t>20</a:t>
                      </a: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lang="en-GB" sz="1600" dirty="0">
                          <a:latin typeface="Segoe UI" panose="020B0502040204020203" pitchFamily="34" charset="0"/>
                          <a:cs typeface="Segoe UI" panose="020B0502040204020203" pitchFamily="34" charset="0"/>
                        </a:rPr>
                        <a:t>0.87 (0.78, 0.96)</a:t>
                      </a: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endParaRPr lang="en-GB" sz="1600" dirty="0">
                        <a:latin typeface="Segoe UI" panose="020B0502040204020203" pitchFamily="34" charset="0"/>
                        <a:cs typeface="Segoe UI" panose="020B0502040204020203" pitchFamily="34" charset="0"/>
                      </a:endParaRPr>
                    </a:p>
                  </a:txBody>
                  <a:tcPr marL="121920" marR="121920" marT="60960" marB="6096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37795">
                <a:tc>
                  <a:txBody>
                    <a:bodyPr/>
                    <a:lstStyle/>
                    <a:p>
                      <a:r>
                        <a:rPr lang="en-GB" sz="1600" dirty="0">
                          <a:latin typeface="Segoe UI" panose="020B0502040204020203" pitchFamily="34" charset="0"/>
                          <a:cs typeface="Segoe UI" panose="020B0502040204020203" pitchFamily="34" charset="0"/>
                        </a:rPr>
                        <a:t>CV disease</a:t>
                      </a:r>
                    </a:p>
                  </a:txBody>
                  <a:tcPr marL="121920" marR="121920" marT="60960" marB="60960" anchor="ctr"/>
                </a:tc>
                <a:tc>
                  <a:txBody>
                    <a:bodyPr/>
                    <a:lstStyle/>
                    <a:p>
                      <a:pPr algn="ctr"/>
                      <a:r>
                        <a:rPr lang="en-GB" sz="1600" dirty="0">
                          <a:latin typeface="Segoe UI" panose="020B0502040204020203" pitchFamily="34" charset="0"/>
                          <a:cs typeface="Segoe UI" panose="020B0502040204020203" pitchFamily="34" charset="0"/>
                        </a:rPr>
                        <a:t>17</a:t>
                      </a:r>
                    </a:p>
                  </a:txBody>
                  <a:tcPr marL="121920" marR="121920" marT="60960" marB="60960" anchor="ctr"/>
                </a:tc>
                <a:tc>
                  <a:txBody>
                    <a:bodyPr/>
                    <a:lstStyle/>
                    <a:p>
                      <a:pPr algn="ctr"/>
                      <a:r>
                        <a:rPr lang="en-GB" sz="1600" dirty="0">
                          <a:latin typeface="Segoe UI" panose="020B0502040204020203" pitchFamily="34" charset="0"/>
                          <a:cs typeface="Segoe UI" panose="020B0502040204020203" pitchFamily="34" charset="0"/>
                        </a:rPr>
                        <a:t>0.89 (0.83, 0.95)</a:t>
                      </a:r>
                    </a:p>
                  </a:txBody>
                  <a:tcPr marL="121920" marR="121920" marT="60960" marB="60960" anchor="ctr"/>
                </a:tc>
                <a:tc>
                  <a:txBody>
                    <a:bodyPr/>
                    <a:lstStyle/>
                    <a:p>
                      <a:pPr algn="ctr"/>
                      <a:endParaRPr lang="en-GB" sz="1600" dirty="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10002"/>
                  </a:ext>
                </a:extLst>
              </a:tr>
              <a:tr h="537795">
                <a:tc>
                  <a:txBody>
                    <a:bodyPr/>
                    <a:lstStyle/>
                    <a:p>
                      <a:r>
                        <a:rPr lang="en-GB" sz="1600" dirty="0">
                          <a:latin typeface="Segoe UI" panose="020B0502040204020203" pitchFamily="34" charset="0"/>
                          <a:cs typeface="Segoe UI" panose="020B0502040204020203" pitchFamily="34" charset="0"/>
                        </a:rPr>
                        <a:t>Coronary heart disease</a:t>
                      </a:r>
                    </a:p>
                  </a:txBody>
                  <a:tcPr marL="121920" marR="121920" marT="60960" marB="60960" anchor="ctr"/>
                </a:tc>
                <a:tc>
                  <a:txBody>
                    <a:bodyPr/>
                    <a:lstStyle/>
                    <a:p>
                      <a:pPr algn="ctr"/>
                      <a:r>
                        <a:rPr lang="en-GB" sz="1600" dirty="0">
                          <a:latin typeface="Segoe UI" panose="020B0502040204020203" pitchFamily="34" charset="0"/>
                          <a:cs typeface="Segoe UI" panose="020B0502040204020203" pitchFamily="34" charset="0"/>
                        </a:rPr>
                        <a:t>17</a:t>
                      </a:r>
                    </a:p>
                  </a:txBody>
                  <a:tcPr marL="121920" marR="121920" marT="60960" marB="60960" anchor="ctr"/>
                </a:tc>
                <a:tc>
                  <a:txBody>
                    <a:bodyPr/>
                    <a:lstStyle/>
                    <a:p>
                      <a:pPr algn="ctr"/>
                      <a:r>
                        <a:rPr lang="en-GB" sz="1600" dirty="0">
                          <a:latin typeface="Segoe UI" panose="020B0502040204020203" pitchFamily="34" charset="0"/>
                          <a:cs typeface="Segoe UI" panose="020B0502040204020203" pitchFamily="34" charset="0"/>
                        </a:rPr>
                        <a:t>0.88 (0.80, 0.98)</a:t>
                      </a:r>
                    </a:p>
                  </a:txBody>
                  <a:tcPr marL="121920" marR="121920" marT="60960" marB="60960" anchor="ctr"/>
                </a:tc>
                <a:tc>
                  <a:txBody>
                    <a:bodyPr/>
                    <a:lstStyle/>
                    <a:p>
                      <a:pPr algn="ctr"/>
                      <a:endParaRPr lang="en-GB" sz="1600" dirty="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10003"/>
                  </a:ext>
                </a:extLst>
              </a:tr>
              <a:tr h="537795">
                <a:tc>
                  <a:txBody>
                    <a:bodyPr/>
                    <a:lstStyle/>
                    <a:p>
                      <a:r>
                        <a:rPr lang="en-GB" sz="1600" dirty="0">
                          <a:latin typeface="Segoe UI" panose="020B0502040204020203" pitchFamily="34" charset="0"/>
                          <a:cs typeface="Segoe UI" panose="020B0502040204020203" pitchFamily="34" charset="0"/>
                        </a:rPr>
                        <a:t>Stroke </a:t>
                      </a:r>
                    </a:p>
                  </a:txBody>
                  <a:tcPr marL="121920" marR="121920" marT="60960" marB="60960" anchor="ctr"/>
                </a:tc>
                <a:tc>
                  <a:txBody>
                    <a:bodyPr/>
                    <a:lstStyle/>
                    <a:p>
                      <a:pPr algn="ctr"/>
                      <a:r>
                        <a:rPr lang="en-GB" sz="1600" dirty="0">
                          <a:latin typeface="Segoe UI" panose="020B0502040204020203" pitchFamily="34" charset="0"/>
                          <a:cs typeface="Segoe UI" panose="020B0502040204020203" pitchFamily="34" charset="0"/>
                        </a:rPr>
                        <a:t>19</a:t>
                      </a:r>
                    </a:p>
                  </a:txBody>
                  <a:tcPr marL="121920" marR="121920" marT="60960" marB="60960" anchor="ctr"/>
                </a:tc>
                <a:tc>
                  <a:txBody>
                    <a:bodyPr/>
                    <a:lstStyle/>
                    <a:p>
                      <a:pPr algn="ctr"/>
                      <a:r>
                        <a:rPr lang="en-GB" sz="1600" dirty="0">
                          <a:latin typeface="Segoe UI" panose="020B0502040204020203" pitchFamily="34" charset="0"/>
                          <a:cs typeface="Segoe UI" panose="020B0502040204020203" pitchFamily="34" charset="0"/>
                        </a:rPr>
                        <a:t>0.73 (0.64, 0.83)</a:t>
                      </a:r>
                    </a:p>
                  </a:txBody>
                  <a:tcPr marL="121920" marR="121920" marT="60960" marB="60960" anchor="ctr"/>
                </a:tc>
                <a:tc>
                  <a:txBody>
                    <a:bodyPr/>
                    <a:lstStyle/>
                    <a:p>
                      <a:pPr algn="ctr"/>
                      <a:endParaRPr lang="en-GB" sz="1600" dirty="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10004"/>
                  </a:ext>
                </a:extLst>
              </a:tr>
              <a:tr h="537795">
                <a:tc>
                  <a:txBody>
                    <a:bodyPr/>
                    <a:lstStyle/>
                    <a:p>
                      <a:r>
                        <a:rPr lang="en-GB" sz="1600" dirty="0">
                          <a:latin typeface="Segoe UI" panose="020B0502040204020203" pitchFamily="34" charset="0"/>
                          <a:cs typeface="Segoe UI" panose="020B0502040204020203" pitchFamily="34" charset="0"/>
                        </a:rPr>
                        <a:t>Heart failure</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GB" sz="1600" dirty="0">
                          <a:latin typeface="Segoe UI" panose="020B0502040204020203" pitchFamily="34" charset="0"/>
                          <a:cs typeface="Segoe UI" panose="020B0502040204020203" pitchFamily="34" charset="0"/>
                        </a:rPr>
                        <a:t>13</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r>
                        <a:rPr lang="en-GB" sz="1600" dirty="0">
                          <a:latin typeface="Segoe UI" panose="020B0502040204020203" pitchFamily="34" charset="0"/>
                          <a:cs typeface="Segoe UI" panose="020B0502040204020203" pitchFamily="34" charset="0"/>
                        </a:rPr>
                        <a:t>0.86 (0.74, 1.00)</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algn="ctr"/>
                      <a:endParaRPr lang="en-GB" sz="1600" dirty="0">
                        <a:latin typeface="Segoe UI" panose="020B0502040204020203" pitchFamily="34" charset="0"/>
                        <a:cs typeface="Segoe UI" panose="020B0502040204020203" pitchFamily="34" charset="0"/>
                      </a:endParaRPr>
                    </a:p>
                  </a:txBody>
                  <a:tcPr marL="121920" marR="121920" marT="60960" marB="6096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ooter Placeholder 1">
            <a:extLst>
              <a:ext uri="{FF2B5EF4-FFF2-40B4-BE49-F238E27FC236}">
                <a16:creationId xmlns:a16="http://schemas.microsoft.com/office/drawing/2014/main" id="{1CAE06E7-6E0F-373E-2DD4-6F00E53FDC5C}"/>
              </a:ext>
            </a:extLst>
          </p:cNvPr>
          <p:cNvSpPr txBox="1">
            <a:spLocks/>
          </p:cNvSpPr>
          <p:nvPr/>
        </p:nvSpPr>
        <p:spPr>
          <a:xfrm>
            <a:off x="822124" y="6315550"/>
            <a:ext cx="10744201"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t>BP, blood pressure; CV, cardiovascular; T2D, type 2 diabetes</a:t>
            </a:r>
          </a:p>
          <a:p>
            <a:r>
              <a:rPr lang="en-GB" sz="1000" b="1" dirty="0" err="1">
                <a:solidFill>
                  <a:schemeClr val="tx1">
                    <a:lumMod val="50000"/>
                    <a:lumOff val="50000"/>
                  </a:schemeClr>
                </a:solidFill>
                <a:latin typeface="Segoe UI Semibold" panose="020B0502040204020203" pitchFamily="34" charset="0"/>
                <a:cs typeface="Segoe UI Semibold" panose="020B0502040204020203" pitchFamily="34" charset="0"/>
              </a:rPr>
              <a:t>Emdin</a:t>
            </a:r>
            <a: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t> CA et al. JAMA 2015;313:603</a:t>
            </a:r>
          </a:p>
        </p:txBody>
      </p:sp>
    </p:spTree>
    <p:extLst>
      <p:ext uri="{BB962C8B-B14F-4D97-AF65-F5344CB8AC3E}">
        <p14:creationId xmlns:p14="http://schemas.microsoft.com/office/powerpoint/2010/main" val="3025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Chart 71"/>
          <p:cNvGraphicFramePr/>
          <p:nvPr>
            <p:extLst>
              <p:ext uri="{D42A27DB-BD31-4B8C-83A1-F6EECF244321}">
                <p14:modId xmlns:p14="http://schemas.microsoft.com/office/powerpoint/2010/main" val="2371010718"/>
              </p:ext>
            </p:extLst>
          </p:nvPr>
        </p:nvGraphicFramePr>
        <p:xfrm>
          <a:off x="778410" y="1979448"/>
          <a:ext cx="10660721" cy="3536244"/>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5"/>
          <p:cNvSpPr>
            <a:spLocks noGrp="1"/>
          </p:cNvSpPr>
          <p:nvPr>
            <p:ph type="ftr" sz="quarter" idx="11"/>
          </p:nvPr>
        </p:nvSpPr>
        <p:spPr>
          <a:xfrm>
            <a:off x="2118106" y="6232655"/>
            <a:ext cx="7955785" cy="926273"/>
          </a:xfrm>
        </p:spPr>
        <p:txBody>
          <a:bodyPr/>
          <a:lstStyle/>
          <a:p>
            <a: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t>1. Rydén L et al. Eur Heart J 2007;28:88; 2. Libby P. J Am Coll Cardiol 2005;46:1225; 3. LIPID Study Group. N Engl J Med 1998;339:1349; </a:t>
            </a:r>
            <a:b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br>
            <a: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t>4. Shepherd J et al. N Engl J Med 1995;333:1301; 5. Downs JR et al. JAMA 1998;279:1615; 6. Ridker PM et al. N Engl J Med 2008;359:2195; </a:t>
            </a:r>
            <a:b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br>
            <a:r>
              <a:rPr lang="en-GB" sz="1000" b="1" dirty="0">
                <a:solidFill>
                  <a:schemeClr val="tx1">
                    <a:lumMod val="50000"/>
                    <a:lumOff val="50000"/>
                  </a:schemeClr>
                </a:solidFill>
                <a:latin typeface="Segoe UI Semibold" panose="020B0502040204020203" pitchFamily="34" charset="0"/>
                <a:cs typeface="Segoe UI Semibold" panose="020B0502040204020203" pitchFamily="34" charset="0"/>
              </a:rPr>
              <a:t>7. Colhoun HM et al. Lancet 2004;364:685</a:t>
            </a:r>
          </a:p>
        </p:txBody>
      </p:sp>
      <p:sp>
        <p:nvSpPr>
          <p:cNvPr id="8" name="Title 7"/>
          <p:cNvSpPr>
            <a:spLocks noGrp="1"/>
          </p:cNvSpPr>
          <p:nvPr>
            <p:ph type="title" idx="4294967295"/>
          </p:nvPr>
        </p:nvSpPr>
        <p:spPr>
          <a:xfrm>
            <a:off x="1042827" y="986848"/>
            <a:ext cx="10106345" cy="1004887"/>
          </a:xfrm>
        </p:spPr>
        <p:txBody>
          <a:bodyPr>
            <a:normAutofit/>
          </a:bodyPr>
          <a:lstStyle/>
          <a:p>
            <a:r>
              <a:rPr lang="en-GB" sz="2400" noProof="0" dirty="0">
                <a:solidFill>
                  <a:schemeClr val="bg2">
                    <a:lumMod val="10000"/>
                  </a:schemeClr>
                </a:solidFill>
                <a:latin typeface="Segoe UI" panose="020B0502040204020203" pitchFamily="34" charset="0"/>
                <a:cs typeface="Segoe UI" panose="020B0502040204020203" pitchFamily="34" charset="0"/>
              </a:rPr>
              <a:t>LA TERAPIA CON ESTATINAS </a:t>
            </a:r>
            <a:r>
              <a:rPr lang="en-GB" sz="2400" dirty="0">
                <a:solidFill>
                  <a:schemeClr val="bg2">
                    <a:lumMod val="10000"/>
                  </a:schemeClr>
                </a:solidFill>
                <a:latin typeface="Segoe UI" panose="020B0502040204020203" pitchFamily="34" charset="0"/>
                <a:cs typeface="Segoe UI" panose="020B0502040204020203" pitchFamily="34" charset="0"/>
              </a:rPr>
              <a:t>EN LA REDUCCIÓN DEL RCV EN EL DM2</a:t>
            </a:r>
            <a:endParaRPr lang="en-GB" sz="2400" noProof="0" dirty="0">
              <a:solidFill>
                <a:schemeClr val="bg2">
                  <a:lumMod val="10000"/>
                </a:schemeClr>
              </a:solidFill>
              <a:latin typeface="Segoe UI" panose="020B0502040204020203" pitchFamily="34" charset="0"/>
              <a:cs typeface="Segoe UI" panose="020B0502040204020203" pitchFamily="34" charset="0"/>
            </a:endParaRPr>
          </a:p>
        </p:txBody>
      </p:sp>
      <p:sp>
        <p:nvSpPr>
          <p:cNvPr id="56" name="Rectangle 83"/>
          <p:cNvSpPr>
            <a:spLocks noChangeArrowheads="1"/>
          </p:cNvSpPr>
          <p:nvPr/>
        </p:nvSpPr>
        <p:spPr bwMode="auto">
          <a:xfrm>
            <a:off x="8134272" y="5450395"/>
            <a:ext cx="397545" cy="204671"/>
          </a:xfrm>
          <a:prstGeom prst="rect">
            <a:avLst/>
          </a:prstGeom>
          <a:noFill/>
          <a:ln>
            <a:noFill/>
          </a:ln>
          <a:effectLst/>
        </p:spPr>
        <p:txBody>
          <a:bodyPr wrap="none" lIns="0" tIns="0" rIns="0" bIns="0">
            <a:spAutoFit/>
          </a:bodyPr>
          <a:lstStyle/>
          <a:p>
            <a:pPr algn="ctr">
              <a:lnSpc>
                <a:spcPct val="95000"/>
              </a:lnSpc>
              <a:spcBef>
                <a:spcPct val="10000"/>
              </a:spcBef>
            </a:pP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6605</a:t>
            </a:r>
          </a:p>
        </p:txBody>
      </p:sp>
      <p:sp>
        <p:nvSpPr>
          <p:cNvPr id="57" name="Rectangle 84"/>
          <p:cNvSpPr>
            <a:spLocks noChangeArrowheads="1"/>
          </p:cNvSpPr>
          <p:nvPr/>
        </p:nvSpPr>
        <p:spPr bwMode="auto">
          <a:xfrm>
            <a:off x="6986146" y="5439622"/>
            <a:ext cx="397545" cy="215444"/>
          </a:xfrm>
          <a:prstGeom prst="rect">
            <a:avLst/>
          </a:prstGeom>
          <a:noFill/>
          <a:ln>
            <a:noFill/>
          </a:ln>
          <a:effectLst/>
        </p:spPr>
        <p:txBody>
          <a:bodyPr wrap="none" lIns="0" tIns="0" rIns="0" bIns="0">
            <a:spAutoFit/>
          </a:bodyPr>
          <a:lstStyle/>
          <a:p>
            <a:pPr algn="ct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6595</a:t>
            </a:r>
          </a:p>
        </p:txBody>
      </p:sp>
      <p:sp>
        <p:nvSpPr>
          <p:cNvPr id="58" name="Rectangle 85"/>
          <p:cNvSpPr>
            <a:spLocks noChangeArrowheads="1"/>
          </p:cNvSpPr>
          <p:nvPr/>
        </p:nvSpPr>
        <p:spPr bwMode="auto">
          <a:xfrm>
            <a:off x="5754402" y="5439622"/>
            <a:ext cx="519373" cy="215444"/>
          </a:xfrm>
          <a:prstGeom prst="rect">
            <a:avLst/>
          </a:prstGeom>
          <a:noFill/>
          <a:ln>
            <a:noFill/>
          </a:ln>
          <a:effectLst/>
        </p:spPr>
        <p:txBody>
          <a:bodyPr wrap="none" lIns="0" tIns="0" rIns="0" bIns="0">
            <a:spAutoFit/>
          </a:bodyPr>
          <a:lstStyle/>
          <a:p>
            <a:pPr algn="ct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20,536</a:t>
            </a:r>
          </a:p>
        </p:txBody>
      </p:sp>
      <p:sp>
        <p:nvSpPr>
          <p:cNvPr id="59" name="Rectangle 86"/>
          <p:cNvSpPr>
            <a:spLocks noChangeArrowheads="1"/>
          </p:cNvSpPr>
          <p:nvPr/>
        </p:nvSpPr>
        <p:spPr bwMode="auto">
          <a:xfrm>
            <a:off x="4665326" y="5450395"/>
            <a:ext cx="397545" cy="204671"/>
          </a:xfrm>
          <a:prstGeom prst="rect">
            <a:avLst/>
          </a:prstGeom>
          <a:noFill/>
          <a:ln>
            <a:noFill/>
          </a:ln>
          <a:effectLst/>
        </p:spPr>
        <p:txBody>
          <a:bodyPr wrap="none" lIns="0" tIns="0" rIns="0" bIns="0">
            <a:spAutoFit/>
          </a:bodyPr>
          <a:lstStyle/>
          <a:p>
            <a:pPr algn="ctr">
              <a:lnSpc>
                <a:spcPct val="95000"/>
              </a:lnSpc>
              <a:spcBef>
                <a:spcPct val="10000"/>
              </a:spcBef>
            </a:pP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4159</a:t>
            </a:r>
          </a:p>
        </p:txBody>
      </p:sp>
      <p:sp>
        <p:nvSpPr>
          <p:cNvPr id="60" name="Rectangle 87"/>
          <p:cNvSpPr>
            <a:spLocks noChangeArrowheads="1"/>
          </p:cNvSpPr>
          <p:nvPr/>
        </p:nvSpPr>
        <p:spPr bwMode="auto">
          <a:xfrm>
            <a:off x="3502797" y="5439622"/>
            <a:ext cx="397545" cy="215444"/>
          </a:xfrm>
          <a:prstGeom prst="rect">
            <a:avLst/>
          </a:prstGeom>
          <a:noFill/>
          <a:ln>
            <a:noFill/>
          </a:ln>
          <a:effectLst/>
        </p:spPr>
        <p:txBody>
          <a:bodyPr wrap="none" lIns="0" tIns="0" rIns="0" bIns="0">
            <a:spAutoFit/>
          </a:bodyPr>
          <a:lstStyle/>
          <a:p>
            <a:pPr algn="ct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9014</a:t>
            </a:r>
          </a:p>
        </p:txBody>
      </p:sp>
      <p:sp>
        <p:nvSpPr>
          <p:cNvPr id="61" name="Rectangle 88"/>
          <p:cNvSpPr>
            <a:spLocks noChangeArrowheads="1"/>
          </p:cNvSpPr>
          <p:nvPr/>
        </p:nvSpPr>
        <p:spPr bwMode="auto">
          <a:xfrm>
            <a:off x="2348234" y="5439622"/>
            <a:ext cx="397545" cy="215444"/>
          </a:xfrm>
          <a:prstGeom prst="rect">
            <a:avLst/>
          </a:prstGeom>
          <a:noFill/>
          <a:ln>
            <a:noFill/>
          </a:ln>
          <a:effectLst/>
        </p:spPr>
        <p:txBody>
          <a:bodyPr wrap="none" lIns="0" tIns="0" rIns="0" bIns="0">
            <a:spAutoFit/>
          </a:bodyPr>
          <a:lstStyle/>
          <a:p>
            <a:pPr algn="ct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4444</a:t>
            </a:r>
          </a:p>
        </p:txBody>
      </p:sp>
      <p:sp>
        <p:nvSpPr>
          <p:cNvPr id="62" name="Rectangle 89"/>
          <p:cNvSpPr>
            <a:spLocks noChangeArrowheads="1"/>
          </p:cNvSpPr>
          <p:nvPr/>
        </p:nvSpPr>
        <p:spPr bwMode="auto">
          <a:xfrm>
            <a:off x="1828714" y="5439622"/>
            <a:ext cx="134653" cy="215444"/>
          </a:xfrm>
          <a:prstGeom prst="rect">
            <a:avLst/>
          </a:prstGeom>
          <a:noFill/>
          <a:ln>
            <a:noFill/>
          </a:ln>
          <a:effectLst/>
        </p:spPr>
        <p:txBody>
          <a:bodyPr wrap="none" lIns="0" tIns="0" rIns="0" bIns="0">
            <a:spAutoFit/>
          </a:bodyPr>
          <a:lstStyle/>
          <a:p>
            <a:pPr algn="ct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N</a:t>
            </a:r>
          </a:p>
        </p:txBody>
      </p:sp>
      <p:sp>
        <p:nvSpPr>
          <p:cNvPr id="64" name="Rectangle 101"/>
          <p:cNvSpPr>
            <a:spLocks noChangeArrowheads="1"/>
          </p:cNvSpPr>
          <p:nvPr/>
        </p:nvSpPr>
        <p:spPr bwMode="auto">
          <a:xfrm>
            <a:off x="9233771" y="5450395"/>
            <a:ext cx="519373" cy="204671"/>
          </a:xfrm>
          <a:prstGeom prst="rect">
            <a:avLst/>
          </a:prstGeom>
          <a:noFill/>
          <a:ln>
            <a:noFill/>
          </a:ln>
          <a:effectLst/>
        </p:spPr>
        <p:txBody>
          <a:bodyPr wrap="none" lIns="0" tIns="0" rIns="0" bIns="0">
            <a:spAutoFit/>
          </a:bodyPr>
          <a:lstStyle/>
          <a:p>
            <a:pPr algn="ctr">
              <a:lnSpc>
                <a:spcPct val="95000"/>
              </a:lnSpc>
              <a:spcBef>
                <a:spcPct val="10000"/>
              </a:spcBef>
            </a:pP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17,802</a:t>
            </a:r>
          </a:p>
        </p:txBody>
      </p:sp>
      <p:grpSp>
        <p:nvGrpSpPr>
          <p:cNvPr id="3" name="Group 2">
            <a:extLst>
              <a:ext uri="{FF2B5EF4-FFF2-40B4-BE49-F238E27FC236}">
                <a16:creationId xmlns:a16="http://schemas.microsoft.com/office/drawing/2014/main" id="{D02A60A6-8254-4F8F-9942-B7CC7533B96D}"/>
              </a:ext>
            </a:extLst>
          </p:cNvPr>
          <p:cNvGrpSpPr/>
          <p:nvPr/>
        </p:nvGrpSpPr>
        <p:grpSpPr>
          <a:xfrm>
            <a:off x="10401660" y="5835454"/>
            <a:ext cx="1705437" cy="276999"/>
            <a:chOff x="3040457" y="1041420"/>
            <a:chExt cx="1279078" cy="207749"/>
          </a:xfrm>
        </p:grpSpPr>
        <p:sp>
          <p:nvSpPr>
            <p:cNvPr id="85" name="Rectangle 84"/>
            <p:cNvSpPr/>
            <p:nvPr/>
          </p:nvSpPr>
          <p:spPr>
            <a:xfrm>
              <a:off x="3040457" y="1090375"/>
              <a:ext cx="130680" cy="11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sp>
          <p:nvSpPr>
            <p:cNvPr id="89" name="TextBox 88"/>
            <p:cNvSpPr txBox="1"/>
            <p:nvPr/>
          </p:nvSpPr>
          <p:spPr>
            <a:xfrm>
              <a:off x="3171137" y="1041420"/>
              <a:ext cx="1148398" cy="207749"/>
            </a:xfrm>
            <a:prstGeom prst="rect">
              <a:avLst/>
            </a:prstGeom>
            <a:noFill/>
          </p:spPr>
          <p:txBody>
            <a:bodyPr wrap="square" rtlCol="0" anchor="ctr">
              <a:spAutoFit/>
            </a:bodyPr>
            <a:lstStyle/>
            <a:p>
              <a:r>
                <a:rPr lang="en-GB" sz="1200" dirty="0">
                  <a:solidFill>
                    <a:srgbClr val="5A5A5A"/>
                  </a:solidFill>
                  <a:latin typeface="Segoe UI" panose="020B0502040204020203" pitchFamily="34" charset="0"/>
                  <a:cs typeface="Segoe UI" panose="020B0502040204020203" pitchFamily="34" charset="0"/>
                </a:rPr>
                <a:t>Diabetes</a:t>
              </a:r>
            </a:p>
          </p:txBody>
        </p:sp>
      </p:grpSp>
      <p:grpSp>
        <p:nvGrpSpPr>
          <p:cNvPr id="5" name="Group 4">
            <a:extLst>
              <a:ext uri="{FF2B5EF4-FFF2-40B4-BE49-F238E27FC236}">
                <a16:creationId xmlns:a16="http://schemas.microsoft.com/office/drawing/2014/main" id="{E0ABA534-4D4F-4C8A-93FE-8CF35A27CB98}"/>
              </a:ext>
            </a:extLst>
          </p:cNvPr>
          <p:cNvGrpSpPr/>
          <p:nvPr/>
        </p:nvGrpSpPr>
        <p:grpSpPr>
          <a:xfrm>
            <a:off x="6794922" y="5835454"/>
            <a:ext cx="3235157" cy="276999"/>
            <a:chOff x="4341255" y="1041670"/>
            <a:chExt cx="2426368" cy="207749"/>
          </a:xfrm>
        </p:grpSpPr>
        <p:sp>
          <p:nvSpPr>
            <p:cNvPr id="67" name="TextBox 66"/>
            <p:cNvSpPr txBox="1"/>
            <p:nvPr/>
          </p:nvSpPr>
          <p:spPr>
            <a:xfrm>
              <a:off x="4471935" y="1041670"/>
              <a:ext cx="2295688" cy="207749"/>
            </a:xfrm>
            <a:prstGeom prst="rect">
              <a:avLst/>
            </a:prstGeom>
            <a:noFill/>
          </p:spPr>
          <p:txBody>
            <a:bodyPr wrap="square" rtlCol="0" anchor="ctr">
              <a:spAutoFit/>
            </a:bodyPr>
            <a:lstStyle/>
            <a:p>
              <a:r>
                <a:rPr lang="en-GB" sz="1200" dirty="0">
                  <a:solidFill>
                    <a:srgbClr val="5A5A5A"/>
                  </a:solidFill>
                  <a:latin typeface="Segoe UI" panose="020B0502040204020203" pitchFamily="34" charset="0"/>
                  <a:cs typeface="Segoe UI" panose="020B0502040204020203" pitchFamily="34" charset="0"/>
                </a:rPr>
                <a:t>Combined diabetes/non-diabetes</a:t>
              </a:r>
            </a:p>
          </p:txBody>
        </p:sp>
        <p:sp>
          <p:nvSpPr>
            <p:cNvPr id="66" name="Rectangle 65"/>
            <p:cNvSpPr/>
            <p:nvPr/>
          </p:nvSpPr>
          <p:spPr>
            <a:xfrm>
              <a:off x="4341255" y="1090375"/>
              <a:ext cx="130680" cy="11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grpSp>
      <p:sp>
        <p:nvSpPr>
          <p:cNvPr id="30" name="Text Box 23"/>
          <p:cNvSpPr txBox="1">
            <a:spLocks noChangeArrowheads="1"/>
          </p:cNvSpPr>
          <p:nvPr/>
        </p:nvSpPr>
        <p:spPr bwMode="auto">
          <a:xfrm>
            <a:off x="8060462" y="2240621"/>
            <a:ext cx="633379"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AFCAPS/</a:t>
            </a:r>
            <a:b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b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TexCAPS</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5</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31" name="Text Box 24"/>
          <p:cNvSpPr txBox="1">
            <a:spLocks noChangeArrowheads="1"/>
          </p:cNvSpPr>
          <p:nvPr/>
        </p:nvSpPr>
        <p:spPr bwMode="auto">
          <a:xfrm>
            <a:off x="2447438" y="2263304"/>
            <a:ext cx="299761"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4S</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1,2</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32" name="Text Box 25"/>
          <p:cNvSpPr txBox="1">
            <a:spLocks noChangeArrowheads="1"/>
          </p:cNvSpPr>
          <p:nvPr/>
        </p:nvSpPr>
        <p:spPr bwMode="auto">
          <a:xfrm>
            <a:off x="3476538" y="2263304"/>
            <a:ext cx="484107"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LIPID</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1,3</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33" name="Text Box 26"/>
          <p:cNvSpPr txBox="1">
            <a:spLocks noChangeArrowheads="1"/>
          </p:cNvSpPr>
          <p:nvPr/>
        </p:nvSpPr>
        <p:spPr bwMode="auto">
          <a:xfrm>
            <a:off x="4627533" y="2263304"/>
            <a:ext cx="498534"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CARE</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1,2</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34" name="Text Box 27"/>
          <p:cNvSpPr txBox="1">
            <a:spLocks noChangeArrowheads="1"/>
          </p:cNvSpPr>
          <p:nvPr/>
        </p:nvSpPr>
        <p:spPr bwMode="auto">
          <a:xfrm>
            <a:off x="6532534" y="2263304"/>
            <a:ext cx="1195881"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WOSCOPS</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4</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35" name="Text Box 28"/>
          <p:cNvSpPr txBox="1">
            <a:spLocks noChangeArrowheads="1"/>
          </p:cNvSpPr>
          <p:nvPr/>
        </p:nvSpPr>
        <p:spPr bwMode="auto">
          <a:xfrm>
            <a:off x="1588696" y="2263304"/>
            <a:ext cx="271934"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Trial</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sym typeface="Symbol" pitchFamily="18" charset="2"/>
            </a:endParaRPr>
          </a:p>
        </p:txBody>
      </p:sp>
      <p:sp>
        <p:nvSpPr>
          <p:cNvPr id="36" name="Text Box 29"/>
          <p:cNvSpPr txBox="1">
            <a:spLocks noChangeArrowheads="1"/>
          </p:cNvSpPr>
          <p:nvPr/>
        </p:nvSpPr>
        <p:spPr bwMode="auto">
          <a:xfrm>
            <a:off x="5797646" y="2263304"/>
            <a:ext cx="476092"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HPS*</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1,2</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38" name="Text Box 23"/>
          <p:cNvSpPr txBox="1">
            <a:spLocks noChangeArrowheads="1"/>
          </p:cNvSpPr>
          <p:nvPr/>
        </p:nvSpPr>
        <p:spPr bwMode="auto">
          <a:xfrm>
            <a:off x="9197497" y="2263304"/>
            <a:ext cx="594714"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JUPITER</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6</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grpSp>
        <p:nvGrpSpPr>
          <p:cNvPr id="39" name="Group 54"/>
          <p:cNvGrpSpPr>
            <a:grpSpLocks/>
          </p:cNvGrpSpPr>
          <p:nvPr/>
        </p:nvGrpSpPr>
        <p:grpSpPr bwMode="auto">
          <a:xfrm>
            <a:off x="1726799" y="1835654"/>
            <a:ext cx="8674861" cy="246220"/>
            <a:chOff x="742" y="3658"/>
            <a:chExt cx="4892" cy="141"/>
          </a:xfrm>
        </p:grpSpPr>
        <p:sp>
          <p:nvSpPr>
            <p:cNvPr id="40" name="Text Box 30"/>
            <p:cNvSpPr txBox="1">
              <a:spLocks noChangeArrowheads="1"/>
            </p:cNvSpPr>
            <p:nvPr/>
          </p:nvSpPr>
          <p:spPr bwMode="auto">
            <a:xfrm>
              <a:off x="742" y="3658"/>
              <a:ext cx="23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spcBef>
                  <a:spcPct val="0"/>
                </a:spcBef>
              </a:pPr>
              <a:r>
                <a:rPr lang="en-US" sz="1600" b="1" dirty="0">
                  <a:solidFill>
                    <a:srgbClr val="5A5A5A"/>
                  </a:solidFill>
                  <a:latin typeface="Segoe UI" panose="020B0502040204020203" pitchFamily="34" charset="0"/>
                  <a:ea typeface="ＭＳ Ｐゴシック" pitchFamily="34" charset="-128"/>
                  <a:cs typeface="Segoe UI" panose="020B0502040204020203" pitchFamily="34" charset="0"/>
                </a:rPr>
                <a:t>Secondary prevention</a:t>
              </a:r>
            </a:p>
          </p:txBody>
        </p:sp>
        <p:sp>
          <p:nvSpPr>
            <p:cNvPr id="41" name="Text Box 31"/>
            <p:cNvSpPr txBox="1">
              <a:spLocks noChangeArrowheads="1"/>
            </p:cNvSpPr>
            <p:nvPr/>
          </p:nvSpPr>
          <p:spPr bwMode="auto">
            <a:xfrm>
              <a:off x="3968" y="3658"/>
              <a:ext cx="166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spcBef>
                  <a:spcPct val="0"/>
                </a:spcBef>
              </a:pPr>
              <a:r>
                <a:rPr lang="en-US" sz="1600" b="1" dirty="0">
                  <a:solidFill>
                    <a:srgbClr val="5A5A5A"/>
                  </a:solidFill>
                  <a:latin typeface="Segoe UI" panose="020B0502040204020203" pitchFamily="34" charset="0"/>
                  <a:ea typeface="ＭＳ Ｐゴシック" pitchFamily="34" charset="-128"/>
                  <a:cs typeface="Segoe UI" panose="020B0502040204020203" pitchFamily="34" charset="0"/>
                </a:rPr>
                <a:t> Primary prevention</a:t>
              </a:r>
            </a:p>
          </p:txBody>
        </p:sp>
        <p:sp>
          <p:nvSpPr>
            <p:cNvPr id="42" name="Text Box 33"/>
            <p:cNvSpPr txBox="1">
              <a:spLocks noChangeArrowheads="1"/>
            </p:cNvSpPr>
            <p:nvPr/>
          </p:nvSpPr>
          <p:spPr bwMode="auto">
            <a:xfrm>
              <a:off x="2874" y="3658"/>
              <a:ext cx="52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spcBef>
                  <a:spcPct val="0"/>
                </a:spcBef>
              </a:pPr>
              <a:r>
                <a:rPr lang="en-US" sz="1600" b="1" dirty="0">
                  <a:solidFill>
                    <a:srgbClr val="5A5A5A"/>
                  </a:solidFill>
                  <a:latin typeface="Segoe UI" panose="020B0502040204020203" pitchFamily="34" charset="0"/>
                  <a:ea typeface="ＭＳ Ｐゴシック" pitchFamily="34" charset="-128"/>
                  <a:cs typeface="Segoe UI" panose="020B0502040204020203" pitchFamily="34" charset="0"/>
                </a:rPr>
                <a:t> High risk</a:t>
              </a:r>
            </a:p>
          </p:txBody>
        </p:sp>
      </p:grpSp>
      <p:cxnSp>
        <p:nvCxnSpPr>
          <p:cNvPr id="43" name="Straight Connector 42"/>
          <p:cNvCxnSpPr>
            <a:cxnSpLocks/>
          </p:cNvCxnSpPr>
          <p:nvPr/>
        </p:nvCxnSpPr>
        <p:spPr>
          <a:xfrm>
            <a:off x="2133600" y="2151572"/>
            <a:ext cx="3076624" cy="1"/>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616720" y="2153147"/>
            <a:ext cx="784080"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cxnSpLocks/>
          </p:cNvCxnSpPr>
          <p:nvPr/>
        </p:nvCxnSpPr>
        <p:spPr>
          <a:xfrm>
            <a:off x="6604001" y="2151726"/>
            <a:ext cx="4734713"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ext Box 23"/>
          <p:cNvSpPr txBox="1">
            <a:spLocks noChangeArrowheads="1"/>
          </p:cNvSpPr>
          <p:nvPr/>
        </p:nvSpPr>
        <p:spPr bwMode="auto">
          <a:xfrm>
            <a:off x="10388567" y="2240621"/>
            <a:ext cx="530593"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defRPr sz="1300">
                <a:solidFill>
                  <a:schemeClr val="tx1"/>
                </a:solidFill>
                <a:latin typeface="Arial" charset="0"/>
                <a:ea typeface="Arial Unicode MS" pitchFamily="34" charset="-128"/>
                <a:cs typeface="Arial Unicode MS" pitchFamily="34" charset="-128"/>
              </a:defRPr>
            </a:lvl1pPr>
            <a:lvl2pPr marL="742950" indent="-285750">
              <a:defRPr sz="1300">
                <a:solidFill>
                  <a:schemeClr val="tx1"/>
                </a:solidFill>
                <a:latin typeface="Arial" charset="0"/>
                <a:ea typeface="Arial Unicode MS" pitchFamily="34" charset="-128"/>
                <a:cs typeface="Arial Unicode MS" pitchFamily="34" charset="-128"/>
              </a:defRPr>
            </a:lvl2pPr>
            <a:lvl3pPr marL="1143000" indent="-228600">
              <a:defRPr sz="1300">
                <a:solidFill>
                  <a:schemeClr val="tx1"/>
                </a:solidFill>
                <a:latin typeface="Arial" charset="0"/>
                <a:ea typeface="Arial Unicode MS" pitchFamily="34" charset="-128"/>
                <a:cs typeface="Arial Unicode MS" pitchFamily="34" charset="-128"/>
              </a:defRPr>
            </a:lvl3pPr>
            <a:lvl4pPr marL="1600200" indent="-228600">
              <a:defRPr sz="1300">
                <a:solidFill>
                  <a:schemeClr val="tx1"/>
                </a:solidFill>
                <a:latin typeface="Arial" charset="0"/>
                <a:ea typeface="Arial Unicode MS" pitchFamily="34" charset="-128"/>
                <a:cs typeface="Arial Unicode MS" pitchFamily="34" charset="-128"/>
              </a:defRPr>
            </a:lvl4pPr>
            <a:lvl5pPr marL="2057400" indent="-228600">
              <a:defRPr sz="13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50000"/>
              </a:spcBef>
              <a:spcAft>
                <a:spcPct val="0"/>
              </a:spcAft>
              <a:defRPr sz="1300">
                <a:solidFill>
                  <a:schemeClr val="tx1"/>
                </a:solidFill>
                <a:latin typeface="Arial" charset="0"/>
                <a:ea typeface="Arial Unicode MS" pitchFamily="34" charset="-128"/>
                <a:cs typeface="Arial Unicode MS" pitchFamily="34" charset="-128"/>
              </a:defRPr>
            </a:lvl9pPr>
          </a:lstStyle>
          <a:p>
            <a:pPr algn="ctr">
              <a:lnSpc>
                <a:spcPct val="95000"/>
              </a:lnSpc>
              <a:spcBef>
                <a:spcPct val="10000"/>
              </a:spcBef>
            </a:pPr>
            <a:r>
              <a:rPr lang="en-US" sz="1200" dirty="0">
                <a:solidFill>
                  <a:srgbClr val="5A5A5A"/>
                </a:solidFill>
                <a:latin typeface="Segoe UI" panose="020B0502040204020203" pitchFamily="34" charset="0"/>
                <a:ea typeface="ＭＳ Ｐゴシック" pitchFamily="34" charset="-128"/>
                <a:cs typeface="Segoe UI" panose="020B0502040204020203" pitchFamily="34" charset="0"/>
              </a:rPr>
              <a:t>CARDS</a:t>
            </a:r>
            <a:r>
              <a:rPr lang="en-US" sz="1200" baseline="30000" dirty="0">
                <a:solidFill>
                  <a:srgbClr val="5A5A5A"/>
                </a:solidFill>
                <a:latin typeface="Segoe UI" panose="020B0502040204020203" pitchFamily="34" charset="0"/>
                <a:ea typeface="ＭＳ Ｐゴシック" pitchFamily="34" charset="-128"/>
                <a:cs typeface="Segoe UI" panose="020B0502040204020203" pitchFamily="34" charset="0"/>
              </a:rPr>
              <a:t>7</a:t>
            </a:r>
            <a:endParaRPr lang="en-US" sz="1200" dirty="0">
              <a:solidFill>
                <a:srgbClr val="5A5A5A"/>
              </a:solidFill>
              <a:latin typeface="Segoe UI" panose="020B0502040204020203" pitchFamily="34" charset="0"/>
              <a:ea typeface="ＭＳ Ｐゴシック" pitchFamily="34" charset="-128"/>
              <a:cs typeface="Segoe UI" panose="020B0502040204020203" pitchFamily="34" charset="0"/>
            </a:endParaRPr>
          </a:p>
        </p:txBody>
      </p:sp>
      <p:sp>
        <p:nvSpPr>
          <p:cNvPr id="46" name="Rectangle 101"/>
          <p:cNvSpPr>
            <a:spLocks noChangeArrowheads="1"/>
          </p:cNvSpPr>
          <p:nvPr/>
        </p:nvSpPr>
        <p:spPr bwMode="auto">
          <a:xfrm>
            <a:off x="10455092" y="5450395"/>
            <a:ext cx="397545" cy="204671"/>
          </a:xfrm>
          <a:prstGeom prst="rect">
            <a:avLst/>
          </a:prstGeom>
          <a:noFill/>
          <a:ln>
            <a:noFill/>
          </a:ln>
          <a:effectLst/>
        </p:spPr>
        <p:txBody>
          <a:bodyPr wrap="none" lIns="0" tIns="0" rIns="0" bIns="0">
            <a:spAutoFit/>
          </a:bodyPr>
          <a:lstStyle/>
          <a:p>
            <a:pPr algn="ctr">
              <a:lnSpc>
                <a:spcPct val="95000"/>
              </a:lnSpc>
              <a:spcBef>
                <a:spcPct val="10000"/>
              </a:spcBef>
            </a:pPr>
            <a:r>
              <a:rPr lang="en-US" sz="1400" dirty="0">
                <a:solidFill>
                  <a:srgbClr val="5A5A5A"/>
                </a:solidFill>
                <a:latin typeface="Segoe UI" panose="020B0502040204020203" pitchFamily="34" charset="0"/>
                <a:ea typeface="ＭＳ Ｐゴシック" pitchFamily="34" charset="-128"/>
                <a:cs typeface="Segoe UI" panose="020B0502040204020203" pitchFamily="34" charset="0"/>
              </a:rPr>
              <a:t>2838</a:t>
            </a:r>
          </a:p>
        </p:txBody>
      </p:sp>
      <p:sp>
        <p:nvSpPr>
          <p:cNvPr id="2" name="Rectangle 1">
            <a:extLst>
              <a:ext uri="{FF2B5EF4-FFF2-40B4-BE49-F238E27FC236}">
                <a16:creationId xmlns:a16="http://schemas.microsoft.com/office/drawing/2014/main" id="{0BA713D9-2949-4F0F-AC62-578CD1148E22}"/>
              </a:ext>
            </a:extLst>
          </p:cNvPr>
          <p:cNvSpPr/>
          <p:nvPr/>
        </p:nvSpPr>
        <p:spPr>
          <a:xfrm rot="16200000">
            <a:off x="-95953" y="3732108"/>
            <a:ext cx="2438393" cy="502702"/>
          </a:xfrm>
          <a:prstGeom prst="rect">
            <a:avLst/>
          </a:prstGeom>
        </p:spPr>
        <p:txBody>
          <a:bodyPr wrap="square">
            <a:spAutoFit/>
          </a:bodyPr>
          <a:lstStyle/>
          <a:p>
            <a:pPr algn="ctr">
              <a:lnSpc>
                <a:spcPts val="1600"/>
              </a:lnSpc>
              <a:defRPr sz="1200" b="1" i="0" u="none" strike="noStrike" kern="1200" baseline="0">
                <a:solidFill>
                  <a:srgbClr val="5A5A5A"/>
                </a:solidFill>
                <a:latin typeface="+mn-lt"/>
                <a:ea typeface="+mn-ea"/>
                <a:cs typeface="+mn-cs"/>
              </a:defRPr>
            </a:pPr>
            <a:r>
              <a:rPr lang="en-GB" sz="1600" b="1" dirty="0">
                <a:latin typeface="Segoe UI" panose="020B0502040204020203" pitchFamily="34" charset="0"/>
                <a:cs typeface="Segoe UI" panose="020B0502040204020203" pitchFamily="34" charset="0"/>
              </a:rPr>
              <a:t>RRR or </a:t>
            </a:r>
            <a:br>
              <a:rPr lang="en-GB" sz="1600" b="1" dirty="0">
                <a:latin typeface="Segoe UI" panose="020B0502040204020203" pitchFamily="34" charset="0"/>
                <a:cs typeface="Segoe UI" panose="020B0502040204020203" pitchFamily="34" charset="0"/>
              </a:rPr>
            </a:br>
            <a:r>
              <a:rPr lang="en-GB" sz="1600" b="1" dirty="0">
                <a:latin typeface="Segoe UI" panose="020B0502040204020203" pitchFamily="34" charset="0"/>
                <a:cs typeface="Segoe UI" panose="020B0502040204020203" pitchFamily="34" charset="0"/>
              </a:rPr>
              <a:t>hazard ratio (%)</a:t>
            </a:r>
          </a:p>
        </p:txBody>
      </p:sp>
      <p:sp>
        <p:nvSpPr>
          <p:cNvPr id="7" name="CuadroTexto 6">
            <a:extLst>
              <a:ext uri="{FF2B5EF4-FFF2-40B4-BE49-F238E27FC236}">
                <a16:creationId xmlns:a16="http://schemas.microsoft.com/office/drawing/2014/main" id="{CC70D3D2-1181-F7FD-CC53-23BC2EDE6CB2}"/>
              </a:ext>
            </a:extLst>
          </p:cNvPr>
          <p:cNvSpPr txBox="1"/>
          <p:nvPr/>
        </p:nvSpPr>
        <p:spPr>
          <a:xfrm>
            <a:off x="871892" y="5738009"/>
            <a:ext cx="6096000" cy="276999"/>
          </a:xfrm>
          <a:prstGeom prst="rect">
            <a:avLst/>
          </a:prstGeom>
          <a:noFill/>
        </p:spPr>
        <p:txBody>
          <a:bodyPr wrap="square">
            <a:spAutoFit/>
          </a:bodyPr>
          <a:lstStyle/>
          <a:p>
            <a:r>
              <a:rPr lang="en-GB" sz="1200" b="1" dirty="0">
                <a:solidFill>
                  <a:schemeClr val="tx1">
                    <a:lumMod val="50000"/>
                    <a:lumOff val="50000"/>
                  </a:schemeClr>
                </a:solidFill>
                <a:latin typeface="Segoe UI Semibold" panose="020B0502040204020203" pitchFamily="34" charset="0"/>
                <a:cs typeface="Segoe UI Semibold" panose="020B0502040204020203" pitchFamily="34" charset="0"/>
              </a:rPr>
              <a:t>*14,573 patients studied were at high risk of CV disease</a:t>
            </a:r>
          </a:p>
        </p:txBody>
      </p:sp>
      <p:sp>
        <p:nvSpPr>
          <p:cNvPr id="10" name="CuadroTexto 9">
            <a:extLst>
              <a:ext uri="{FF2B5EF4-FFF2-40B4-BE49-F238E27FC236}">
                <a16:creationId xmlns:a16="http://schemas.microsoft.com/office/drawing/2014/main" id="{C0E0A16A-845E-EBFB-43F5-5AEB68ED6EB6}"/>
              </a:ext>
            </a:extLst>
          </p:cNvPr>
          <p:cNvSpPr txBox="1"/>
          <p:nvPr/>
        </p:nvSpPr>
        <p:spPr>
          <a:xfrm>
            <a:off x="871892" y="5948749"/>
            <a:ext cx="6096000" cy="276999"/>
          </a:xfrm>
          <a:prstGeom prst="rect">
            <a:avLst/>
          </a:prstGeom>
          <a:noFill/>
        </p:spPr>
        <p:txBody>
          <a:bodyPr wrap="square">
            <a:spAutoFit/>
          </a:bodyPr>
          <a:lstStyle/>
          <a:p>
            <a:r>
              <a:rPr lang="en-GB" sz="1200" b="1" dirty="0">
                <a:solidFill>
                  <a:schemeClr val="tx1">
                    <a:lumMod val="50000"/>
                    <a:lumOff val="50000"/>
                  </a:schemeClr>
                </a:solidFill>
                <a:latin typeface="Segoe UI Semibold" panose="020B0502040204020203" pitchFamily="34" charset="0"/>
                <a:cs typeface="Segoe UI Semibold" panose="020B0502040204020203" pitchFamily="34" charset="0"/>
              </a:rPr>
              <a:t>CV: cardiovascular; RRR: relative risk reduction</a:t>
            </a:r>
          </a:p>
        </p:txBody>
      </p:sp>
    </p:spTree>
    <p:extLst>
      <p:ext uri="{BB962C8B-B14F-4D97-AF65-F5344CB8AC3E}">
        <p14:creationId xmlns:p14="http://schemas.microsoft.com/office/powerpoint/2010/main" val="80579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9FB399-BCC3-CD4B-B3D0-EF6222B7100D}"/>
              </a:ext>
            </a:extLst>
          </p:cNvPr>
          <p:cNvSpPr>
            <a:spLocks noGrp="1"/>
          </p:cNvSpPr>
          <p:nvPr>
            <p:ph type="title"/>
          </p:nvPr>
        </p:nvSpPr>
        <p:spPr>
          <a:xfrm>
            <a:off x="400353" y="843256"/>
            <a:ext cx="11391294" cy="1147253"/>
          </a:xfrm>
        </p:spPr>
        <p:txBody>
          <a:bodyPr>
            <a:normAutofit/>
          </a:bodyPr>
          <a:lstStyle/>
          <a:p>
            <a:r>
              <a:rPr lang="es-ES" sz="2400" dirty="0">
                <a:solidFill>
                  <a:schemeClr val="bg2">
                    <a:lumMod val="10000"/>
                  </a:schemeClr>
                </a:solidFill>
                <a:latin typeface="Segoe UI" panose="020B0502040204020203" pitchFamily="34" charset="0"/>
                <a:cs typeface="Segoe UI" panose="020B0502040204020203" pitchFamily="34" charset="0"/>
              </a:rPr>
              <a:t>EVALUACIÓN DE RIESGO CARDIOVASCULAR Y TRATAMIENTO DE FACTORES DE RIESGO EN PACIENTES CON DM2</a:t>
            </a:r>
          </a:p>
        </p:txBody>
      </p:sp>
      <p:pic>
        <p:nvPicPr>
          <p:cNvPr id="6" name="Imagen 5">
            <a:extLst>
              <a:ext uri="{FF2B5EF4-FFF2-40B4-BE49-F238E27FC236}">
                <a16:creationId xmlns:a16="http://schemas.microsoft.com/office/drawing/2014/main" id="{DD6C5C64-5E29-2D44-A5BA-3C2FEBF1DBC5}"/>
              </a:ext>
            </a:extLst>
          </p:cNvPr>
          <p:cNvPicPr>
            <a:picLocks noChangeAspect="1"/>
          </p:cNvPicPr>
          <p:nvPr/>
        </p:nvPicPr>
        <p:blipFill rotWithShape="1">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l="8586" r="10862"/>
          <a:stretch/>
        </p:blipFill>
        <p:spPr>
          <a:xfrm>
            <a:off x="400354" y="2103277"/>
            <a:ext cx="6096000" cy="3311340"/>
          </a:xfrm>
          <a:prstGeom prst="rect">
            <a:avLst/>
          </a:prstGeom>
        </p:spPr>
      </p:pic>
      <p:sp>
        <p:nvSpPr>
          <p:cNvPr id="8" name="CuadroTexto 7">
            <a:extLst>
              <a:ext uri="{FF2B5EF4-FFF2-40B4-BE49-F238E27FC236}">
                <a16:creationId xmlns:a16="http://schemas.microsoft.com/office/drawing/2014/main" id="{ED77835E-D794-B642-B5F5-CDBE00A05750}"/>
              </a:ext>
            </a:extLst>
          </p:cNvPr>
          <p:cNvSpPr txBox="1"/>
          <p:nvPr/>
        </p:nvSpPr>
        <p:spPr>
          <a:xfrm>
            <a:off x="166123" y="6325657"/>
            <a:ext cx="3491477" cy="261610"/>
          </a:xfrm>
          <a:prstGeom prst="rect">
            <a:avLst/>
          </a:prstGeom>
          <a:noFill/>
        </p:spPr>
        <p:txBody>
          <a:bodyPr wrap="square">
            <a:spAutoFit/>
          </a:bodyPr>
          <a:lstStyle/>
          <a:p>
            <a:pPr algn="ctr"/>
            <a:r>
              <a:rPr lang="es-ES" sz="1100" dirty="0" err="1">
                <a:solidFill>
                  <a:schemeClr val="tx1">
                    <a:lumMod val="50000"/>
                    <a:lumOff val="50000"/>
                  </a:schemeClr>
                </a:solidFill>
                <a:effectLst/>
                <a:latin typeface="Segoe UI" panose="020B0502040204020203" pitchFamily="34" charset="0"/>
                <a:cs typeface="Segoe UI" panose="020B0502040204020203" pitchFamily="34" charset="0"/>
              </a:rPr>
              <a:t>European</a:t>
            </a:r>
            <a:r>
              <a:rPr lang="es-ES" sz="1100" dirty="0">
                <a:solidFill>
                  <a:schemeClr val="tx1">
                    <a:lumMod val="50000"/>
                    <a:lumOff val="50000"/>
                  </a:schemeClr>
                </a:solidFill>
                <a:effectLst/>
                <a:latin typeface="Segoe UI" panose="020B0502040204020203" pitchFamily="34" charset="0"/>
                <a:cs typeface="Segoe UI" panose="020B0502040204020203" pitchFamily="34" charset="0"/>
              </a:rPr>
              <a:t> </a:t>
            </a:r>
            <a:r>
              <a:rPr lang="es-ES" sz="1100" dirty="0" err="1">
                <a:solidFill>
                  <a:schemeClr val="tx1">
                    <a:lumMod val="50000"/>
                    <a:lumOff val="50000"/>
                  </a:schemeClr>
                </a:solidFill>
                <a:effectLst/>
                <a:latin typeface="Segoe UI" panose="020B0502040204020203" pitchFamily="34" charset="0"/>
                <a:cs typeface="Segoe UI" panose="020B0502040204020203" pitchFamily="34" charset="0"/>
              </a:rPr>
              <a:t>Heart</a:t>
            </a:r>
            <a:r>
              <a:rPr lang="es-ES" sz="1100" dirty="0">
                <a:solidFill>
                  <a:schemeClr val="tx1">
                    <a:lumMod val="50000"/>
                    <a:lumOff val="50000"/>
                  </a:schemeClr>
                </a:solidFill>
                <a:effectLst/>
                <a:latin typeface="Segoe UI" panose="020B0502040204020203" pitchFamily="34" charset="0"/>
                <a:cs typeface="Segoe UI" panose="020B0502040204020203" pitchFamily="34" charset="0"/>
              </a:rPr>
              <a:t> </a:t>
            </a:r>
            <a:r>
              <a:rPr lang="es-ES" sz="1100" dirty="0" err="1">
                <a:solidFill>
                  <a:schemeClr val="tx1">
                    <a:lumMod val="50000"/>
                    <a:lumOff val="50000"/>
                  </a:schemeClr>
                </a:solidFill>
                <a:effectLst/>
                <a:latin typeface="Segoe UI" panose="020B0502040204020203" pitchFamily="34" charset="0"/>
                <a:cs typeface="Segoe UI" panose="020B0502040204020203" pitchFamily="34" charset="0"/>
              </a:rPr>
              <a:t>Journal</a:t>
            </a:r>
            <a:r>
              <a:rPr lang="es-ES" sz="1100" dirty="0">
                <a:solidFill>
                  <a:schemeClr val="tx1">
                    <a:lumMod val="50000"/>
                    <a:lumOff val="50000"/>
                  </a:schemeClr>
                </a:solidFill>
                <a:effectLst/>
                <a:latin typeface="Segoe UI" panose="020B0502040204020203" pitchFamily="34" charset="0"/>
                <a:cs typeface="Segoe UI" panose="020B0502040204020203" pitchFamily="34" charset="0"/>
              </a:rPr>
              <a:t> (2021) 42, 3227 3337</a:t>
            </a:r>
          </a:p>
        </p:txBody>
      </p:sp>
      <p:pic>
        <p:nvPicPr>
          <p:cNvPr id="5" name="Imagen 4">
            <a:extLst>
              <a:ext uri="{FF2B5EF4-FFF2-40B4-BE49-F238E27FC236}">
                <a16:creationId xmlns:a16="http://schemas.microsoft.com/office/drawing/2014/main" id="{89C965F0-A0BD-756A-31FC-CE8BAA430BCD}"/>
              </a:ext>
            </a:extLst>
          </p:cNvPr>
          <p:cNvPicPr>
            <a:picLocks noChangeAspect="1"/>
          </p:cNvPicPr>
          <p:nvPr/>
        </p:nvPicPr>
        <p:blipFill rotWithShape="1">
          <a:blip r:embed="rId4"/>
          <a:srcRect t="9795" b="-2131"/>
          <a:stretch/>
        </p:blipFill>
        <p:spPr>
          <a:xfrm>
            <a:off x="6843555" y="1707451"/>
            <a:ext cx="3583047" cy="2562160"/>
          </a:xfrm>
          <a:prstGeom prst="rect">
            <a:avLst/>
          </a:prstGeom>
        </p:spPr>
      </p:pic>
      <p:pic>
        <p:nvPicPr>
          <p:cNvPr id="7" name="Imagen 6">
            <a:extLst>
              <a:ext uri="{FF2B5EF4-FFF2-40B4-BE49-F238E27FC236}">
                <a16:creationId xmlns:a16="http://schemas.microsoft.com/office/drawing/2014/main" id="{274808C0-FB24-23E8-F2E7-060D2577DA64}"/>
              </a:ext>
            </a:extLst>
          </p:cNvPr>
          <p:cNvPicPr>
            <a:picLocks noChangeAspect="1"/>
          </p:cNvPicPr>
          <p:nvPr/>
        </p:nvPicPr>
        <p:blipFill rotWithShape="1">
          <a:blip r:embed="rId5"/>
          <a:srcRect b="19681"/>
          <a:stretch/>
        </p:blipFill>
        <p:spPr>
          <a:xfrm>
            <a:off x="6877175" y="4358232"/>
            <a:ext cx="5001604" cy="2229035"/>
          </a:xfrm>
          <a:prstGeom prst="rect">
            <a:avLst/>
          </a:prstGeom>
        </p:spPr>
      </p:pic>
      <p:sp>
        <p:nvSpPr>
          <p:cNvPr id="9" name="Rectángulo redondeado 8">
            <a:extLst>
              <a:ext uri="{FF2B5EF4-FFF2-40B4-BE49-F238E27FC236}">
                <a16:creationId xmlns:a16="http://schemas.microsoft.com/office/drawing/2014/main" id="{73390FD2-C18A-8355-369F-5BD304A17C1E}"/>
              </a:ext>
            </a:extLst>
          </p:cNvPr>
          <p:cNvSpPr/>
          <p:nvPr/>
        </p:nvSpPr>
        <p:spPr>
          <a:xfrm>
            <a:off x="9224682" y="4939288"/>
            <a:ext cx="1282256" cy="164797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29BCCC65-BA31-7086-D0CB-E3D7EC940169}"/>
              </a:ext>
            </a:extLst>
          </p:cNvPr>
          <p:cNvSpPr txBox="1"/>
          <p:nvPr/>
        </p:nvSpPr>
        <p:spPr>
          <a:xfrm>
            <a:off x="2022764" y="5503923"/>
            <a:ext cx="3649973" cy="523220"/>
          </a:xfrm>
          <a:prstGeom prst="rect">
            <a:avLst/>
          </a:prstGeom>
          <a:noFill/>
        </p:spPr>
        <p:txBody>
          <a:bodyPr wrap="square">
            <a:spAutoFit/>
          </a:bodyPr>
          <a:lstStyle/>
          <a:p>
            <a:r>
              <a:rPr lang="es-ES" sz="1400" baseline="30000" dirty="0" err="1">
                <a:latin typeface="Segoe UI" panose="020B0502040204020203" pitchFamily="34" charset="0"/>
                <a:cs typeface="Segoe UI" panose="020B0502040204020203" pitchFamily="34" charset="0"/>
              </a:rPr>
              <a:t>b</a:t>
            </a:r>
            <a:r>
              <a:rPr lang="es-ES" sz="1400" dirty="0" err="1">
                <a:latin typeface="Segoe UI" panose="020B0502040204020203" pitchFamily="34" charset="0"/>
                <a:cs typeface="Segoe UI" panose="020B0502040204020203" pitchFamily="34" charset="0"/>
              </a:rPr>
              <a:t>El</a:t>
            </a:r>
            <a:r>
              <a:rPr lang="es-ES" sz="1400" dirty="0">
                <a:latin typeface="Segoe UI" panose="020B0502040204020203" pitchFamily="34" charset="0"/>
                <a:cs typeface="Segoe UI" panose="020B0502040204020203" pitchFamily="34" charset="0"/>
              </a:rPr>
              <a:t> daño en órganos diana se define como microalbuminuria, retinopatía o neuropatía.</a:t>
            </a:r>
          </a:p>
        </p:txBody>
      </p:sp>
      <p:sp>
        <p:nvSpPr>
          <p:cNvPr id="3" name="CuadroTexto 2">
            <a:extLst>
              <a:ext uri="{FF2B5EF4-FFF2-40B4-BE49-F238E27FC236}">
                <a16:creationId xmlns:a16="http://schemas.microsoft.com/office/drawing/2014/main" id="{2FBBDFE8-B9E1-992E-F239-578B41DDD132}"/>
              </a:ext>
            </a:extLst>
          </p:cNvPr>
          <p:cNvSpPr txBox="1"/>
          <p:nvPr/>
        </p:nvSpPr>
        <p:spPr>
          <a:xfrm>
            <a:off x="10460222" y="1960508"/>
            <a:ext cx="1375507" cy="1169551"/>
          </a:xfrm>
          <a:prstGeom prst="rect">
            <a:avLst/>
          </a:prstGeom>
          <a:noFill/>
        </p:spPr>
        <p:txBody>
          <a:bodyPr wrap="square">
            <a:spAutoFit/>
          </a:bodyPr>
          <a:lstStyle/>
          <a:p>
            <a:r>
              <a:rPr lang="es-ES" sz="1400" b="1" baseline="30000" dirty="0">
                <a:latin typeface="Segoe UI" panose="020B0502040204020203" pitchFamily="34" charset="0"/>
                <a:cs typeface="Segoe UI" panose="020B0502040204020203" pitchFamily="34" charset="0"/>
              </a:rPr>
              <a:t>RECOMENDACIONES SOBRE EL CONTROL </a:t>
            </a:r>
            <a:br>
              <a:rPr lang="es-ES" sz="1400" b="1" baseline="30000" dirty="0">
                <a:latin typeface="Segoe UI" panose="020B0502040204020203" pitchFamily="34" charset="0"/>
                <a:cs typeface="Segoe UI" panose="020B0502040204020203" pitchFamily="34" charset="0"/>
              </a:rPr>
            </a:br>
            <a:r>
              <a:rPr lang="es-ES" sz="1400" b="1" baseline="30000" dirty="0">
                <a:latin typeface="Segoe UI" panose="020B0502040204020203" pitchFamily="34" charset="0"/>
                <a:cs typeface="Segoe UI" panose="020B0502040204020203" pitchFamily="34" charset="0"/>
              </a:rPr>
              <a:t>DE LA PRESIÓN ARTERIAL EN LA DIABETES Y PREDIABETES</a:t>
            </a:r>
          </a:p>
          <a:p>
            <a:endParaRPr lang="es-ES" sz="1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9607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E2BAD07-6E62-CEC6-EAA7-93F42C593ACD}"/>
              </a:ext>
            </a:extLst>
          </p:cNvPr>
          <p:cNvSpPr>
            <a:spLocks noGrp="1"/>
          </p:cNvSpPr>
          <p:nvPr>
            <p:ph type="title"/>
          </p:nvPr>
        </p:nvSpPr>
        <p:spPr>
          <a:xfrm>
            <a:off x="220762" y="1103672"/>
            <a:ext cx="11750476" cy="1325563"/>
          </a:xfrm>
        </p:spPr>
        <p:txBody>
          <a:bodyPr>
            <a:normAutofit/>
          </a:bodyPr>
          <a:lstStyle/>
          <a:p>
            <a:pPr algn="ctr"/>
            <a:r>
              <a:rPr lang="es-ES" sz="2400"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t>DESPISTAJE DE COMPLICACIONES CV </a:t>
            </a:r>
            <a:br>
              <a:rPr lang="es-ES" sz="2400"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br>
            <a:r>
              <a:rPr lang="es-ES" sz="2400"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t>Y ENFERMEDAD RENAL DIABÉTICA (ERD)</a:t>
            </a:r>
            <a:br>
              <a:rPr lang="es-ES" sz="2400" dirty="0">
                <a:solidFill>
                  <a:schemeClr val="bg2">
                    <a:lumMod val="10000"/>
                  </a:schemeClr>
                </a:solidFill>
                <a:effectLst/>
                <a:latin typeface="Segoe UI" panose="020B0502040204020203" pitchFamily="34" charset="0"/>
                <a:ea typeface="Segoe UI Historic" panose="020B0502040204020203" pitchFamily="34" charset="0"/>
                <a:cs typeface="Segoe UI" panose="020B0502040204020203" pitchFamily="34" charset="0"/>
              </a:rPr>
            </a:br>
            <a:endParaRPr lang="es-ES" sz="2400" dirty="0">
              <a:solidFill>
                <a:schemeClr val="bg2">
                  <a:lumMod val="10000"/>
                </a:schemeClr>
              </a:solidFill>
              <a:latin typeface="Segoe UI" panose="020B0502040204020203" pitchFamily="34" charset="0"/>
              <a:ea typeface="Segoe UI Historic" panose="020B0502040204020203" pitchFamily="34" charset="0"/>
              <a:cs typeface="Segoe UI" panose="020B0502040204020203" pitchFamily="34" charset="0"/>
            </a:endParaRPr>
          </a:p>
        </p:txBody>
      </p:sp>
      <p:pic>
        <p:nvPicPr>
          <p:cNvPr id="6" name="Imagen 5">
            <a:extLst>
              <a:ext uri="{FF2B5EF4-FFF2-40B4-BE49-F238E27FC236}">
                <a16:creationId xmlns:a16="http://schemas.microsoft.com/office/drawing/2014/main" id="{E3C3E491-6D0B-A2C4-315D-31F472BC2795}"/>
              </a:ext>
            </a:extLst>
          </p:cNvPr>
          <p:cNvPicPr>
            <a:picLocks noChangeAspect="1"/>
          </p:cNvPicPr>
          <p:nvPr/>
        </p:nvPicPr>
        <p:blipFill rotWithShape="1">
          <a:blip r:embed="rId3"/>
          <a:srcRect l="58124" t="29181" r="1081" b="28746"/>
          <a:stretch/>
        </p:blipFill>
        <p:spPr>
          <a:xfrm>
            <a:off x="6336504" y="2846909"/>
            <a:ext cx="5089238" cy="2383056"/>
          </a:xfrm>
          <a:prstGeom prst="rect">
            <a:avLst/>
          </a:prstGeom>
        </p:spPr>
      </p:pic>
      <p:pic>
        <p:nvPicPr>
          <p:cNvPr id="2" name="Imagen 1">
            <a:extLst>
              <a:ext uri="{FF2B5EF4-FFF2-40B4-BE49-F238E27FC236}">
                <a16:creationId xmlns:a16="http://schemas.microsoft.com/office/drawing/2014/main" id="{B6D7BF0F-DFDE-27E8-7B0B-F023B4D8ABA9}"/>
              </a:ext>
            </a:extLst>
          </p:cNvPr>
          <p:cNvPicPr>
            <a:picLocks noChangeAspect="1"/>
          </p:cNvPicPr>
          <p:nvPr/>
        </p:nvPicPr>
        <p:blipFill rotWithShape="1">
          <a:blip r:embed="rId3"/>
          <a:srcRect l="9729" t="10046" r="42999" b="17207"/>
          <a:stretch/>
        </p:blipFill>
        <p:spPr>
          <a:xfrm>
            <a:off x="601666" y="2164623"/>
            <a:ext cx="5588232" cy="3904107"/>
          </a:xfrm>
          <a:prstGeom prst="rect">
            <a:avLst/>
          </a:prstGeom>
        </p:spPr>
      </p:pic>
      <p:pic>
        <p:nvPicPr>
          <p:cNvPr id="3" name="Imagen 2">
            <a:extLst>
              <a:ext uri="{FF2B5EF4-FFF2-40B4-BE49-F238E27FC236}">
                <a16:creationId xmlns:a16="http://schemas.microsoft.com/office/drawing/2014/main" id="{55562CAE-B1A2-128A-C2DA-C218C448A449}"/>
              </a:ext>
            </a:extLst>
          </p:cNvPr>
          <p:cNvPicPr>
            <a:picLocks noChangeAspect="1"/>
          </p:cNvPicPr>
          <p:nvPr/>
        </p:nvPicPr>
        <p:blipFill rotWithShape="1">
          <a:blip r:embed="rId3"/>
          <a:srcRect t="91090" b="-91090"/>
          <a:stretch/>
        </p:blipFill>
        <p:spPr>
          <a:xfrm>
            <a:off x="536608" y="6274224"/>
            <a:ext cx="11118784" cy="5047954"/>
          </a:xfrm>
          <a:prstGeom prst="rect">
            <a:avLst/>
          </a:prstGeom>
        </p:spPr>
      </p:pic>
    </p:spTree>
    <p:extLst>
      <p:ext uri="{BB962C8B-B14F-4D97-AF65-F5344CB8AC3E}">
        <p14:creationId xmlns:p14="http://schemas.microsoft.com/office/powerpoint/2010/main" val="80573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117748378"/>
              </p:ext>
            </p:extLst>
          </p:nvPr>
        </p:nvGraphicFramePr>
        <p:xfrm>
          <a:off x="143339" y="1163890"/>
          <a:ext cx="11617291" cy="719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descr="http://quedar-embarazada.com/wp-content/uploads/2010/10/flechas.gif"/>
          <p:cNvPicPr>
            <a:picLocks noChangeAspect="1" noChangeArrowheads="1"/>
          </p:cNvPicPr>
          <p:nvPr/>
        </p:nvPicPr>
        <p:blipFill>
          <a:blip r:embed="rId8" cstate="print">
            <a:duotone>
              <a:schemeClr val="accent2">
                <a:shade val="45000"/>
                <a:satMod val="135000"/>
              </a:schemeClr>
              <a:prstClr val="white"/>
            </a:duotone>
          </a:blip>
          <a:srcRect l="63292"/>
          <a:stretch>
            <a:fillRect/>
          </a:stretch>
        </p:blipFill>
        <p:spPr bwMode="auto">
          <a:xfrm rot="18880205">
            <a:off x="2596002" y="3490434"/>
            <a:ext cx="392709" cy="422953"/>
          </a:xfrm>
          <a:prstGeom prst="rect">
            <a:avLst/>
          </a:prstGeom>
          <a:noFill/>
        </p:spPr>
      </p:pic>
      <p:graphicFrame>
        <p:nvGraphicFramePr>
          <p:cNvPr id="2" name="1 Marcador de contenido"/>
          <p:cNvGraphicFramePr>
            <a:graphicFrameLocks noGrp="1"/>
          </p:cNvGraphicFramePr>
          <p:nvPr>
            <p:ph sz="half" idx="4294967295"/>
            <p:extLst>
              <p:ext uri="{D42A27DB-BD31-4B8C-83A1-F6EECF244321}">
                <p14:modId xmlns:p14="http://schemas.microsoft.com/office/powerpoint/2010/main" val="662991917"/>
              </p:ext>
            </p:extLst>
          </p:nvPr>
        </p:nvGraphicFramePr>
        <p:xfrm>
          <a:off x="181440" y="2445495"/>
          <a:ext cx="5221834" cy="9835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 name="2 Marcador de contenido"/>
          <p:cNvGraphicFramePr>
            <a:graphicFrameLocks noGrp="1"/>
          </p:cNvGraphicFramePr>
          <p:nvPr>
            <p:ph sz="quarter" idx="4294967295"/>
            <p:extLst>
              <p:ext uri="{D42A27DB-BD31-4B8C-83A1-F6EECF244321}">
                <p14:modId xmlns:p14="http://schemas.microsoft.com/office/powerpoint/2010/main" val="482779802"/>
              </p:ext>
            </p:extLst>
          </p:nvPr>
        </p:nvGraphicFramePr>
        <p:xfrm>
          <a:off x="6664036" y="2445495"/>
          <a:ext cx="5384626" cy="97780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1" name="Picture 2" descr="http://quedar-embarazada.com/wp-content/uploads/2010/10/flechas.gif"/>
          <p:cNvPicPr>
            <a:picLocks noChangeAspect="1" noChangeArrowheads="1"/>
          </p:cNvPicPr>
          <p:nvPr/>
        </p:nvPicPr>
        <p:blipFill>
          <a:blip r:embed="rId8" cstate="print">
            <a:duotone>
              <a:schemeClr val="accent3">
                <a:shade val="45000"/>
                <a:satMod val="135000"/>
              </a:schemeClr>
              <a:prstClr val="white"/>
            </a:duotone>
          </a:blip>
          <a:srcRect l="63292"/>
          <a:stretch>
            <a:fillRect/>
          </a:stretch>
        </p:blipFill>
        <p:spPr bwMode="auto">
          <a:xfrm rot="18756090">
            <a:off x="9019148" y="3446713"/>
            <a:ext cx="415015" cy="459909"/>
          </a:xfrm>
          <a:prstGeom prst="rect">
            <a:avLst/>
          </a:prstGeom>
          <a:noFill/>
        </p:spPr>
      </p:pic>
      <p:sp>
        <p:nvSpPr>
          <p:cNvPr id="22" name="21 CuadroTexto"/>
          <p:cNvSpPr txBox="1"/>
          <p:nvPr/>
        </p:nvSpPr>
        <p:spPr>
          <a:xfrm>
            <a:off x="1345563" y="3990224"/>
            <a:ext cx="4608512" cy="502766"/>
          </a:xfrm>
          <a:prstGeom prst="rect">
            <a:avLst/>
          </a:prstGeom>
          <a:noFill/>
        </p:spPr>
        <p:txBody>
          <a:bodyPr wrap="square" rtlCol="0">
            <a:spAutoFit/>
          </a:bodyPr>
          <a:lstStyle/>
          <a:p>
            <a:pPr algn="ctr" rtl="0"/>
            <a:r>
              <a:rPr lang="es-ES" sz="2667" b="1" dirty="0">
                <a:solidFill>
                  <a:schemeClr val="accent2"/>
                </a:solidFill>
                <a:latin typeface="Segoe UI" panose="020B0502040204020203" pitchFamily="34" charset="0"/>
                <a:cs typeface="Segoe UI" panose="020B0502040204020203" pitchFamily="34" charset="0"/>
              </a:rPr>
              <a:t>Filtrado glomerular</a:t>
            </a:r>
          </a:p>
        </p:txBody>
      </p:sp>
      <p:sp>
        <p:nvSpPr>
          <p:cNvPr id="23" name="22 CuadroTexto"/>
          <p:cNvSpPr txBox="1"/>
          <p:nvPr/>
        </p:nvSpPr>
        <p:spPr>
          <a:xfrm>
            <a:off x="6990219" y="3918590"/>
            <a:ext cx="3744416" cy="502766"/>
          </a:xfrm>
          <a:prstGeom prst="rect">
            <a:avLst/>
          </a:prstGeom>
          <a:noFill/>
          <a:effectLst/>
        </p:spPr>
        <p:txBody>
          <a:bodyPr wrap="square" rtlCol="0">
            <a:spAutoFit/>
          </a:bodyPr>
          <a:lstStyle/>
          <a:p>
            <a:pPr algn="ctr" rtl="0"/>
            <a:r>
              <a:rPr lang="es-ES" sz="2667" b="1" dirty="0">
                <a:solidFill>
                  <a:srgbClr val="A2C037"/>
                </a:solidFill>
                <a:latin typeface="Segoe UI" panose="020B0502040204020203" pitchFamily="34" charset="0"/>
                <a:cs typeface="Segoe UI" panose="020B0502040204020203" pitchFamily="34" charset="0"/>
              </a:rPr>
              <a:t>Albuminuria</a:t>
            </a:r>
          </a:p>
        </p:txBody>
      </p:sp>
      <p:pic>
        <p:nvPicPr>
          <p:cNvPr id="26" name="Picture 2" descr="http://quedar-embarazada.com/wp-content/uploads/2010/10/flechas.gif"/>
          <p:cNvPicPr>
            <a:picLocks noChangeAspect="1" noChangeArrowheads="1"/>
          </p:cNvPicPr>
          <p:nvPr/>
        </p:nvPicPr>
        <p:blipFill>
          <a:blip r:embed="rId8" cstate="print">
            <a:duotone>
              <a:schemeClr val="accent2">
                <a:shade val="45000"/>
                <a:satMod val="135000"/>
              </a:schemeClr>
              <a:prstClr val="white"/>
            </a:duotone>
          </a:blip>
          <a:srcRect l="63292"/>
          <a:stretch>
            <a:fillRect/>
          </a:stretch>
        </p:blipFill>
        <p:spPr bwMode="auto">
          <a:xfrm rot="18880205">
            <a:off x="3537350" y="1927834"/>
            <a:ext cx="392711" cy="422953"/>
          </a:xfrm>
          <a:prstGeom prst="rect">
            <a:avLst/>
          </a:prstGeom>
          <a:noFill/>
        </p:spPr>
      </p:pic>
      <p:pic>
        <p:nvPicPr>
          <p:cNvPr id="27" name="Picture 2" descr="http://quedar-embarazada.com/wp-content/uploads/2010/10/flechas.gif"/>
          <p:cNvPicPr>
            <a:picLocks noChangeAspect="1" noChangeArrowheads="1"/>
          </p:cNvPicPr>
          <p:nvPr/>
        </p:nvPicPr>
        <p:blipFill>
          <a:blip r:embed="rId8" cstate="print">
            <a:duotone>
              <a:schemeClr val="accent3">
                <a:shade val="45000"/>
                <a:satMod val="135000"/>
              </a:schemeClr>
              <a:prstClr val="white"/>
            </a:duotone>
          </a:blip>
          <a:srcRect l="63292"/>
          <a:stretch>
            <a:fillRect/>
          </a:stretch>
        </p:blipFill>
        <p:spPr bwMode="auto">
          <a:xfrm rot="18880205">
            <a:off x="8248473" y="1951362"/>
            <a:ext cx="415016" cy="452285"/>
          </a:xfrm>
          <a:prstGeom prst="rect">
            <a:avLst/>
          </a:prstGeom>
          <a:noFill/>
        </p:spPr>
      </p:pic>
      <p:pic>
        <p:nvPicPr>
          <p:cNvPr id="10" name="Imagen 9">
            <a:extLst>
              <a:ext uri="{FF2B5EF4-FFF2-40B4-BE49-F238E27FC236}">
                <a16:creationId xmlns:a16="http://schemas.microsoft.com/office/drawing/2014/main" id="{AC876CF5-FFA2-E28A-B232-337EC0576B1E}"/>
              </a:ext>
            </a:extLst>
          </p:cNvPr>
          <p:cNvPicPr>
            <a:picLocks noChangeAspect="1"/>
          </p:cNvPicPr>
          <p:nvPr/>
        </p:nvPicPr>
        <p:blipFill>
          <a:blip r:embed="rId19"/>
          <a:stretch>
            <a:fillRect/>
          </a:stretch>
        </p:blipFill>
        <p:spPr>
          <a:xfrm>
            <a:off x="107207" y="3349295"/>
            <a:ext cx="2376049" cy="2287390"/>
          </a:xfrm>
          <a:prstGeom prst="rect">
            <a:avLst/>
          </a:prstGeom>
        </p:spPr>
      </p:pic>
      <p:pic>
        <p:nvPicPr>
          <p:cNvPr id="12" name="Imagen 11">
            <a:extLst>
              <a:ext uri="{FF2B5EF4-FFF2-40B4-BE49-F238E27FC236}">
                <a16:creationId xmlns:a16="http://schemas.microsoft.com/office/drawing/2014/main" id="{CE2D471A-875B-AF90-A534-45D32E5C39E9}"/>
              </a:ext>
            </a:extLst>
          </p:cNvPr>
          <p:cNvPicPr>
            <a:picLocks noChangeAspect="1"/>
          </p:cNvPicPr>
          <p:nvPr/>
        </p:nvPicPr>
        <p:blipFill>
          <a:blip r:embed="rId20"/>
          <a:stretch>
            <a:fillRect/>
          </a:stretch>
        </p:blipFill>
        <p:spPr>
          <a:xfrm>
            <a:off x="9545474" y="3349295"/>
            <a:ext cx="2494096" cy="2399979"/>
          </a:xfrm>
          <a:prstGeom prst="rect">
            <a:avLst/>
          </a:prstGeom>
        </p:spPr>
      </p:pic>
      <p:sp>
        <p:nvSpPr>
          <p:cNvPr id="8" name="Rectángulo 7">
            <a:extLst>
              <a:ext uri="{FF2B5EF4-FFF2-40B4-BE49-F238E27FC236}">
                <a16:creationId xmlns:a16="http://schemas.microsoft.com/office/drawing/2014/main" id="{F673282D-ED52-9AFA-6375-157E05B002D7}"/>
              </a:ext>
            </a:extLst>
          </p:cNvPr>
          <p:cNvSpPr/>
          <p:nvPr/>
        </p:nvSpPr>
        <p:spPr>
          <a:xfrm>
            <a:off x="93006" y="1163890"/>
            <a:ext cx="12005987" cy="5557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485009BC-08F4-0DE0-C8AF-FE03EB0F72B5}"/>
              </a:ext>
            </a:extLst>
          </p:cNvPr>
          <p:cNvPicPr>
            <a:picLocks noChangeAspect="1"/>
          </p:cNvPicPr>
          <p:nvPr/>
        </p:nvPicPr>
        <p:blipFill>
          <a:blip r:embed="rId21"/>
          <a:stretch>
            <a:fillRect/>
          </a:stretch>
        </p:blipFill>
        <p:spPr>
          <a:xfrm>
            <a:off x="3372116" y="1870949"/>
            <a:ext cx="5439980" cy="3810383"/>
          </a:xfrm>
          <a:prstGeom prst="rect">
            <a:avLst/>
          </a:prstGeom>
        </p:spPr>
      </p:pic>
      <p:sp>
        <p:nvSpPr>
          <p:cNvPr id="6" name="CuadroTexto 5">
            <a:extLst>
              <a:ext uri="{FF2B5EF4-FFF2-40B4-BE49-F238E27FC236}">
                <a16:creationId xmlns:a16="http://schemas.microsoft.com/office/drawing/2014/main" id="{A4B3145C-1889-36DB-2CB3-DEB7C371BB79}"/>
              </a:ext>
            </a:extLst>
          </p:cNvPr>
          <p:cNvSpPr txBox="1"/>
          <p:nvPr/>
        </p:nvSpPr>
        <p:spPr>
          <a:xfrm>
            <a:off x="1652694" y="5860004"/>
            <a:ext cx="8878824" cy="830997"/>
          </a:xfrm>
          <a:prstGeom prst="rect">
            <a:avLst/>
          </a:prstGeom>
          <a:solidFill>
            <a:schemeClr val="accent1">
              <a:lumMod val="20000"/>
              <a:lumOff val="80000"/>
            </a:schemeClr>
          </a:solidFill>
        </p:spPr>
        <p:txBody>
          <a:bodyPr wrap="square">
            <a:spAutoFit/>
          </a:bodyPr>
          <a:lstStyle/>
          <a:p>
            <a:r>
              <a:rPr lang="es-ES" sz="1600" dirty="0">
                <a:effectLst/>
                <a:latin typeface="Segoe UI" panose="020B0502040204020203" pitchFamily="34" charset="0"/>
                <a:cs typeface="Segoe UI" panose="020B0502040204020203" pitchFamily="34" charset="0"/>
              </a:rPr>
              <a:t>La determinación de la </a:t>
            </a:r>
            <a:r>
              <a:rPr lang="es-ES" sz="1600" b="1" dirty="0">
                <a:effectLst/>
                <a:latin typeface="Segoe UI" panose="020B0502040204020203" pitchFamily="34" charset="0"/>
                <a:cs typeface="Segoe UI" panose="020B0502040204020203" pitchFamily="34" charset="0"/>
              </a:rPr>
              <a:t>albúmina urinaria </a:t>
            </a:r>
            <a:r>
              <a:rPr lang="es-ES" sz="1600" dirty="0">
                <a:effectLst/>
                <a:latin typeface="Segoe UI" panose="020B0502040204020203" pitchFamily="34" charset="0"/>
                <a:cs typeface="Segoe UI" panose="020B0502040204020203" pitchFamily="34" charset="0"/>
              </a:rPr>
              <a:t>(medida como cociente albúmina/creatinina) y la </a:t>
            </a:r>
            <a:r>
              <a:rPr lang="es-ES" sz="1600" b="1" dirty="0" err="1">
                <a:effectLst/>
                <a:latin typeface="Segoe UI" panose="020B0502040204020203" pitchFamily="34" charset="0"/>
                <a:cs typeface="Segoe UI" panose="020B0502040204020203" pitchFamily="34" charset="0"/>
              </a:rPr>
              <a:t>FGe</a:t>
            </a:r>
            <a:r>
              <a:rPr lang="es-ES" sz="1600" dirty="0">
                <a:effectLst/>
                <a:latin typeface="Segoe UI" panose="020B0502040204020203" pitchFamily="34" charset="0"/>
                <a:cs typeface="Segoe UI" panose="020B0502040204020203" pitchFamily="34" charset="0"/>
              </a:rPr>
              <a:t> deben evaluarse </a:t>
            </a:r>
            <a:r>
              <a:rPr lang="es-ES" sz="1600" b="1" dirty="0">
                <a:effectLst/>
                <a:latin typeface="Segoe UI" panose="020B0502040204020203" pitchFamily="34" charset="0"/>
                <a:cs typeface="Segoe UI" panose="020B0502040204020203" pitchFamily="34" charset="0"/>
              </a:rPr>
              <a:t>al menos una vez al año </a:t>
            </a:r>
            <a:r>
              <a:rPr lang="es-ES" sz="1600" dirty="0">
                <a:effectLst/>
                <a:latin typeface="Segoe UI" panose="020B0502040204020203" pitchFamily="34" charset="0"/>
                <a:cs typeface="Segoe UI" panose="020B0502040204020203" pitchFamily="34" charset="0"/>
              </a:rPr>
              <a:t>en pacientes con DM1 con una duración ≥ 5 años y en todos pacientes conDM2 independientemente del  tratamiento.</a:t>
            </a:r>
          </a:p>
        </p:txBody>
      </p:sp>
    </p:spTree>
    <p:extLst>
      <p:ext uri="{BB962C8B-B14F-4D97-AF65-F5344CB8AC3E}">
        <p14:creationId xmlns:p14="http://schemas.microsoft.com/office/powerpoint/2010/main" val="22381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3DA10DCB-3176-4E54-9716-671282CE1EB7}"/>
              </a:ext>
            </a:extLst>
          </p:cNvPr>
          <p:cNvGrpSpPr/>
          <p:nvPr/>
        </p:nvGrpSpPr>
        <p:grpSpPr>
          <a:xfrm>
            <a:off x="2064679" y="2203704"/>
            <a:ext cx="8061743" cy="3694176"/>
            <a:chOff x="1454216" y="2185613"/>
            <a:chExt cx="8366285" cy="3248458"/>
          </a:xfrm>
        </p:grpSpPr>
        <p:sp>
          <p:nvSpPr>
            <p:cNvPr id="11" name="CuadroTexto 10">
              <a:extLst>
                <a:ext uri="{FF2B5EF4-FFF2-40B4-BE49-F238E27FC236}">
                  <a16:creationId xmlns:a16="http://schemas.microsoft.com/office/drawing/2014/main" id="{35F14C10-2B60-458F-8E6B-C5404D60C567}"/>
                </a:ext>
              </a:extLst>
            </p:cNvPr>
            <p:cNvSpPr txBox="1"/>
            <p:nvPr/>
          </p:nvSpPr>
          <p:spPr>
            <a:xfrm rot="16200000">
              <a:off x="413416" y="3409730"/>
              <a:ext cx="2462504" cy="380903"/>
            </a:xfrm>
            <a:prstGeom prst="rect">
              <a:avLst/>
            </a:prstGeom>
            <a:noFill/>
          </p:spPr>
          <p:txBody>
            <a:bodyPr wrap="square">
              <a:spAutoFit/>
            </a:bodyPr>
            <a:lstStyle/>
            <a:p>
              <a:pPr algn="ctr"/>
              <a:r>
                <a:rPr lang="es-ES" sz="1400" b="1" dirty="0">
                  <a:effectLst/>
                  <a:latin typeface="Trebuchet MS" panose="020B0603020202020204" pitchFamily="34" charset="0"/>
                </a:rPr>
                <a:t>HR de los ECV</a:t>
              </a:r>
              <a:endParaRPr lang="es-ES" sz="1600" b="1" dirty="0">
                <a:effectLst/>
                <a:latin typeface="Trebuchet MS" panose="020B0603020202020204" pitchFamily="34" charset="0"/>
              </a:endParaRPr>
            </a:p>
          </p:txBody>
        </p:sp>
        <p:pic>
          <p:nvPicPr>
            <p:cNvPr id="18" name="Marcador de contenido 9">
              <a:extLst>
                <a:ext uri="{FF2B5EF4-FFF2-40B4-BE49-F238E27FC236}">
                  <a16:creationId xmlns:a16="http://schemas.microsoft.com/office/drawing/2014/main" id="{8D06D5FD-D38C-4A17-97B7-70E30EACA24D}"/>
                </a:ext>
              </a:extLst>
            </p:cNvPr>
            <p:cNvPicPr>
              <a:picLocks noChangeAspect="1"/>
            </p:cNvPicPr>
            <p:nvPr/>
          </p:nvPicPr>
          <p:blipFill rotWithShape="1">
            <a:blip r:embed="rId2"/>
            <a:srcRect l="4474" t="4875" r="7080" b="16837"/>
            <a:stretch/>
          </p:blipFill>
          <p:spPr>
            <a:xfrm>
              <a:off x="2199188" y="2185613"/>
              <a:ext cx="7621313" cy="3248458"/>
            </a:xfrm>
            <a:prstGeom prst="rect">
              <a:avLst/>
            </a:prstGeom>
          </p:spPr>
        </p:pic>
        <p:sp>
          <p:nvSpPr>
            <p:cNvPr id="15" name="CuadroTexto 14">
              <a:extLst>
                <a:ext uri="{FF2B5EF4-FFF2-40B4-BE49-F238E27FC236}">
                  <a16:creationId xmlns:a16="http://schemas.microsoft.com/office/drawing/2014/main" id="{0A3901F1-5CD7-4940-AE9F-7F4D0E841DCA}"/>
                </a:ext>
              </a:extLst>
            </p:cNvPr>
            <p:cNvSpPr txBox="1"/>
            <p:nvPr/>
          </p:nvSpPr>
          <p:spPr>
            <a:xfrm>
              <a:off x="2010317" y="2276583"/>
              <a:ext cx="561497" cy="276999"/>
            </a:xfrm>
            <a:prstGeom prst="rect">
              <a:avLst/>
            </a:prstGeom>
            <a:solidFill>
              <a:schemeClr val="bg1"/>
            </a:solidFill>
          </p:spPr>
          <p:txBody>
            <a:bodyPr wrap="square">
              <a:spAutoFit/>
            </a:bodyPr>
            <a:lstStyle/>
            <a:p>
              <a:pPr algn="r"/>
              <a:r>
                <a:rPr lang="es-ES" sz="1200" dirty="0">
                  <a:effectLst/>
                  <a:latin typeface="Trebuchet MS" panose="020B0603020202020204" pitchFamily="34" charset="0"/>
                </a:rPr>
                <a:t>4,0</a:t>
              </a:r>
            </a:p>
          </p:txBody>
        </p:sp>
        <p:sp>
          <p:nvSpPr>
            <p:cNvPr id="20" name="CuadroTexto 19">
              <a:extLst>
                <a:ext uri="{FF2B5EF4-FFF2-40B4-BE49-F238E27FC236}">
                  <a16:creationId xmlns:a16="http://schemas.microsoft.com/office/drawing/2014/main" id="{1BE0231C-CE73-4B0B-8D3E-B9C02D2B95B0}"/>
                </a:ext>
              </a:extLst>
            </p:cNvPr>
            <p:cNvSpPr txBox="1"/>
            <p:nvPr/>
          </p:nvSpPr>
          <p:spPr>
            <a:xfrm>
              <a:off x="2010317" y="2722924"/>
              <a:ext cx="561497" cy="276999"/>
            </a:xfrm>
            <a:prstGeom prst="rect">
              <a:avLst/>
            </a:prstGeom>
            <a:solidFill>
              <a:schemeClr val="bg1"/>
            </a:solidFill>
          </p:spPr>
          <p:txBody>
            <a:bodyPr wrap="square">
              <a:spAutoFit/>
            </a:bodyPr>
            <a:lstStyle/>
            <a:p>
              <a:pPr algn="r"/>
              <a:r>
                <a:rPr lang="es-ES" sz="1200" dirty="0">
                  <a:latin typeface="Trebuchet MS" panose="020B0603020202020204" pitchFamily="34" charset="0"/>
                </a:rPr>
                <a:t>3</a:t>
              </a:r>
              <a:r>
                <a:rPr lang="es-ES" sz="1200" dirty="0">
                  <a:effectLst/>
                  <a:latin typeface="Trebuchet MS" panose="020B0603020202020204" pitchFamily="34" charset="0"/>
                </a:rPr>
                <a:t>,0</a:t>
              </a:r>
            </a:p>
          </p:txBody>
        </p:sp>
        <p:sp>
          <p:nvSpPr>
            <p:cNvPr id="21" name="CuadroTexto 20">
              <a:extLst>
                <a:ext uri="{FF2B5EF4-FFF2-40B4-BE49-F238E27FC236}">
                  <a16:creationId xmlns:a16="http://schemas.microsoft.com/office/drawing/2014/main" id="{A6792747-A9C4-4D50-931F-381CA9EF426A}"/>
                </a:ext>
              </a:extLst>
            </p:cNvPr>
            <p:cNvSpPr txBox="1"/>
            <p:nvPr/>
          </p:nvSpPr>
          <p:spPr>
            <a:xfrm>
              <a:off x="2010317" y="3419355"/>
              <a:ext cx="561497" cy="276999"/>
            </a:xfrm>
            <a:prstGeom prst="rect">
              <a:avLst/>
            </a:prstGeom>
            <a:solidFill>
              <a:schemeClr val="bg1"/>
            </a:solidFill>
          </p:spPr>
          <p:txBody>
            <a:bodyPr wrap="square">
              <a:spAutoFit/>
            </a:bodyPr>
            <a:lstStyle/>
            <a:p>
              <a:pPr algn="r"/>
              <a:r>
                <a:rPr lang="es-ES" sz="1200" dirty="0">
                  <a:latin typeface="Trebuchet MS" panose="020B0603020202020204" pitchFamily="34" charset="0"/>
                </a:rPr>
                <a:t>2</a:t>
              </a:r>
              <a:r>
                <a:rPr lang="es-ES" sz="1200" dirty="0">
                  <a:effectLst/>
                  <a:latin typeface="Trebuchet MS" panose="020B0603020202020204" pitchFamily="34" charset="0"/>
                </a:rPr>
                <a:t>,0</a:t>
              </a:r>
            </a:p>
          </p:txBody>
        </p:sp>
        <p:sp>
          <p:nvSpPr>
            <p:cNvPr id="22" name="CuadroTexto 21">
              <a:extLst>
                <a:ext uri="{FF2B5EF4-FFF2-40B4-BE49-F238E27FC236}">
                  <a16:creationId xmlns:a16="http://schemas.microsoft.com/office/drawing/2014/main" id="{B42B6F57-C87F-422A-A047-699478474C02}"/>
                </a:ext>
              </a:extLst>
            </p:cNvPr>
            <p:cNvSpPr txBox="1"/>
            <p:nvPr/>
          </p:nvSpPr>
          <p:spPr>
            <a:xfrm>
              <a:off x="2010317" y="3921662"/>
              <a:ext cx="561497" cy="276999"/>
            </a:xfrm>
            <a:prstGeom prst="rect">
              <a:avLst/>
            </a:prstGeom>
            <a:solidFill>
              <a:schemeClr val="bg1"/>
            </a:solidFill>
          </p:spPr>
          <p:txBody>
            <a:bodyPr wrap="square">
              <a:spAutoFit/>
            </a:bodyPr>
            <a:lstStyle/>
            <a:p>
              <a:pPr algn="r"/>
              <a:r>
                <a:rPr lang="es-ES" sz="1200" dirty="0">
                  <a:effectLst/>
                  <a:latin typeface="Trebuchet MS" panose="020B0603020202020204" pitchFamily="34" charset="0"/>
                </a:rPr>
                <a:t>1,5</a:t>
              </a:r>
            </a:p>
          </p:txBody>
        </p:sp>
        <p:sp>
          <p:nvSpPr>
            <p:cNvPr id="23" name="CuadroTexto 22">
              <a:extLst>
                <a:ext uri="{FF2B5EF4-FFF2-40B4-BE49-F238E27FC236}">
                  <a16:creationId xmlns:a16="http://schemas.microsoft.com/office/drawing/2014/main" id="{237AE869-FC7C-4144-8D2A-2A706A567BE6}"/>
                </a:ext>
              </a:extLst>
            </p:cNvPr>
            <p:cNvSpPr txBox="1"/>
            <p:nvPr/>
          </p:nvSpPr>
          <p:spPr>
            <a:xfrm>
              <a:off x="2010317" y="4607678"/>
              <a:ext cx="561497" cy="276999"/>
            </a:xfrm>
            <a:prstGeom prst="rect">
              <a:avLst/>
            </a:prstGeom>
            <a:solidFill>
              <a:schemeClr val="bg1"/>
            </a:solidFill>
          </p:spPr>
          <p:txBody>
            <a:bodyPr wrap="square">
              <a:spAutoFit/>
            </a:bodyPr>
            <a:lstStyle/>
            <a:p>
              <a:pPr algn="r"/>
              <a:r>
                <a:rPr lang="es-ES" sz="1200" dirty="0">
                  <a:latin typeface="Trebuchet MS" panose="020B0603020202020204" pitchFamily="34" charset="0"/>
                </a:rPr>
                <a:t>1</a:t>
              </a:r>
              <a:r>
                <a:rPr lang="es-ES" sz="1200" dirty="0">
                  <a:effectLst/>
                  <a:latin typeface="Trebuchet MS" panose="020B0603020202020204" pitchFamily="34" charset="0"/>
                </a:rPr>
                <a:t>,0</a:t>
              </a:r>
            </a:p>
          </p:txBody>
        </p:sp>
        <p:sp>
          <p:nvSpPr>
            <p:cNvPr id="24" name="CuadroTexto 23">
              <a:extLst>
                <a:ext uri="{FF2B5EF4-FFF2-40B4-BE49-F238E27FC236}">
                  <a16:creationId xmlns:a16="http://schemas.microsoft.com/office/drawing/2014/main" id="{E18BB320-2376-4952-B010-C45CA7EA4298}"/>
                </a:ext>
              </a:extLst>
            </p:cNvPr>
            <p:cNvSpPr txBox="1"/>
            <p:nvPr/>
          </p:nvSpPr>
          <p:spPr>
            <a:xfrm>
              <a:off x="2010317" y="4966820"/>
              <a:ext cx="561497" cy="276999"/>
            </a:xfrm>
            <a:prstGeom prst="rect">
              <a:avLst/>
            </a:prstGeom>
            <a:solidFill>
              <a:schemeClr val="bg1"/>
            </a:solidFill>
          </p:spPr>
          <p:txBody>
            <a:bodyPr wrap="square">
              <a:spAutoFit/>
            </a:bodyPr>
            <a:lstStyle/>
            <a:p>
              <a:pPr algn="r"/>
              <a:r>
                <a:rPr lang="es-ES" sz="1200" dirty="0">
                  <a:latin typeface="Trebuchet MS" panose="020B0603020202020204" pitchFamily="34" charset="0"/>
                </a:rPr>
                <a:t>0,8</a:t>
              </a:r>
              <a:endParaRPr lang="es-ES" sz="1200" dirty="0">
                <a:effectLst/>
                <a:latin typeface="Trebuchet MS" panose="020B0603020202020204" pitchFamily="34" charset="0"/>
              </a:endParaRPr>
            </a:p>
          </p:txBody>
        </p:sp>
        <p:sp>
          <p:nvSpPr>
            <p:cNvPr id="25" name="CuadroTexto 24">
              <a:extLst>
                <a:ext uri="{FF2B5EF4-FFF2-40B4-BE49-F238E27FC236}">
                  <a16:creationId xmlns:a16="http://schemas.microsoft.com/office/drawing/2014/main" id="{88F1C183-618B-4540-8C2A-25EAFC954A4B}"/>
                </a:ext>
              </a:extLst>
            </p:cNvPr>
            <p:cNvSpPr txBox="1"/>
            <p:nvPr/>
          </p:nvSpPr>
          <p:spPr>
            <a:xfrm>
              <a:off x="5178529" y="2230429"/>
              <a:ext cx="1141460" cy="276999"/>
            </a:xfrm>
            <a:prstGeom prst="rect">
              <a:avLst/>
            </a:prstGeom>
            <a:solidFill>
              <a:schemeClr val="bg1"/>
            </a:solidFill>
          </p:spPr>
          <p:txBody>
            <a:bodyPr wrap="square">
              <a:spAutoFit/>
            </a:bodyPr>
            <a:lstStyle/>
            <a:p>
              <a:r>
                <a:rPr lang="es-ES" sz="1200" dirty="0">
                  <a:effectLst/>
                  <a:latin typeface="Trebuchet MS" panose="020B0603020202020204" pitchFamily="34" charset="0"/>
                </a:rPr>
                <a:t>TFGe</a:t>
              </a:r>
              <a:r>
                <a:rPr lang="es-ES" sz="1200" baseline="-25000" dirty="0">
                  <a:effectLst/>
                  <a:latin typeface="Trebuchet MS" panose="020B0603020202020204" pitchFamily="34" charset="0"/>
                </a:rPr>
                <a:t>cistatina C</a:t>
              </a:r>
            </a:p>
          </p:txBody>
        </p:sp>
        <p:sp>
          <p:nvSpPr>
            <p:cNvPr id="26" name="CuadroTexto 25">
              <a:extLst>
                <a:ext uri="{FF2B5EF4-FFF2-40B4-BE49-F238E27FC236}">
                  <a16:creationId xmlns:a16="http://schemas.microsoft.com/office/drawing/2014/main" id="{EC1CFE3A-C2D2-443F-84AB-38C8C7CDB305}"/>
                </a:ext>
              </a:extLst>
            </p:cNvPr>
            <p:cNvSpPr txBox="1"/>
            <p:nvPr/>
          </p:nvSpPr>
          <p:spPr>
            <a:xfrm>
              <a:off x="5178529" y="2528153"/>
              <a:ext cx="1141460" cy="276999"/>
            </a:xfrm>
            <a:prstGeom prst="rect">
              <a:avLst/>
            </a:prstGeom>
            <a:solidFill>
              <a:schemeClr val="bg1"/>
            </a:solidFill>
          </p:spPr>
          <p:txBody>
            <a:bodyPr wrap="square">
              <a:spAutoFit/>
            </a:bodyPr>
            <a:lstStyle/>
            <a:p>
              <a:r>
                <a:rPr lang="es-ES" sz="1200" dirty="0">
                  <a:effectLst/>
                  <a:latin typeface="Trebuchet MS" panose="020B0603020202020204" pitchFamily="34" charset="0"/>
                </a:rPr>
                <a:t>TFGe</a:t>
              </a:r>
              <a:r>
                <a:rPr lang="es-ES" sz="1200" baseline="-25000" dirty="0">
                  <a:effectLst/>
                  <a:latin typeface="Trebuchet MS" panose="020B0603020202020204" pitchFamily="34" charset="0"/>
                </a:rPr>
                <a:t>creatinina</a:t>
              </a:r>
            </a:p>
          </p:txBody>
        </p:sp>
        <p:sp>
          <p:nvSpPr>
            <p:cNvPr id="12" name="CuadroTexto 11">
              <a:extLst>
                <a:ext uri="{FF2B5EF4-FFF2-40B4-BE49-F238E27FC236}">
                  <a16:creationId xmlns:a16="http://schemas.microsoft.com/office/drawing/2014/main" id="{8329A1DC-1B7E-48BB-8A3F-8BE103D2EC99}"/>
                </a:ext>
              </a:extLst>
            </p:cNvPr>
            <p:cNvSpPr txBox="1"/>
            <p:nvPr/>
          </p:nvSpPr>
          <p:spPr>
            <a:xfrm>
              <a:off x="3280976" y="3032795"/>
              <a:ext cx="2915181" cy="237522"/>
            </a:xfrm>
            <a:prstGeom prst="rect">
              <a:avLst/>
            </a:prstGeom>
            <a:noFill/>
          </p:spPr>
          <p:txBody>
            <a:bodyPr wrap="square">
              <a:spAutoFit/>
            </a:bodyPr>
            <a:lstStyle/>
            <a:p>
              <a:pPr algn="ctr"/>
              <a:r>
                <a:rPr lang="es-ES" sz="1400" b="1" dirty="0" err="1">
                  <a:solidFill>
                    <a:schemeClr val="accent1"/>
                  </a:solidFill>
                  <a:effectLst/>
                  <a:latin typeface="Trebuchet MS" panose="020B0603020202020204" pitchFamily="34" charset="0"/>
                </a:rPr>
                <a:t>TFGe</a:t>
              </a:r>
              <a:r>
                <a:rPr lang="es-ES" sz="1400" b="1" dirty="0">
                  <a:solidFill>
                    <a:schemeClr val="accent1"/>
                  </a:solidFill>
                  <a:effectLst/>
                  <a:latin typeface="Trebuchet MS" panose="020B0603020202020204" pitchFamily="34" charset="0"/>
                </a:rPr>
                <a:t> (ml/min/1,73 m</a:t>
              </a:r>
              <a:r>
                <a:rPr lang="es-ES" sz="1400" b="1" baseline="30000" dirty="0">
                  <a:solidFill>
                    <a:schemeClr val="accent1"/>
                  </a:solidFill>
                  <a:effectLst/>
                  <a:latin typeface="Trebuchet MS" panose="020B0603020202020204" pitchFamily="34" charset="0"/>
                </a:rPr>
                <a:t>2</a:t>
              </a:r>
              <a:r>
                <a:rPr lang="es-ES" sz="1400" b="1" dirty="0">
                  <a:solidFill>
                    <a:schemeClr val="accent1"/>
                  </a:solidFill>
                  <a:effectLst/>
                  <a:latin typeface="Trebuchet MS" panose="020B0603020202020204" pitchFamily="34" charset="0"/>
                </a:rPr>
                <a:t>)</a:t>
              </a:r>
              <a:endParaRPr lang="es-ES" sz="1600" b="1" dirty="0">
                <a:solidFill>
                  <a:schemeClr val="accent1"/>
                </a:solidFill>
                <a:effectLst/>
                <a:latin typeface="Trebuchet MS" panose="020B0603020202020204" pitchFamily="34" charset="0"/>
              </a:endParaRPr>
            </a:p>
          </p:txBody>
        </p:sp>
        <p:sp>
          <p:nvSpPr>
            <p:cNvPr id="13" name="CuadroTexto 12">
              <a:extLst>
                <a:ext uri="{FF2B5EF4-FFF2-40B4-BE49-F238E27FC236}">
                  <a16:creationId xmlns:a16="http://schemas.microsoft.com/office/drawing/2014/main" id="{2BFD34C5-500C-4B10-A8BD-ADAC90389F03}"/>
                </a:ext>
              </a:extLst>
            </p:cNvPr>
            <p:cNvSpPr txBox="1"/>
            <p:nvPr/>
          </p:nvSpPr>
          <p:spPr>
            <a:xfrm>
              <a:off x="6262753" y="3032795"/>
              <a:ext cx="2915181" cy="237522"/>
            </a:xfrm>
            <a:prstGeom prst="rect">
              <a:avLst/>
            </a:prstGeom>
            <a:noFill/>
          </p:spPr>
          <p:txBody>
            <a:bodyPr wrap="square">
              <a:spAutoFit/>
            </a:bodyPr>
            <a:lstStyle/>
            <a:p>
              <a:pPr algn="ctr"/>
              <a:r>
                <a:rPr lang="es-ES" sz="1400" b="1" dirty="0">
                  <a:solidFill>
                    <a:schemeClr val="accent1"/>
                  </a:solidFill>
                  <a:effectLst/>
                  <a:latin typeface="Trebuchet MS" panose="020B0603020202020204" pitchFamily="34" charset="0"/>
                </a:rPr>
                <a:t>UACR (mg/g)</a:t>
              </a:r>
              <a:endParaRPr lang="es-ES" sz="1600" b="1" dirty="0">
                <a:solidFill>
                  <a:schemeClr val="accent1"/>
                </a:solidFill>
                <a:effectLst/>
                <a:latin typeface="Trebuchet MS" panose="020B0603020202020204" pitchFamily="34" charset="0"/>
              </a:endParaRPr>
            </a:p>
          </p:txBody>
        </p:sp>
      </p:grpSp>
      <p:sp>
        <p:nvSpPr>
          <p:cNvPr id="19" name="CuadroTexto 18">
            <a:extLst>
              <a:ext uri="{FF2B5EF4-FFF2-40B4-BE49-F238E27FC236}">
                <a16:creationId xmlns:a16="http://schemas.microsoft.com/office/drawing/2014/main" id="{6EA9637D-C10F-4298-8D13-2BC96AFFB9B9}"/>
              </a:ext>
            </a:extLst>
          </p:cNvPr>
          <p:cNvSpPr txBox="1"/>
          <p:nvPr/>
        </p:nvSpPr>
        <p:spPr>
          <a:xfrm>
            <a:off x="1309850" y="6126088"/>
            <a:ext cx="9571403" cy="630942"/>
          </a:xfrm>
          <a:prstGeom prst="rect">
            <a:avLst/>
          </a:prstGeom>
          <a:noFill/>
        </p:spPr>
        <p:txBody>
          <a:bodyPr wrap="square">
            <a:spAutoFit/>
          </a:bodyPr>
          <a:lstStyle/>
          <a:p>
            <a:pPr algn="ctr"/>
            <a:r>
              <a:rPr lang="es-ES" sz="1200" b="1" dirty="0">
                <a:solidFill>
                  <a:schemeClr val="tx1">
                    <a:lumMod val="75000"/>
                    <a:lumOff val="25000"/>
                  </a:schemeClr>
                </a:solidFill>
                <a:latin typeface="Segoe UI Semibold" panose="020B0502040204020203" pitchFamily="34" charset="0"/>
                <a:cs typeface="Segoe UI Semibold" panose="020B0502040204020203" pitchFamily="34" charset="0"/>
              </a:rPr>
              <a:t>ECV: evento cardiovascular; HR: hazard ratio; TFGe: tasa de filtración glomerular estimada; UACR: ratio albúmina/creatinina en orina.</a:t>
            </a:r>
          </a:p>
          <a:p>
            <a:pPr algn="ctr"/>
            <a:endParaRPr lang="es-ES" sz="1200" b="1" dirty="0">
              <a:solidFill>
                <a:schemeClr val="tx1">
                  <a:lumMod val="75000"/>
                  <a:lumOff val="25000"/>
                </a:schemeClr>
              </a:solidFill>
              <a:latin typeface="Segoe UI Semibold" panose="020B0502040204020203" pitchFamily="34" charset="0"/>
              <a:cs typeface="Segoe UI Semibold" panose="020B0502040204020203" pitchFamily="34" charset="0"/>
            </a:endParaRPr>
          </a:p>
          <a:p>
            <a:pPr algn="ct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1. </a:t>
            </a:r>
            <a:r>
              <a:rPr 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Kalantar-Zadeh</a:t>
            </a: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K, et al. Lancet. 2021:S0140-6736(21)00519-5.</a:t>
            </a:r>
          </a:p>
        </p:txBody>
      </p:sp>
      <p:sp>
        <p:nvSpPr>
          <p:cNvPr id="2" name="Marcador de texto 1">
            <a:extLst>
              <a:ext uri="{FF2B5EF4-FFF2-40B4-BE49-F238E27FC236}">
                <a16:creationId xmlns:a16="http://schemas.microsoft.com/office/drawing/2014/main" id="{F3FFEF8C-FC8E-4585-AFB4-F8537336D831}"/>
              </a:ext>
            </a:extLst>
          </p:cNvPr>
          <p:cNvSpPr>
            <a:spLocks noGrp="1"/>
          </p:cNvSpPr>
          <p:nvPr>
            <p:ph type="body" sz="quarter" idx="10"/>
          </p:nvPr>
        </p:nvSpPr>
        <p:spPr>
          <a:xfrm>
            <a:off x="372388" y="1265935"/>
            <a:ext cx="11446328" cy="866992"/>
          </a:xfrm>
        </p:spPr>
        <p:txBody>
          <a:bodyPr>
            <a:noAutofit/>
          </a:bodyPr>
          <a:lstStyle/>
          <a:p>
            <a:pPr marL="72000" algn="ctr">
              <a:lnSpc>
                <a:spcPts val="2580"/>
              </a:lnSpc>
            </a:pPr>
            <a:r>
              <a:rPr lang="es-ES" sz="2800" dirty="0">
                <a:solidFill>
                  <a:schemeClr val="bg2">
                    <a:lumMod val="10000"/>
                  </a:schemeClr>
                </a:solidFill>
                <a:latin typeface="Segoe UI" panose="020B0502040204020203" pitchFamily="34" charset="0"/>
                <a:ea typeface="Segoe UI Symbol" panose="020B0502040204020203" pitchFamily="34" charset="0"/>
                <a:cs typeface="Segoe UI" panose="020B0502040204020203" pitchFamily="34" charset="0"/>
              </a:rPr>
              <a:t>EL CAMBIO EN EL TFGE Y LA ALBUMINURIA ESTÁ DIRECTAMENTE RELACIONADO CON LOS EVENTOS CARDIOVASCULARES</a:t>
            </a:r>
          </a:p>
        </p:txBody>
      </p:sp>
    </p:spTree>
    <p:extLst>
      <p:ext uri="{BB962C8B-B14F-4D97-AF65-F5344CB8AC3E}">
        <p14:creationId xmlns:p14="http://schemas.microsoft.com/office/powerpoint/2010/main" val="96532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ángulo redondeado 73">
            <a:extLst>
              <a:ext uri="{FF2B5EF4-FFF2-40B4-BE49-F238E27FC236}">
                <a16:creationId xmlns:a16="http://schemas.microsoft.com/office/drawing/2014/main" id="{6DC4F13A-04C1-1447-AEBF-891F48D355E7}"/>
              </a:ext>
            </a:extLst>
          </p:cNvPr>
          <p:cNvSpPr/>
          <p:nvPr/>
        </p:nvSpPr>
        <p:spPr>
          <a:xfrm>
            <a:off x="6281691" y="2262209"/>
            <a:ext cx="5391806" cy="1242253"/>
          </a:xfrm>
          <a:prstGeom prst="roundRect">
            <a:avLst>
              <a:gd name="adj" fmla="val 2950"/>
            </a:avLst>
          </a:prstGeom>
          <a:solidFill>
            <a:schemeClr val="bg1"/>
          </a:solidFill>
          <a:ln>
            <a:noFill/>
          </a:ln>
          <a:effectLst>
            <a:outerShdw blurRad="114300" dist="50800" dir="2700000" algn="tl"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a:extLst>
              <a:ext uri="{FF2B5EF4-FFF2-40B4-BE49-F238E27FC236}">
                <a16:creationId xmlns:a16="http://schemas.microsoft.com/office/drawing/2014/main" id="{AABD12E4-72CF-8546-A69E-7426856285AD}"/>
              </a:ext>
            </a:extLst>
          </p:cNvPr>
          <p:cNvSpPr/>
          <p:nvPr/>
        </p:nvSpPr>
        <p:spPr>
          <a:xfrm>
            <a:off x="515094" y="3011389"/>
            <a:ext cx="5391806" cy="2835022"/>
          </a:xfrm>
          <a:prstGeom prst="roundRect">
            <a:avLst>
              <a:gd name="adj" fmla="val 2950"/>
            </a:avLst>
          </a:prstGeom>
          <a:solidFill>
            <a:schemeClr val="bg1"/>
          </a:solidFill>
          <a:ln>
            <a:noFill/>
          </a:ln>
          <a:effectLst>
            <a:outerShdw blurRad="114300" dist="50800" dir="2700000" algn="tl"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CuadroTexto 57">
            <a:extLst>
              <a:ext uri="{FF2B5EF4-FFF2-40B4-BE49-F238E27FC236}">
                <a16:creationId xmlns:a16="http://schemas.microsoft.com/office/drawing/2014/main" id="{BB24E04D-6C32-0D45-BBB5-6CEDC739B316}"/>
              </a:ext>
            </a:extLst>
          </p:cNvPr>
          <p:cNvSpPr txBox="1"/>
          <p:nvPr/>
        </p:nvSpPr>
        <p:spPr>
          <a:xfrm>
            <a:off x="7698269" y="4646082"/>
            <a:ext cx="2707538" cy="1200329"/>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3 de </a:t>
            </a:r>
            <a:r>
              <a:rPr lang="en-US" b="1" dirty="0" err="1">
                <a:latin typeface="Segoe UI" panose="020B0502040204020203" pitchFamily="34" charset="0"/>
                <a:cs typeface="Segoe UI" panose="020B0502040204020203" pitchFamily="34" charset="0"/>
              </a:rPr>
              <a:t>cada</a:t>
            </a:r>
            <a:r>
              <a:rPr lang="en-US" b="1" dirty="0">
                <a:latin typeface="Segoe UI" panose="020B0502040204020203" pitchFamily="34" charset="0"/>
                <a:cs typeface="Segoe UI" panose="020B0502040204020203" pitchFamily="34" charset="0"/>
              </a:rPr>
              <a:t> 10 </a:t>
            </a:r>
            <a:r>
              <a:rPr lang="en-US" dirty="0">
                <a:latin typeface="Segoe UI" panose="020B0502040204020203" pitchFamily="34" charset="0"/>
                <a:cs typeface="Segoe UI" panose="020B0502040204020203" pitchFamily="34" charset="0"/>
              </a:rPr>
              <a:t>T2D </a:t>
            </a:r>
            <a:r>
              <a:rPr lang="en-US" dirty="0" err="1">
                <a:latin typeface="Segoe UI" panose="020B0502040204020203" pitchFamily="34" charset="0"/>
                <a:cs typeface="Segoe UI" panose="020B0502040204020203" pitchFamily="34" charset="0"/>
              </a:rPr>
              <a:t>pacientes</a:t>
            </a:r>
            <a:r>
              <a:rPr lang="en-US" dirty="0">
                <a:latin typeface="Segoe UI" panose="020B0502040204020203" pitchFamily="34" charset="0"/>
                <a:cs typeface="Segoe UI" panose="020B0502040204020203" pitchFamily="34" charset="0"/>
              </a:rPr>
              <a:t> con DM2 </a:t>
            </a:r>
            <a:r>
              <a:rPr lang="en-US" dirty="0" err="1">
                <a:latin typeface="Segoe UI" panose="020B0502040204020203" pitchFamily="34" charset="0"/>
                <a:cs typeface="Segoe UI" panose="020B0502040204020203" pitchFamily="34" charset="0"/>
              </a:rPr>
              <a:t>será</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diagnosticado</a:t>
            </a:r>
            <a:r>
              <a:rPr lang="en-US" dirty="0">
                <a:latin typeface="Segoe UI" panose="020B0502040204020203" pitchFamily="34" charset="0"/>
                <a:cs typeface="Segoe UI" panose="020B0502040204020203" pitchFamily="34" charset="0"/>
              </a:rPr>
              <a:t> de </a:t>
            </a:r>
            <a:r>
              <a:rPr lang="en-US" b="1" dirty="0">
                <a:latin typeface="Segoe UI" panose="020B0502040204020203" pitchFamily="34" charset="0"/>
                <a:cs typeface="Segoe UI" panose="020B0502040204020203" pitchFamily="34" charset="0"/>
              </a:rPr>
              <a:t>IC</a:t>
            </a:r>
          </a:p>
          <a:p>
            <a:pPr algn="ctr"/>
            <a:r>
              <a:rPr lang="en-US" dirty="0">
                <a:latin typeface="Segoe UI" panose="020B0502040204020203" pitchFamily="34" charset="0"/>
                <a:cs typeface="Segoe UI" panose="020B0502040204020203" pitchFamily="34" charset="0"/>
              </a:rPr>
              <a:t>a lo largo de </a:t>
            </a:r>
            <a:r>
              <a:rPr lang="en-US" dirty="0" err="1">
                <a:latin typeface="Segoe UI" panose="020B0502040204020203" pitchFamily="34" charset="0"/>
                <a:cs typeface="Segoe UI" panose="020B0502040204020203" pitchFamily="34" charset="0"/>
              </a:rPr>
              <a:t>su</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vida</a:t>
            </a:r>
            <a:endParaRPr lang="en-US" dirty="0">
              <a:latin typeface="Segoe UI" panose="020B0502040204020203" pitchFamily="34" charset="0"/>
              <a:cs typeface="Segoe UI" panose="020B0502040204020203" pitchFamily="34" charset="0"/>
            </a:endParaRPr>
          </a:p>
        </p:txBody>
      </p:sp>
      <p:grpSp>
        <p:nvGrpSpPr>
          <p:cNvPr id="12" name="Grupo 11">
            <a:extLst>
              <a:ext uri="{FF2B5EF4-FFF2-40B4-BE49-F238E27FC236}">
                <a16:creationId xmlns:a16="http://schemas.microsoft.com/office/drawing/2014/main" id="{9A6410BF-F3CE-A642-A8F3-BEE479FDB336}"/>
              </a:ext>
            </a:extLst>
          </p:cNvPr>
          <p:cNvGrpSpPr/>
          <p:nvPr/>
        </p:nvGrpSpPr>
        <p:grpSpPr>
          <a:xfrm>
            <a:off x="6438607" y="4693941"/>
            <a:ext cx="1052479" cy="991574"/>
            <a:chOff x="6205336" y="4268716"/>
            <a:chExt cx="1052479" cy="991574"/>
          </a:xfrm>
        </p:grpSpPr>
        <p:sp>
          <p:nvSpPr>
            <p:cNvPr id="60" name="CuadroTexto 59">
              <a:extLst>
                <a:ext uri="{FF2B5EF4-FFF2-40B4-BE49-F238E27FC236}">
                  <a16:creationId xmlns:a16="http://schemas.microsoft.com/office/drawing/2014/main" id="{D790369D-C941-1541-A271-389350016508}"/>
                </a:ext>
              </a:extLst>
            </p:cNvPr>
            <p:cNvSpPr txBox="1"/>
            <p:nvPr/>
          </p:nvSpPr>
          <p:spPr>
            <a:xfrm>
              <a:off x="6376827" y="4268716"/>
              <a:ext cx="702436" cy="400110"/>
            </a:xfrm>
            <a:prstGeom prst="rect">
              <a:avLst/>
            </a:prstGeom>
            <a:noFill/>
          </p:spPr>
          <p:txBody>
            <a:bodyPr wrap="none" rtlCol="0">
              <a:spAutoFit/>
            </a:bodyPr>
            <a:lstStyle/>
            <a:p>
              <a:pPr algn="ctr"/>
              <a:r>
                <a:rPr lang="es-ES" sz="2000" b="1" dirty="0">
                  <a:solidFill>
                    <a:srgbClr val="FF0000"/>
                  </a:solidFill>
                  <a:latin typeface="Segoe UI" panose="020B0502040204020203" pitchFamily="34" charset="0"/>
                  <a:cs typeface="Segoe UI" panose="020B0502040204020203" pitchFamily="34" charset="0"/>
                </a:rPr>
                <a:t>29%</a:t>
              </a:r>
            </a:p>
          </p:txBody>
        </p:sp>
        <p:grpSp>
          <p:nvGrpSpPr>
            <p:cNvPr id="61" name="Grupo 60">
              <a:extLst>
                <a:ext uri="{FF2B5EF4-FFF2-40B4-BE49-F238E27FC236}">
                  <a16:creationId xmlns:a16="http://schemas.microsoft.com/office/drawing/2014/main" id="{88670D9B-50E7-2247-B170-9C8A86764F1D}"/>
                </a:ext>
              </a:extLst>
            </p:cNvPr>
            <p:cNvGrpSpPr>
              <a:grpSpLocks noChangeAspect="1"/>
            </p:cNvGrpSpPr>
            <p:nvPr/>
          </p:nvGrpSpPr>
          <p:grpSpPr>
            <a:xfrm>
              <a:off x="6205336" y="4720290"/>
              <a:ext cx="1052479" cy="540000"/>
              <a:chOff x="3961952" y="5665875"/>
              <a:chExt cx="885999" cy="454583"/>
            </a:xfrm>
          </p:grpSpPr>
          <p:grpSp>
            <p:nvGrpSpPr>
              <p:cNvPr id="62" name="Grupo 61">
                <a:extLst>
                  <a:ext uri="{FF2B5EF4-FFF2-40B4-BE49-F238E27FC236}">
                    <a16:creationId xmlns:a16="http://schemas.microsoft.com/office/drawing/2014/main" id="{BFD55211-894D-A844-80C1-C5180357AD1C}"/>
                  </a:ext>
                </a:extLst>
              </p:cNvPr>
              <p:cNvGrpSpPr/>
              <p:nvPr/>
            </p:nvGrpSpPr>
            <p:grpSpPr>
              <a:xfrm>
                <a:off x="3961952" y="5904458"/>
                <a:ext cx="882814" cy="216000"/>
                <a:chOff x="2383374" y="2695703"/>
                <a:chExt cx="882814" cy="216000"/>
              </a:xfrm>
            </p:grpSpPr>
            <p:pic>
              <p:nvPicPr>
                <p:cNvPr id="69" name="Imagen 68">
                  <a:extLst>
                    <a:ext uri="{FF2B5EF4-FFF2-40B4-BE49-F238E27FC236}">
                      <a16:creationId xmlns:a16="http://schemas.microsoft.com/office/drawing/2014/main" id="{9D00A858-F2C7-7142-979B-EA01859A21B1}"/>
                    </a:ext>
                  </a:extLst>
                </p:cNvPr>
                <p:cNvPicPr>
                  <a:picLocks noChangeAspect="1"/>
                </p:cNvPicPr>
                <p:nvPr/>
              </p:nvPicPr>
              <p:blipFill>
                <a:blip r:embed="rId3"/>
                <a:stretch>
                  <a:fillRect/>
                </a:stretch>
              </p:blipFill>
              <p:spPr>
                <a:xfrm>
                  <a:off x="2383374" y="2696269"/>
                  <a:ext cx="167392" cy="215434"/>
                </a:xfrm>
                <a:prstGeom prst="rect">
                  <a:avLst/>
                </a:prstGeom>
              </p:spPr>
            </p:pic>
            <p:pic>
              <p:nvPicPr>
                <p:cNvPr id="70" name="Imagen 69">
                  <a:extLst>
                    <a:ext uri="{FF2B5EF4-FFF2-40B4-BE49-F238E27FC236}">
                      <a16:creationId xmlns:a16="http://schemas.microsoft.com/office/drawing/2014/main" id="{C3B706B2-5540-CA4F-AFE7-3A7E351C15A5}"/>
                    </a:ext>
                  </a:extLst>
                </p:cNvPr>
                <p:cNvPicPr>
                  <a:picLocks noChangeAspect="1"/>
                </p:cNvPicPr>
                <p:nvPr/>
              </p:nvPicPr>
              <p:blipFill>
                <a:blip r:embed="rId3"/>
                <a:stretch>
                  <a:fillRect/>
                </a:stretch>
              </p:blipFill>
              <p:spPr>
                <a:xfrm>
                  <a:off x="2561817" y="2695703"/>
                  <a:ext cx="167392" cy="215434"/>
                </a:xfrm>
                <a:prstGeom prst="rect">
                  <a:avLst/>
                </a:prstGeom>
              </p:spPr>
            </p:pic>
            <p:pic>
              <p:nvPicPr>
                <p:cNvPr id="71" name="Imagen 70">
                  <a:extLst>
                    <a:ext uri="{FF2B5EF4-FFF2-40B4-BE49-F238E27FC236}">
                      <a16:creationId xmlns:a16="http://schemas.microsoft.com/office/drawing/2014/main" id="{6D7CBE01-B760-5F41-BBE0-0D1F93E039CE}"/>
                    </a:ext>
                  </a:extLst>
                </p:cNvPr>
                <p:cNvPicPr>
                  <a:picLocks noChangeAspect="1"/>
                </p:cNvPicPr>
                <p:nvPr/>
              </p:nvPicPr>
              <p:blipFill>
                <a:blip r:embed="rId3"/>
                <a:stretch>
                  <a:fillRect/>
                </a:stretch>
              </p:blipFill>
              <p:spPr>
                <a:xfrm>
                  <a:off x="2739706" y="2695703"/>
                  <a:ext cx="167392" cy="215434"/>
                </a:xfrm>
                <a:prstGeom prst="rect">
                  <a:avLst/>
                </a:prstGeom>
              </p:spPr>
            </p:pic>
            <p:pic>
              <p:nvPicPr>
                <p:cNvPr id="72" name="Imagen 71">
                  <a:extLst>
                    <a:ext uri="{FF2B5EF4-FFF2-40B4-BE49-F238E27FC236}">
                      <a16:creationId xmlns:a16="http://schemas.microsoft.com/office/drawing/2014/main" id="{7006B58F-4960-4949-AF64-6896ADDEFF8C}"/>
                    </a:ext>
                  </a:extLst>
                </p:cNvPr>
                <p:cNvPicPr>
                  <a:picLocks noChangeAspect="1"/>
                </p:cNvPicPr>
                <p:nvPr/>
              </p:nvPicPr>
              <p:blipFill>
                <a:blip r:embed="rId3"/>
                <a:stretch>
                  <a:fillRect/>
                </a:stretch>
              </p:blipFill>
              <p:spPr>
                <a:xfrm>
                  <a:off x="2918473" y="2695703"/>
                  <a:ext cx="167392" cy="215434"/>
                </a:xfrm>
                <a:prstGeom prst="rect">
                  <a:avLst/>
                </a:prstGeom>
              </p:spPr>
            </p:pic>
            <p:pic>
              <p:nvPicPr>
                <p:cNvPr id="73" name="Imagen 72">
                  <a:extLst>
                    <a:ext uri="{FF2B5EF4-FFF2-40B4-BE49-F238E27FC236}">
                      <a16:creationId xmlns:a16="http://schemas.microsoft.com/office/drawing/2014/main" id="{2A8BB6F4-92CC-484D-91A3-4C902C9D87E5}"/>
                    </a:ext>
                  </a:extLst>
                </p:cNvPr>
                <p:cNvPicPr>
                  <a:picLocks noChangeAspect="1"/>
                </p:cNvPicPr>
                <p:nvPr/>
              </p:nvPicPr>
              <p:blipFill>
                <a:blip r:embed="rId3"/>
                <a:stretch>
                  <a:fillRect/>
                </a:stretch>
              </p:blipFill>
              <p:spPr>
                <a:xfrm>
                  <a:off x="3098796" y="2695703"/>
                  <a:ext cx="167392" cy="215434"/>
                </a:xfrm>
                <a:prstGeom prst="rect">
                  <a:avLst/>
                </a:prstGeom>
              </p:spPr>
            </p:pic>
          </p:grpSp>
          <p:grpSp>
            <p:nvGrpSpPr>
              <p:cNvPr id="63" name="Grupo 62">
                <a:extLst>
                  <a:ext uri="{FF2B5EF4-FFF2-40B4-BE49-F238E27FC236}">
                    <a16:creationId xmlns:a16="http://schemas.microsoft.com/office/drawing/2014/main" id="{8E927EE3-94E2-E846-A8D6-932104A95E21}"/>
                  </a:ext>
                </a:extLst>
              </p:cNvPr>
              <p:cNvGrpSpPr/>
              <p:nvPr/>
            </p:nvGrpSpPr>
            <p:grpSpPr>
              <a:xfrm>
                <a:off x="3965987" y="5665875"/>
                <a:ext cx="881964" cy="215434"/>
                <a:chOff x="3959225" y="5665875"/>
                <a:chExt cx="881964" cy="215434"/>
              </a:xfrm>
            </p:grpSpPr>
            <p:pic>
              <p:nvPicPr>
                <p:cNvPr id="64" name="Imagen 63">
                  <a:extLst>
                    <a:ext uri="{FF2B5EF4-FFF2-40B4-BE49-F238E27FC236}">
                      <a16:creationId xmlns:a16="http://schemas.microsoft.com/office/drawing/2014/main" id="{AF806934-7D22-1048-A542-382204517B06}"/>
                    </a:ext>
                  </a:extLst>
                </p:cNvPr>
                <p:cNvPicPr>
                  <a:picLocks noChangeAspect="1"/>
                </p:cNvPicPr>
                <p:nvPr/>
              </p:nvPicPr>
              <p:blipFill>
                <a:blip r:embed="rId4"/>
                <a:stretch>
                  <a:fillRect/>
                </a:stretch>
              </p:blipFill>
              <p:spPr>
                <a:xfrm>
                  <a:off x="4315820" y="5666649"/>
                  <a:ext cx="166502" cy="214660"/>
                </a:xfrm>
                <a:prstGeom prst="rect">
                  <a:avLst/>
                </a:prstGeom>
              </p:spPr>
            </p:pic>
            <p:pic>
              <p:nvPicPr>
                <p:cNvPr id="65" name="Imagen 64">
                  <a:extLst>
                    <a:ext uri="{FF2B5EF4-FFF2-40B4-BE49-F238E27FC236}">
                      <a16:creationId xmlns:a16="http://schemas.microsoft.com/office/drawing/2014/main" id="{8C2F7055-6748-4245-AEE0-1EE434AF5B76}"/>
                    </a:ext>
                  </a:extLst>
                </p:cNvPr>
                <p:cNvPicPr>
                  <a:picLocks noChangeAspect="1"/>
                </p:cNvPicPr>
                <p:nvPr/>
              </p:nvPicPr>
              <p:blipFill>
                <a:blip r:embed="rId4"/>
                <a:stretch>
                  <a:fillRect/>
                </a:stretch>
              </p:blipFill>
              <p:spPr>
                <a:xfrm>
                  <a:off x="4137135" y="5666649"/>
                  <a:ext cx="166502" cy="214660"/>
                </a:xfrm>
                <a:prstGeom prst="rect">
                  <a:avLst/>
                </a:prstGeom>
              </p:spPr>
            </p:pic>
            <p:pic>
              <p:nvPicPr>
                <p:cNvPr id="66" name="Imagen 65">
                  <a:extLst>
                    <a:ext uri="{FF2B5EF4-FFF2-40B4-BE49-F238E27FC236}">
                      <a16:creationId xmlns:a16="http://schemas.microsoft.com/office/drawing/2014/main" id="{A383E136-2BAE-6D43-AAA7-6ED1C7188AA9}"/>
                    </a:ext>
                  </a:extLst>
                </p:cNvPr>
                <p:cNvPicPr>
                  <a:picLocks noChangeAspect="1"/>
                </p:cNvPicPr>
                <p:nvPr/>
              </p:nvPicPr>
              <p:blipFill>
                <a:blip r:embed="rId4"/>
                <a:stretch>
                  <a:fillRect/>
                </a:stretch>
              </p:blipFill>
              <p:spPr>
                <a:xfrm>
                  <a:off x="3959225" y="5666649"/>
                  <a:ext cx="166502" cy="214660"/>
                </a:xfrm>
                <a:prstGeom prst="rect">
                  <a:avLst/>
                </a:prstGeom>
              </p:spPr>
            </p:pic>
            <p:pic>
              <p:nvPicPr>
                <p:cNvPr id="67" name="Imagen 66">
                  <a:extLst>
                    <a:ext uri="{FF2B5EF4-FFF2-40B4-BE49-F238E27FC236}">
                      <a16:creationId xmlns:a16="http://schemas.microsoft.com/office/drawing/2014/main" id="{7179FA6E-23CC-B545-B886-36A111093CA3}"/>
                    </a:ext>
                  </a:extLst>
                </p:cNvPr>
                <p:cNvPicPr>
                  <a:picLocks noChangeAspect="1"/>
                </p:cNvPicPr>
                <p:nvPr/>
              </p:nvPicPr>
              <p:blipFill>
                <a:blip r:embed="rId3"/>
                <a:stretch>
                  <a:fillRect/>
                </a:stretch>
              </p:blipFill>
              <p:spPr>
                <a:xfrm>
                  <a:off x="4497051" y="5665875"/>
                  <a:ext cx="167392" cy="215434"/>
                </a:xfrm>
                <a:prstGeom prst="rect">
                  <a:avLst/>
                </a:prstGeom>
              </p:spPr>
            </p:pic>
            <p:pic>
              <p:nvPicPr>
                <p:cNvPr id="68" name="Imagen 67">
                  <a:extLst>
                    <a:ext uri="{FF2B5EF4-FFF2-40B4-BE49-F238E27FC236}">
                      <a16:creationId xmlns:a16="http://schemas.microsoft.com/office/drawing/2014/main" id="{FAFF7976-4845-0F42-A435-4B84CD167030}"/>
                    </a:ext>
                  </a:extLst>
                </p:cNvPr>
                <p:cNvPicPr>
                  <a:picLocks noChangeAspect="1"/>
                </p:cNvPicPr>
                <p:nvPr/>
              </p:nvPicPr>
              <p:blipFill>
                <a:blip r:embed="rId3"/>
                <a:stretch>
                  <a:fillRect/>
                </a:stretch>
              </p:blipFill>
              <p:spPr>
                <a:xfrm>
                  <a:off x="4673797" y="5665875"/>
                  <a:ext cx="167392" cy="215434"/>
                </a:xfrm>
                <a:prstGeom prst="rect">
                  <a:avLst/>
                </a:prstGeom>
              </p:spPr>
            </p:pic>
          </p:grpSp>
        </p:grpSp>
      </p:grpSp>
      <p:sp>
        <p:nvSpPr>
          <p:cNvPr id="75" name="CuadroTexto 74">
            <a:extLst>
              <a:ext uri="{FF2B5EF4-FFF2-40B4-BE49-F238E27FC236}">
                <a16:creationId xmlns:a16="http://schemas.microsoft.com/office/drawing/2014/main" id="{5AE6F89B-22F6-2F43-87DF-9290FDCC06EA}"/>
              </a:ext>
            </a:extLst>
          </p:cNvPr>
          <p:cNvSpPr txBox="1"/>
          <p:nvPr/>
        </p:nvSpPr>
        <p:spPr>
          <a:xfrm>
            <a:off x="7723794" y="2890773"/>
            <a:ext cx="2730275" cy="1200329"/>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1 de </a:t>
            </a:r>
            <a:r>
              <a:rPr lang="en-US" b="1" dirty="0" err="1">
                <a:latin typeface="Segoe UI" panose="020B0502040204020203" pitchFamily="34" charset="0"/>
                <a:cs typeface="Segoe UI" panose="020B0502040204020203" pitchFamily="34" charset="0"/>
              </a:rPr>
              <a:t>cada</a:t>
            </a:r>
            <a:r>
              <a:rPr lang="en-US" b="1" dirty="0">
                <a:latin typeface="Segoe UI" panose="020B0502040204020203" pitchFamily="34" charset="0"/>
                <a:cs typeface="Segoe UI" panose="020B0502040204020203" pitchFamily="34" charset="0"/>
              </a:rPr>
              <a:t> 2 </a:t>
            </a:r>
            <a:r>
              <a:rPr lang="en-US" b="1" dirty="0" err="1">
                <a:latin typeface="Segoe UI" panose="020B0502040204020203" pitchFamily="34" charset="0"/>
                <a:cs typeface="Segoe UI" panose="020B0502040204020203" pitchFamily="34" charset="0"/>
              </a:rPr>
              <a:t>pacientes</a:t>
            </a:r>
            <a:r>
              <a:rPr lang="en-US" b="1" dirty="0">
                <a:latin typeface="Segoe UI" panose="020B0502040204020203" pitchFamily="34" charset="0"/>
                <a:cs typeface="Segoe UI" panose="020B0502040204020203" pitchFamily="34" charset="0"/>
              </a:rPr>
              <a:t> con DM2 </a:t>
            </a:r>
            <a:r>
              <a:rPr lang="en-US" b="1" dirty="0" err="1">
                <a:latin typeface="Segoe UI" panose="020B0502040204020203" pitchFamily="34" charset="0"/>
                <a:cs typeface="Segoe UI" panose="020B0502040204020203" pitchFamily="34" charset="0"/>
              </a:rPr>
              <a:t>será</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diagnosticado</a:t>
            </a:r>
            <a:r>
              <a:rPr lang="en-US" b="1" dirty="0">
                <a:latin typeface="Segoe UI" panose="020B0502040204020203" pitchFamily="34" charset="0"/>
                <a:cs typeface="Segoe UI" panose="020B0502040204020203" pitchFamily="34" charset="0"/>
              </a:rPr>
              <a:t>  de ERC </a:t>
            </a:r>
            <a:r>
              <a:rPr lang="en-US" dirty="0">
                <a:latin typeface="Segoe UI" panose="020B0502040204020203" pitchFamily="34" charset="0"/>
                <a:cs typeface="Segoe UI" panose="020B0502040204020203" pitchFamily="34" charset="0"/>
              </a:rPr>
              <a:t>a lo largo de </a:t>
            </a:r>
            <a:r>
              <a:rPr lang="en-US" dirty="0" err="1">
                <a:latin typeface="Segoe UI" panose="020B0502040204020203" pitchFamily="34" charset="0"/>
                <a:cs typeface="Segoe UI" panose="020B0502040204020203" pitchFamily="34" charset="0"/>
              </a:rPr>
              <a:t>su</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vida</a:t>
            </a:r>
            <a:endParaRPr lang="en-US" dirty="0">
              <a:latin typeface="Segoe UI" panose="020B0502040204020203" pitchFamily="34" charset="0"/>
              <a:cs typeface="Segoe UI" panose="020B0502040204020203" pitchFamily="34" charset="0"/>
            </a:endParaRPr>
          </a:p>
        </p:txBody>
      </p:sp>
      <p:grpSp>
        <p:nvGrpSpPr>
          <p:cNvPr id="11" name="Grupo 10">
            <a:extLst>
              <a:ext uri="{FF2B5EF4-FFF2-40B4-BE49-F238E27FC236}">
                <a16:creationId xmlns:a16="http://schemas.microsoft.com/office/drawing/2014/main" id="{BA3C8482-2E9A-EA43-8E00-BE211CAB3E2D}"/>
              </a:ext>
            </a:extLst>
          </p:cNvPr>
          <p:cNvGrpSpPr/>
          <p:nvPr/>
        </p:nvGrpSpPr>
        <p:grpSpPr>
          <a:xfrm>
            <a:off x="6433315" y="2948735"/>
            <a:ext cx="1053731" cy="978960"/>
            <a:chOff x="6208403" y="2386165"/>
            <a:chExt cx="1053731" cy="978960"/>
          </a:xfrm>
        </p:grpSpPr>
        <p:sp>
          <p:nvSpPr>
            <p:cNvPr id="77" name="CuadroTexto 76">
              <a:extLst>
                <a:ext uri="{FF2B5EF4-FFF2-40B4-BE49-F238E27FC236}">
                  <a16:creationId xmlns:a16="http://schemas.microsoft.com/office/drawing/2014/main" id="{A8C04CA7-635B-9443-A1EB-01D5DCCEC61E}"/>
                </a:ext>
              </a:extLst>
            </p:cNvPr>
            <p:cNvSpPr txBox="1"/>
            <p:nvPr/>
          </p:nvSpPr>
          <p:spPr>
            <a:xfrm>
              <a:off x="6372326" y="2386165"/>
              <a:ext cx="702436" cy="400110"/>
            </a:xfrm>
            <a:prstGeom prst="rect">
              <a:avLst/>
            </a:prstGeom>
            <a:noFill/>
          </p:spPr>
          <p:txBody>
            <a:bodyPr wrap="none" rtlCol="0">
              <a:spAutoFit/>
            </a:bodyPr>
            <a:lstStyle/>
            <a:p>
              <a:pPr algn="ctr"/>
              <a:r>
                <a:rPr lang="es-ES" sz="2000" b="1" dirty="0">
                  <a:solidFill>
                    <a:srgbClr val="FF0000"/>
                  </a:solidFill>
                  <a:latin typeface="Segoe UI" panose="020B0502040204020203" pitchFamily="34" charset="0"/>
                  <a:cs typeface="Segoe UI" panose="020B0502040204020203" pitchFamily="34" charset="0"/>
                </a:rPr>
                <a:t>54%</a:t>
              </a:r>
            </a:p>
          </p:txBody>
        </p:sp>
        <p:grpSp>
          <p:nvGrpSpPr>
            <p:cNvPr id="78" name="Grupo 77">
              <a:extLst>
                <a:ext uri="{FF2B5EF4-FFF2-40B4-BE49-F238E27FC236}">
                  <a16:creationId xmlns:a16="http://schemas.microsoft.com/office/drawing/2014/main" id="{7A25E1A3-4EC0-9441-8513-36EEF59A735E}"/>
                </a:ext>
              </a:extLst>
            </p:cNvPr>
            <p:cNvGrpSpPr>
              <a:grpSpLocks noChangeAspect="1"/>
            </p:cNvGrpSpPr>
            <p:nvPr/>
          </p:nvGrpSpPr>
          <p:grpSpPr>
            <a:xfrm>
              <a:off x="6208403" y="2825125"/>
              <a:ext cx="1053731" cy="540000"/>
              <a:chOff x="3962410" y="4828349"/>
              <a:chExt cx="885541" cy="453809"/>
            </a:xfrm>
          </p:grpSpPr>
          <p:grpSp>
            <p:nvGrpSpPr>
              <p:cNvPr id="79" name="Grupo 78">
                <a:extLst>
                  <a:ext uri="{FF2B5EF4-FFF2-40B4-BE49-F238E27FC236}">
                    <a16:creationId xmlns:a16="http://schemas.microsoft.com/office/drawing/2014/main" id="{A39A1070-5E3A-684E-BCB1-EF4EC07ADDB8}"/>
                  </a:ext>
                </a:extLst>
              </p:cNvPr>
              <p:cNvGrpSpPr/>
              <p:nvPr/>
            </p:nvGrpSpPr>
            <p:grpSpPr>
              <a:xfrm>
                <a:off x="3965137" y="5066158"/>
                <a:ext cx="882814" cy="216000"/>
                <a:chOff x="2383374" y="2695703"/>
                <a:chExt cx="882814" cy="216000"/>
              </a:xfrm>
            </p:grpSpPr>
            <p:pic>
              <p:nvPicPr>
                <p:cNvPr id="86" name="Imagen 85">
                  <a:extLst>
                    <a:ext uri="{FF2B5EF4-FFF2-40B4-BE49-F238E27FC236}">
                      <a16:creationId xmlns:a16="http://schemas.microsoft.com/office/drawing/2014/main" id="{13D184A4-549B-9B49-B79C-9783EEBBF05C}"/>
                    </a:ext>
                  </a:extLst>
                </p:cNvPr>
                <p:cNvPicPr>
                  <a:picLocks noChangeAspect="1"/>
                </p:cNvPicPr>
                <p:nvPr/>
              </p:nvPicPr>
              <p:blipFill>
                <a:blip r:embed="rId3"/>
                <a:stretch>
                  <a:fillRect/>
                </a:stretch>
              </p:blipFill>
              <p:spPr>
                <a:xfrm>
                  <a:off x="2383374" y="2696269"/>
                  <a:ext cx="167392" cy="215434"/>
                </a:xfrm>
                <a:prstGeom prst="rect">
                  <a:avLst/>
                </a:prstGeom>
              </p:spPr>
            </p:pic>
            <p:pic>
              <p:nvPicPr>
                <p:cNvPr id="87" name="Imagen 86">
                  <a:extLst>
                    <a:ext uri="{FF2B5EF4-FFF2-40B4-BE49-F238E27FC236}">
                      <a16:creationId xmlns:a16="http://schemas.microsoft.com/office/drawing/2014/main" id="{0035273C-FF5A-3649-AC31-BAEAF392C291}"/>
                    </a:ext>
                  </a:extLst>
                </p:cNvPr>
                <p:cNvPicPr>
                  <a:picLocks noChangeAspect="1"/>
                </p:cNvPicPr>
                <p:nvPr/>
              </p:nvPicPr>
              <p:blipFill>
                <a:blip r:embed="rId3"/>
                <a:stretch>
                  <a:fillRect/>
                </a:stretch>
              </p:blipFill>
              <p:spPr>
                <a:xfrm>
                  <a:off x="2561817" y="2695703"/>
                  <a:ext cx="167392" cy="215434"/>
                </a:xfrm>
                <a:prstGeom prst="rect">
                  <a:avLst/>
                </a:prstGeom>
              </p:spPr>
            </p:pic>
            <p:pic>
              <p:nvPicPr>
                <p:cNvPr id="88" name="Imagen 87">
                  <a:extLst>
                    <a:ext uri="{FF2B5EF4-FFF2-40B4-BE49-F238E27FC236}">
                      <a16:creationId xmlns:a16="http://schemas.microsoft.com/office/drawing/2014/main" id="{687BAABC-461C-0F42-B43C-67FBF91C78C4}"/>
                    </a:ext>
                  </a:extLst>
                </p:cNvPr>
                <p:cNvPicPr>
                  <a:picLocks noChangeAspect="1"/>
                </p:cNvPicPr>
                <p:nvPr/>
              </p:nvPicPr>
              <p:blipFill>
                <a:blip r:embed="rId3"/>
                <a:stretch>
                  <a:fillRect/>
                </a:stretch>
              </p:blipFill>
              <p:spPr>
                <a:xfrm>
                  <a:off x="2739706" y="2695703"/>
                  <a:ext cx="167392" cy="215434"/>
                </a:xfrm>
                <a:prstGeom prst="rect">
                  <a:avLst/>
                </a:prstGeom>
              </p:spPr>
            </p:pic>
            <p:pic>
              <p:nvPicPr>
                <p:cNvPr id="89" name="Imagen 88">
                  <a:extLst>
                    <a:ext uri="{FF2B5EF4-FFF2-40B4-BE49-F238E27FC236}">
                      <a16:creationId xmlns:a16="http://schemas.microsoft.com/office/drawing/2014/main" id="{B50FE3C1-63F6-6F47-85CE-B888C7B38B8E}"/>
                    </a:ext>
                  </a:extLst>
                </p:cNvPr>
                <p:cNvPicPr>
                  <a:picLocks noChangeAspect="1"/>
                </p:cNvPicPr>
                <p:nvPr/>
              </p:nvPicPr>
              <p:blipFill>
                <a:blip r:embed="rId3"/>
                <a:stretch>
                  <a:fillRect/>
                </a:stretch>
              </p:blipFill>
              <p:spPr>
                <a:xfrm>
                  <a:off x="2918473" y="2695703"/>
                  <a:ext cx="167392" cy="215434"/>
                </a:xfrm>
                <a:prstGeom prst="rect">
                  <a:avLst/>
                </a:prstGeom>
              </p:spPr>
            </p:pic>
            <p:pic>
              <p:nvPicPr>
                <p:cNvPr id="90" name="Imagen 89">
                  <a:extLst>
                    <a:ext uri="{FF2B5EF4-FFF2-40B4-BE49-F238E27FC236}">
                      <a16:creationId xmlns:a16="http://schemas.microsoft.com/office/drawing/2014/main" id="{3575E73B-D44E-274A-895E-986CBEC0A8A0}"/>
                    </a:ext>
                  </a:extLst>
                </p:cNvPr>
                <p:cNvPicPr>
                  <a:picLocks noChangeAspect="1"/>
                </p:cNvPicPr>
                <p:nvPr/>
              </p:nvPicPr>
              <p:blipFill>
                <a:blip r:embed="rId3"/>
                <a:stretch>
                  <a:fillRect/>
                </a:stretch>
              </p:blipFill>
              <p:spPr>
                <a:xfrm>
                  <a:off x="3098796" y="2695703"/>
                  <a:ext cx="167392" cy="215434"/>
                </a:xfrm>
                <a:prstGeom prst="rect">
                  <a:avLst/>
                </a:prstGeom>
              </p:spPr>
            </p:pic>
          </p:grpSp>
          <p:grpSp>
            <p:nvGrpSpPr>
              <p:cNvPr id="80" name="Grupo 79">
                <a:extLst>
                  <a:ext uri="{FF2B5EF4-FFF2-40B4-BE49-F238E27FC236}">
                    <a16:creationId xmlns:a16="http://schemas.microsoft.com/office/drawing/2014/main" id="{A7D8EC48-3363-3E49-A8A4-BFE44A547410}"/>
                  </a:ext>
                </a:extLst>
              </p:cNvPr>
              <p:cNvGrpSpPr/>
              <p:nvPr/>
            </p:nvGrpSpPr>
            <p:grpSpPr>
              <a:xfrm>
                <a:off x="3962410" y="4828349"/>
                <a:ext cx="881911" cy="215082"/>
                <a:chOff x="3962410" y="4828349"/>
                <a:chExt cx="881911" cy="215082"/>
              </a:xfrm>
            </p:grpSpPr>
            <p:pic>
              <p:nvPicPr>
                <p:cNvPr id="81" name="Imagen 80">
                  <a:extLst>
                    <a:ext uri="{FF2B5EF4-FFF2-40B4-BE49-F238E27FC236}">
                      <a16:creationId xmlns:a16="http://schemas.microsoft.com/office/drawing/2014/main" id="{4CB056B5-9297-5741-95E8-70690479B2EF}"/>
                    </a:ext>
                  </a:extLst>
                </p:cNvPr>
                <p:cNvPicPr>
                  <a:picLocks noChangeAspect="1"/>
                </p:cNvPicPr>
                <p:nvPr/>
              </p:nvPicPr>
              <p:blipFill>
                <a:blip r:embed="rId4"/>
                <a:stretch>
                  <a:fillRect/>
                </a:stretch>
              </p:blipFill>
              <p:spPr>
                <a:xfrm>
                  <a:off x="4319005" y="4828349"/>
                  <a:ext cx="166502" cy="214660"/>
                </a:xfrm>
                <a:prstGeom prst="rect">
                  <a:avLst/>
                </a:prstGeom>
              </p:spPr>
            </p:pic>
            <p:pic>
              <p:nvPicPr>
                <p:cNvPr id="82" name="Imagen 81">
                  <a:extLst>
                    <a:ext uri="{FF2B5EF4-FFF2-40B4-BE49-F238E27FC236}">
                      <a16:creationId xmlns:a16="http://schemas.microsoft.com/office/drawing/2014/main" id="{4A90F6D7-5A85-C84E-8EAC-984E0B52924B}"/>
                    </a:ext>
                  </a:extLst>
                </p:cNvPr>
                <p:cNvPicPr>
                  <a:picLocks noChangeAspect="1"/>
                </p:cNvPicPr>
                <p:nvPr/>
              </p:nvPicPr>
              <p:blipFill>
                <a:blip r:embed="rId4"/>
                <a:stretch>
                  <a:fillRect/>
                </a:stretch>
              </p:blipFill>
              <p:spPr>
                <a:xfrm>
                  <a:off x="4140320" y="4828349"/>
                  <a:ext cx="166502" cy="214660"/>
                </a:xfrm>
                <a:prstGeom prst="rect">
                  <a:avLst/>
                </a:prstGeom>
              </p:spPr>
            </p:pic>
            <p:pic>
              <p:nvPicPr>
                <p:cNvPr id="83" name="Imagen 82">
                  <a:extLst>
                    <a:ext uri="{FF2B5EF4-FFF2-40B4-BE49-F238E27FC236}">
                      <a16:creationId xmlns:a16="http://schemas.microsoft.com/office/drawing/2014/main" id="{519B7611-6E48-2248-ACE3-7E285A4D2D26}"/>
                    </a:ext>
                  </a:extLst>
                </p:cNvPr>
                <p:cNvPicPr>
                  <a:picLocks noChangeAspect="1"/>
                </p:cNvPicPr>
                <p:nvPr/>
              </p:nvPicPr>
              <p:blipFill>
                <a:blip r:embed="rId4"/>
                <a:stretch>
                  <a:fillRect/>
                </a:stretch>
              </p:blipFill>
              <p:spPr>
                <a:xfrm>
                  <a:off x="3962410" y="4828349"/>
                  <a:ext cx="166502" cy="214660"/>
                </a:xfrm>
                <a:prstGeom prst="rect">
                  <a:avLst/>
                </a:prstGeom>
              </p:spPr>
            </p:pic>
            <p:pic>
              <p:nvPicPr>
                <p:cNvPr id="84" name="Imagen 83">
                  <a:extLst>
                    <a:ext uri="{FF2B5EF4-FFF2-40B4-BE49-F238E27FC236}">
                      <a16:creationId xmlns:a16="http://schemas.microsoft.com/office/drawing/2014/main" id="{2BF67E3D-DF10-DA40-8164-99076864349B}"/>
                    </a:ext>
                  </a:extLst>
                </p:cNvPr>
                <p:cNvPicPr>
                  <a:picLocks noChangeAspect="1"/>
                </p:cNvPicPr>
                <p:nvPr/>
              </p:nvPicPr>
              <p:blipFill>
                <a:blip r:embed="rId4"/>
                <a:stretch>
                  <a:fillRect/>
                </a:stretch>
              </p:blipFill>
              <p:spPr>
                <a:xfrm>
                  <a:off x="4497941" y="4828771"/>
                  <a:ext cx="166502" cy="214660"/>
                </a:xfrm>
                <a:prstGeom prst="rect">
                  <a:avLst/>
                </a:prstGeom>
              </p:spPr>
            </p:pic>
            <p:pic>
              <p:nvPicPr>
                <p:cNvPr id="85" name="Imagen 84">
                  <a:extLst>
                    <a:ext uri="{FF2B5EF4-FFF2-40B4-BE49-F238E27FC236}">
                      <a16:creationId xmlns:a16="http://schemas.microsoft.com/office/drawing/2014/main" id="{2D226182-5275-AD4D-A105-561D35B75BBA}"/>
                    </a:ext>
                  </a:extLst>
                </p:cNvPr>
                <p:cNvPicPr>
                  <a:picLocks noChangeAspect="1"/>
                </p:cNvPicPr>
                <p:nvPr/>
              </p:nvPicPr>
              <p:blipFill>
                <a:blip r:embed="rId4"/>
                <a:stretch>
                  <a:fillRect/>
                </a:stretch>
              </p:blipFill>
              <p:spPr>
                <a:xfrm>
                  <a:off x="4677819" y="4828349"/>
                  <a:ext cx="166502" cy="214660"/>
                </a:xfrm>
                <a:prstGeom prst="rect">
                  <a:avLst/>
                </a:prstGeom>
              </p:spPr>
            </p:pic>
          </p:grpSp>
        </p:grpSp>
      </p:grpSp>
      <p:sp>
        <p:nvSpPr>
          <p:cNvPr id="92" name="CuadroTexto 91">
            <a:extLst>
              <a:ext uri="{FF2B5EF4-FFF2-40B4-BE49-F238E27FC236}">
                <a16:creationId xmlns:a16="http://schemas.microsoft.com/office/drawing/2014/main" id="{FD0C753C-FDBB-324A-B376-C775EBE7F5BA}"/>
              </a:ext>
            </a:extLst>
          </p:cNvPr>
          <p:cNvSpPr txBox="1"/>
          <p:nvPr/>
        </p:nvSpPr>
        <p:spPr>
          <a:xfrm>
            <a:off x="2652189" y="3069655"/>
            <a:ext cx="3198053" cy="1323439"/>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4 de </a:t>
            </a:r>
            <a:r>
              <a:rPr lang="en-US" sz="2000" b="1" dirty="0" err="1">
                <a:latin typeface="Segoe UI" panose="020B0502040204020203" pitchFamily="34" charset="0"/>
                <a:cs typeface="Segoe UI" panose="020B0502040204020203" pitchFamily="34" charset="0"/>
              </a:rPr>
              <a:t>cada</a:t>
            </a:r>
            <a:r>
              <a:rPr lang="en-US" sz="2000" b="1" dirty="0">
                <a:latin typeface="Segoe UI" panose="020B0502040204020203" pitchFamily="34" charset="0"/>
                <a:cs typeface="Segoe UI" panose="020B0502040204020203" pitchFamily="34" charset="0"/>
              </a:rPr>
              <a:t> 5 </a:t>
            </a:r>
            <a:r>
              <a:rPr lang="en-US" sz="2000" dirty="0" err="1">
                <a:latin typeface="Segoe UI" panose="020B0502040204020203" pitchFamily="34" charset="0"/>
                <a:cs typeface="Segoe UI" panose="020B0502040204020203" pitchFamily="34" charset="0"/>
              </a:rPr>
              <a:t>pacientes</a:t>
            </a:r>
            <a:r>
              <a:rPr lang="en-US" sz="2000" dirty="0">
                <a:latin typeface="Segoe UI" panose="020B0502040204020203" pitchFamily="34" charset="0"/>
                <a:cs typeface="Segoe UI" panose="020B0502040204020203" pitchFamily="34" charset="0"/>
              </a:rPr>
              <a:t> con DM2 </a:t>
            </a:r>
            <a:r>
              <a:rPr lang="en-US" sz="2000" dirty="0" err="1">
                <a:latin typeface="Segoe UI" panose="020B0502040204020203" pitchFamily="34" charset="0"/>
                <a:cs typeface="Segoe UI" panose="020B0502040204020203" pitchFamily="34" charset="0"/>
              </a:rPr>
              <a:t>serán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diagnosticados</a:t>
            </a:r>
            <a:r>
              <a:rPr lang="en-US" sz="2000" dirty="0">
                <a:latin typeface="Segoe UI" panose="020B0502040204020203" pitchFamily="34" charset="0"/>
                <a:cs typeface="Segoe UI" panose="020B0502040204020203" pitchFamily="34" charset="0"/>
              </a:rPr>
              <a:t> de</a:t>
            </a:r>
            <a:r>
              <a:rPr lang="en-US" sz="2000" b="1" dirty="0">
                <a:latin typeface="Segoe UI" panose="020B0502040204020203" pitchFamily="34" charset="0"/>
                <a:cs typeface="Segoe UI" panose="020B0502040204020203" pitchFamily="34" charset="0"/>
              </a:rPr>
              <a:t> ECV </a:t>
            </a:r>
            <a:r>
              <a:rPr lang="en-US" sz="2000" dirty="0">
                <a:latin typeface="Segoe UI" panose="020B0502040204020203" pitchFamily="34" charset="0"/>
                <a:cs typeface="Segoe UI" panose="020B0502040204020203" pitchFamily="34" charset="0"/>
              </a:rPr>
              <a:t>o</a:t>
            </a:r>
            <a:r>
              <a:rPr lang="en-US" sz="2000" b="1" dirty="0">
                <a:latin typeface="Segoe UI" panose="020B0502040204020203" pitchFamily="34" charset="0"/>
                <a:cs typeface="Segoe UI" panose="020B0502040204020203" pitchFamily="34" charset="0"/>
              </a:rPr>
              <a:t> ERC </a:t>
            </a:r>
            <a:r>
              <a:rPr lang="en-US" sz="2000" dirty="0">
                <a:latin typeface="Segoe UI" panose="020B0502040204020203" pitchFamily="34" charset="0"/>
                <a:cs typeface="Segoe UI" panose="020B0502040204020203" pitchFamily="34" charset="0"/>
              </a:rPr>
              <a:t>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morirán</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por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causas</a:t>
            </a:r>
            <a:r>
              <a:rPr lang="en-US" sz="2000" b="1" dirty="0">
                <a:latin typeface="Segoe UI" panose="020B0502040204020203" pitchFamily="34" charset="0"/>
                <a:cs typeface="Segoe UI" panose="020B0502040204020203" pitchFamily="34" charset="0"/>
              </a:rPr>
              <a:t> CV</a:t>
            </a:r>
          </a:p>
        </p:txBody>
      </p:sp>
      <p:sp>
        <p:nvSpPr>
          <p:cNvPr id="94" name="CuadroTexto 93">
            <a:extLst>
              <a:ext uri="{FF2B5EF4-FFF2-40B4-BE49-F238E27FC236}">
                <a16:creationId xmlns:a16="http://schemas.microsoft.com/office/drawing/2014/main" id="{A98FF0B9-3803-E54D-8C3B-9244B9E0EADF}"/>
              </a:ext>
            </a:extLst>
          </p:cNvPr>
          <p:cNvSpPr txBox="1"/>
          <p:nvPr/>
        </p:nvSpPr>
        <p:spPr>
          <a:xfrm>
            <a:off x="1090850" y="3387695"/>
            <a:ext cx="909223" cy="523220"/>
          </a:xfrm>
          <a:prstGeom prst="rect">
            <a:avLst/>
          </a:prstGeom>
          <a:noFill/>
        </p:spPr>
        <p:txBody>
          <a:bodyPr wrap="none" rtlCol="0">
            <a:spAutoFit/>
          </a:bodyPr>
          <a:lstStyle/>
          <a:p>
            <a:pPr algn="ctr"/>
            <a:r>
              <a:rPr lang="es-ES" sz="2800" b="1" dirty="0">
                <a:solidFill>
                  <a:srgbClr val="E62349"/>
                </a:solidFill>
                <a:latin typeface="Segoe UI" panose="020B0502040204020203" pitchFamily="34" charset="0"/>
                <a:cs typeface="Segoe UI" panose="020B0502040204020203" pitchFamily="34" charset="0"/>
              </a:rPr>
              <a:t>80%</a:t>
            </a:r>
          </a:p>
        </p:txBody>
      </p:sp>
      <p:grpSp>
        <p:nvGrpSpPr>
          <p:cNvPr id="95" name="Grupo 94">
            <a:extLst>
              <a:ext uri="{FF2B5EF4-FFF2-40B4-BE49-F238E27FC236}">
                <a16:creationId xmlns:a16="http://schemas.microsoft.com/office/drawing/2014/main" id="{B3490FCB-8881-524C-8928-9AF1D1BA7CA8}"/>
              </a:ext>
            </a:extLst>
          </p:cNvPr>
          <p:cNvGrpSpPr>
            <a:grpSpLocks noChangeAspect="1"/>
          </p:cNvGrpSpPr>
          <p:nvPr/>
        </p:nvGrpSpPr>
        <p:grpSpPr>
          <a:xfrm>
            <a:off x="696837" y="4026140"/>
            <a:ext cx="1713595" cy="864000"/>
            <a:chOff x="1545520" y="5172029"/>
            <a:chExt cx="883743" cy="445587"/>
          </a:xfrm>
        </p:grpSpPr>
        <p:grpSp>
          <p:nvGrpSpPr>
            <p:cNvPr id="96" name="Grupo 95">
              <a:extLst>
                <a:ext uri="{FF2B5EF4-FFF2-40B4-BE49-F238E27FC236}">
                  <a16:creationId xmlns:a16="http://schemas.microsoft.com/office/drawing/2014/main" id="{F7E0E452-179B-134C-9378-247C60982AB3}"/>
                </a:ext>
              </a:extLst>
            </p:cNvPr>
            <p:cNvGrpSpPr/>
            <p:nvPr/>
          </p:nvGrpSpPr>
          <p:grpSpPr>
            <a:xfrm>
              <a:off x="2081548" y="5402182"/>
              <a:ext cx="347715" cy="215434"/>
              <a:chOff x="2918473" y="2695703"/>
              <a:chExt cx="347715" cy="215434"/>
            </a:xfrm>
          </p:grpSpPr>
          <p:pic>
            <p:nvPicPr>
              <p:cNvPr id="107" name="Imagen 106">
                <a:extLst>
                  <a:ext uri="{FF2B5EF4-FFF2-40B4-BE49-F238E27FC236}">
                    <a16:creationId xmlns:a16="http://schemas.microsoft.com/office/drawing/2014/main" id="{8418BB38-81BB-D84A-8A33-62BBAD3658FF}"/>
                  </a:ext>
                </a:extLst>
              </p:cNvPr>
              <p:cNvPicPr>
                <a:picLocks noChangeAspect="1"/>
              </p:cNvPicPr>
              <p:nvPr/>
            </p:nvPicPr>
            <p:blipFill>
              <a:blip r:embed="rId3"/>
              <a:stretch>
                <a:fillRect/>
              </a:stretch>
            </p:blipFill>
            <p:spPr>
              <a:xfrm>
                <a:off x="2918473" y="2695703"/>
                <a:ext cx="167392" cy="215434"/>
              </a:xfrm>
              <a:prstGeom prst="rect">
                <a:avLst/>
              </a:prstGeom>
            </p:spPr>
          </p:pic>
          <p:pic>
            <p:nvPicPr>
              <p:cNvPr id="108" name="Imagen 107">
                <a:extLst>
                  <a:ext uri="{FF2B5EF4-FFF2-40B4-BE49-F238E27FC236}">
                    <a16:creationId xmlns:a16="http://schemas.microsoft.com/office/drawing/2014/main" id="{6EEDCB46-892E-914E-9C19-A28F6ABD5CE8}"/>
                  </a:ext>
                </a:extLst>
              </p:cNvPr>
              <p:cNvPicPr>
                <a:picLocks noChangeAspect="1"/>
              </p:cNvPicPr>
              <p:nvPr/>
            </p:nvPicPr>
            <p:blipFill>
              <a:blip r:embed="rId3"/>
              <a:stretch>
                <a:fillRect/>
              </a:stretch>
            </p:blipFill>
            <p:spPr>
              <a:xfrm>
                <a:off x="3098796" y="2695703"/>
                <a:ext cx="167392" cy="215434"/>
              </a:xfrm>
              <a:prstGeom prst="rect">
                <a:avLst/>
              </a:prstGeom>
            </p:spPr>
          </p:pic>
        </p:grpSp>
        <p:grpSp>
          <p:nvGrpSpPr>
            <p:cNvPr id="97" name="Grupo 96">
              <a:extLst>
                <a:ext uri="{FF2B5EF4-FFF2-40B4-BE49-F238E27FC236}">
                  <a16:creationId xmlns:a16="http://schemas.microsoft.com/office/drawing/2014/main" id="{E5417375-8D97-2C48-B337-96139817413A}"/>
                </a:ext>
              </a:extLst>
            </p:cNvPr>
            <p:cNvGrpSpPr/>
            <p:nvPr/>
          </p:nvGrpSpPr>
          <p:grpSpPr>
            <a:xfrm>
              <a:off x="1545520" y="5402182"/>
              <a:ext cx="523097" cy="214660"/>
              <a:chOff x="3214685" y="2029029"/>
              <a:chExt cx="523097" cy="214660"/>
            </a:xfrm>
          </p:grpSpPr>
          <p:pic>
            <p:nvPicPr>
              <p:cNvPr id="104" name="Imagen 103">
                <a:extLst>
                  <a:ext uri="{FF2B5EF4-FFF2-40B4-BE49-F238E27FC236}">
                    <a16:creationId xmlns:a16="http://schemas.microsoft.com/office/drawing/2014/main" id="{6BA175E0-DAD6-9E4F-8E24-E40A9FA626F2}"/>
                  </a:ext>
                </a:extLst>
              </p:cNvPr>
              <p:cNvPicPr>
                <a:picLocks noChangeAspect="1"/>
              </p:cNvPicPr>
              <p:nvPr/>
            </p:nvPicPr>
            <p:blipFill>
              <a:blip r:embed="rId4"/>
              <a:stretch>
                <a:fillRect/>
              </a:stretch>
            </p:blipFill>
            <p:spPr>
              <a:xfrm>
                <a:off x="3571280" y="2029029"/>
                <a:ext cx="166502" cy="214660"/>
              </a:xfrm>
              <a:prstGeom prst="rect">
                <a:avLst/>
              </a:prstGeom>
            </p:spPr>
          </p:pic>
          <p:pic>
            <p:nvPicPr>
              <p:cNvPr id="105" name="Imagen 104">
                <a:extLst>
                  <a:ext uri="{FF2B5EF4-FFF2-40B4-BE49-F238E27FC236}">
                    <a16:creationId xmlns:a16="http://schemas.microsoft.com/office/drawing/2014/main" id="{B5F3BCB2-444F-8D4B-BD8B-9D92504CA714}"/>
                  </a:ext>
                </a:extLst>
              </p:cNvPr>
              <p:cNvPicPr>
                <a:picLocks noChangeAspect="1"/>
              </p:cNvPicPr>
              <p:nvPr/>
            </p:nvPicPr>
            <p:blipFill>
              <a:blip r:embed="rId4"/>
              <a:stretch>
                <a:fillRect/>
              </a:stretch>
            </p:blipFill>
            <p:spPr>
              <a:xfrm>
                <a:off x="3392595" y="2029029"/>
                <a:ext cx="166502" cy="214660"/>
              </a:xfrm>
              <a:prstGeom prst="rect">
                <a:avLst/>
              </a:prstGeom>
            </p:spPr>
          </p:pic>
          <p:pic>
            <p:nvPicPr>
              <p:cNvPr id="106" name="Imagen 105">
                <a:extLst>
                  <a:ext uri="{FF2B5EF4-FFF2-40B4-BE49-F238E27FC236}">
                    <a16:creationId xmlns:a16="http://schemas.microsoft.com/office/drawing/2014/main" id="{7E7533EB-34F0-B045-8BDE-B725915750B9}"/>
                  </a:ext>
                </a:extLst>
              </p:cNvPr>
              <p:cNvPicPr>
                <a:picLocks noChangeAspect="1"/>
              </p:cNvPicPr>
              <p:nvPr/>
            </p:nvPicPr>
            <p:blipFill>
              <a:blip r:embed="rId4"/>
              <a:stretch>
                <a:fillRect/>
              </a:stretch>
            </p:blipFill>
            <p:spPr>
              <a:xfrm>
                <a:off x="3214685" y="2029029"/>
                <a:ext cx="166502" cy="214660"/>
              </a:xfrm>
              <a:prstGeom prst="rect">
                <a:avLst/>
              </a:prstGeom>
            </p:spPr>
          </p:pic>
        </p:grpSp>
        <p:grpSp>
          <p:nvGrpSpPr>
            <p:cNvPr id="98" name="Grupo 97">
              <a:extLst>
                <a:ext uri="{FF2B5EF4-FFF2-40B4-BE49-F238E27FC236}">
                  <a16:creationId xmlns:a16="http://schemas.microsoft.com/office/drawing/2014/main" id="{2F39B778-B35D-564E-AB8A-3B011D9BFFAB}"/>
                </a:ext>
              </a:extLst>
            </p:cNvPr>
            <p:cNvGrpSpPr/>
            <p:nvPr/>
          </p:nvGrpSpPr>
          <p:grpSpPr>
            <a:xfrm>
              <a:off x="1547352" y="5172029"/>
              <a:ext cx="881911" cy="215082"/>
              <a:chOff x="3962410" y="4828349"/>
              <a:chExt cx="881911" cy="215082"/>
            </a:xfrm>
          </p:grpSpPr>
          <p:pic>
            <p:nvPicPr>
              <p:cNvPr id="99" name="Imagen 98">
                <a:extLst>
                  <a:ext uri="{FF2B5EF4-FFF2-40B4-BE49-F238E27FC236}">
                    <a16:creationId xmlns:a16="http://schemas.microsoft.com/office/drawing/2014/main" id="{294E893F-71FC-1741-97F2-C740E713AC41}"/>
                  </a:ext>
                </a:extLst>
              </p:cNvPr>
              <p:cNvPicPr>
                <a:picLocks noChangeAspect="1"/>
              </p:cNvPicPr>
              <p:nvPr/>
            </p:nvPicPr>
            <p:blipFill>
              <a:blip r:embed="rId4"/>
              <a:stretch>
                <a:fillRect/>
              </a:stretch>
            </p:blipFill>
            <p:spPr>
              <a:xfrm>
                <a:off x="4319005" y="4828349"/>
                <a:ext cx="166502" cy="214660"/>
              </a:xfrm>
              <a:prstGeom prst="rect">
                <a:avLst/>
              </a:prstGeom>
            </p:spPr>
          </p:pic>
          <p:pic>
            <p:nvPicPr>
              <p:cNvPr id="100" name="Imagen 99">
                <a:extLst>
                  <a:ext uri="{FF2B5EF4-FFF2-40B4-BE49-F238E27FC236}">
                    <a16:creationId xmlns:a16="http://schemas.microsoft.com/office/drawing/2014/main" id="{8891920C-5ABE-5D48-8393-9DE22821E6BA}"/>
                  </a:ext>
                </a:extLst>
              </p:cNvPr>
              <p:cNvPicPr>
                <a:picLocks noChangeAspect="1"/>
              </p:cNvPicPr>
              <p:nvPr/>
            </p:nvPicPr>
            <p:blipFill>
              <a:blip r:embed="rId4"/>
              <a:stretch>
                <a:fillRect/>
              </a:stretch>
            </p:blipFill>
            <p:spPr>
              <a:xfrm>
                <a:off x="4140320" y="4828349"/>
                <a:ext cx="166502" cy="214660"/>
              </a:xfrm>
              <a:prstGeom prst="rect">
                <a:avLst/>
              </a:prstGeom>
            </p:spPr>
          </p:pic>
          <p:pic>
            <p:nvPicPr>
              <p:cNvPr id="101" name="Imagen 100">
                <a:extLst>
                  <a:ext uri="{FF2B5EF4-FFF2-40B4-BE49-F238E27FC236}">
                    <a16:creationId xmlns:a16="http://schemas.microsoft.com/office/drawing/2014/main" id="{E397D57A-E0D3-2943-AF0C-4ED8BB56FA38}"/>
                  </a:ext>
                </a:extLst>
              </p:cNvPr>
              <p:cNvPicPr>
                <a:picLocks noChangeAspect="1"/>
              </p:cNvPicPr>
              <p:nvPr/>
            </p:nvPicPr>
            <p:blipFill>
              <a:blip r:embed="rId4"/>
              <a:stretch>
                <a:fillRect/>
              </a:stretch>
            </p:blipFill>
            <p:spPr>
              <a:xfrm>
                <a:off x="3962410" y="4828349"/>
                <a:ext cx="166502" cy="214660"/>
              </a:xfrm>
              <a:prstGeom prst="rect">
                <a:avLst/>
              </a:prstGeom>
            </p:spPr>
          </p:pic>
          <p:pic>
            <p:nvPicPr>
              <p:cNvPr id="102" name="Imagen 101">
                <a:extLst>
                  <a:ext uri="{FF2B5EF4-FFF2-40B4-BE49-F238E27FC236}">
                    <a16:creationId xmlns:a16="http://schemas.microsoft.com/office/drawing/2014/main" id="{715233A6-1C7E-2E45-BADE-FF88E5312737}"/>
                  </a:ext>
                </a:extLst>
              </p:cNvPr>
              <p:cNvPicPr>
                <a:picLocks noChangeAspect="1"/>
              </p:cNvPicPr>
              <p:nvPr/>
            </p:nvPicPr>
            <p:blipFill>
              <a:blip r:embed="rId4"/>
              <a:stretch>
                <a:fillRect/>
              </a:stretch>
            </p:blipFill>
            <p:spPr>
              <a:xfrm>
                <a:off x="4497941" y="4828771"/>
                <a:ext cx="166502" cy="214660"/>
              </a:xfrm>
              <a:prstGeom prst="rect">
                <a:avLst/>
              </a:prstGeom>
            </p:spPr>
          </p:pic>
          <p:pic>
            <p:nvPicPr>
              <p:cNvPr id="103" name="Imagen 102">
                <a:extLst>
                  <a:ext uri="{FF2B5EF4-FFF2-40B4-BE49-F238E27FC236}">
                    <a16:creationId xmlns:a16="http://schemas.microsoft.com/office/drawing/2014/main" id="{7D0AC59E-25E8-A54E-9A8E-2A3B54604EF0}"/>
                  </a:ext>
                </a:extLst>
              </p:cNvPr>
              <p:cNvPicPr>
                <a:picLocks noChangeAspect="1"/>
              </p:cNvPicPr>
              <p:nvPr/>
            </p:nvPicPr>
            <p:blipFill>
              <a:blip r:embed="rId4"/>
              <a:stretch>
                <a:fillRect/>
              </a:stretch>
            </p:blipFill>
            <p:spPr>
              <a:xfrm>
                <a:off x="4677819" y="4828349"/>
                <a:ext cx="166502" cy="214660"/>
              </a:xfrm>
              <a:prstGeom prst="rect">
                <a:avLst/>
              </a:prstGeom>
            </p:spPr>
          </p:pic>
        </p:grpSp>
      </p:grpSp>
      <p:grpSp>
        <p:nvGrpSpPr>
          <p:cNvPr id="116" name="Grupo 115">
            <a:extLst>
              <a:ext uri="{FF2B5EF4-FFF2-40B4-BE49-F238E27FC236}">
                <a16:creationId xmlns:a16="http://schemas.microsoft.com/office/drawing/2014/main" id="{55475661-B803-1641-81C1-DD60000827D1}"/>
              </a:ext>
            </a:extLst>
          </p:cNvPr>
          <p:cNvGrpSpPr>
            <a:grpSpLocks noChangeAspect="1"/>
          </p:cNvGrpSpPr>
          <p:nvPr/>
        </p:nvGrpSpPr>
        <p:grpSpPr>
          <a:xfrm>
            <a:off x="10523121" y="3067796"/>
            <a:ext cx="806662" cy="828000"/>
            <a:chOff x="2789921" y="4259632"/>
            <a:chExt cx="972000" cy="997713"/>
          </a:xfrm>
          <a:effectLst>
            <a:outerShdw blurRad="50800" dist="38100" dir="2700000" algn="tl" rotWithShape="0">
              <a:schemeClr val="bg1">
                <a:lumMod val="85000"/>
                <a:alpha val="40000"/>
              </a:schemeClr>
            </a:outerShdw>
          </a:effectLst>
        </p:grpSpPr>
        <p:sp>
          <p:nvSpPr>
            <p:cNvPr id="117" name="Elipse 116">
              <a:extLst>
                <a:ext uri="{FF2B5EF4-FFF2-40B4-BE49-F238E27FC236}">
                  <a16:creationId xmlns:a16="http://schemas.microsoft.com/office/drawing/2014/main" id="{658DDFDA-435B-984F-9AC3-5AB08B63B82C}"/>
                </a:ext>
              </a:extLst>
            </p:cNvPr>
            <p:cNvSpPr>
              <a:spLocks noChangeAspect="1"/>
            </p:cNvSpPr>
            <p:nvPr/>
          </p:nvSpPr>
          <p:spPr>
            <a:xfrm>
              <a:off x="2789921" y="4259632"/>
              <a:ext cx="972000" cy="972000"/>
            </a:xfrm>
            <a:prstGeom prst="ellipse">
              <a:avLst/>
            </a:prstGeom>
            <a:solidFill>
              <a:srgbClr val="FAC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8" name="Imagen 117">
              <a:extLst>
                <a:ext uri="{FF2B5EF4-FFF2-40B4-BE49-F238E27FC236}">
                  <a16:creationId xmlns:a16="http://schemas.microsoft.com/office/drawing/2014/main" id="{7842484A-B6CC-9343-8801-ADB3331D7AC4}"/>
                </a:ext>
              </a:extLst>
            </p:cNvPr>
            <p:cNvPicPr>
              <a:picLocks noChangeAspect="1"/>
            </p:cNvPicPr>
            <p:nvPr/>
          </p:nvPicPr>
          <p:blipFill>
            <a:blip r:embed="rId5"/>
            <a:stretch>
              <a:fillRect/>
            </a:stretch>
          </p:blipFill>
          <p:spPr>
            <a:xfrm flipH="1">
              <a:off x="2908831" y="4393345"/>
              <a:ext cx="696388" cy="864000"/>
            </a:xfrm>
            <a:prstGeom prst="rect">
              <a:avLst/>
            </a:prstGeom>
          </p:spPr>
        </p:pic>
      </p:grpSp>
      <p:grpSp>
        <p:nvGrpSpPr>
          <p:cNvPr id="9" name="Grupo 8">
            <a:extLst>
              <a:ext uri="{FF2B5EF4-FFF2-40B4-BE49-F238E27FC236}">
                <a16:creationId xmlns:a16="http://schemas.microsoft.com/office/drawing/2014/main" id="{7FD59D69-7AB3-AA41-926D-0449802D4359}"/>
              </a:ext>
            </a:extLst>
          </p:cNvPr>
          <p:cNvGrpSpPr>
            <a:grpSpLocks noChangeAspect="1"/>
          </p:cNvGrpSpPr>
          <p:nvPr/>
        </p:nvGrpSpPr>
        <p:grpSpPr>
          <a:xfrm>
            <a:off x="10575417" y="4832246"/>
            <a:ext cx="828000" cy="828000"/>
            <a:chOff x="7621962" y="5095332"/>
            <a:chExt cx="972000" cy="972000"/>
          </a:xfrm>
          <a:effectLst>
            <a:outerShdw blurRad="50800" dist="38100" dir="2700000" algn="tl" rotWithShape="0">
              <a:schemeClr val="bg1">
                <a:lumMod val="85000"/>
                <a:alpha val="40000"/>
              </a:schemeClr>
            </a:outerShdw>
          </a:effectLst>
        </p:grpSpPr>
        <p:sp>
          <p:nvSpPr>
            <p:cNvPr id="119" name="Elipse 118">
              <a:extLst>
                <a:ext uri="{FF2B5EF4-FFF2-40B4-BE49-F238E27FC236}">
                  <a16:creationId xmlns:a16="http://schemas.microsoft.com/office/drawing/2014/main" id="{4A0D2382-C1BC-894E-9B2A-352D3C558DE0}"/>
                </a:ext>
              </a:extLst>
            </p:cNvPr>
            <p:cNvSpPr>
              <a:spLocks noChangeAspect="1"/>
            </p:cNvSpPr>
            <p:nvPr/>
          </p:nvSpPr>
          <p:spPr>
            <a:xfrm>
              <a:off x="7621962" y="5095332"/>
              <a:ext cx="972000" cy="972000"/>
            </a:xfrm>
            <a:prstGeom prst="ellipse">
              <a:avLst/>
            </a:prstGeom>
            <a:solidFill>
              <a:srgbClr val="2E7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5" name="Imagen 114">
              <a:extLst>
                <a:ext uri="{FF2B5EF4-FFF2-40B4-BE49-F238E27FC236}">
                  <a16:creationId xmlns:a16="http://schemas.microsoft.com/office/drawing/2014/main" id="{05570557-C2F1-2F4C-A048-8FF18A10983D}"/>
                </a:ext>
              </a:extLst>
            </p:cNvPr>
            <p:cNvPicPr>
              <a:picLocks noChangeAspect="1"/>
            </p:cNvPicPr>
            <p:nvPr/>
          </p:nvPicPr>
          <p:blipFill>
            <a:blip r:embed="rId6">
              <a:alphaModFix/>
            </a:blip>
            <a:stretch>
              <a:fillRect/>
            </a:stretch>
          </p:blipFill>
          <p:spPr>
            <a:xfrm>
              <a:off x="7766741" y="5319958"/>
              <a:ext cx="682442" cy="684000"/>
            </a:xfrm>
            <a:prstGeom prst="rect">
              <a:avLst/>
            </a:prstGeom>
            <a:effectLst>
              <a:outerShdw blurRad="50800" dist="38100" dir="2700000" algn="tl" rotWithShape="0">
                <a:schemeClr val="tx1">
                  <a:lumMod val="50000"/>
                  <a:lumOff val="50000"/>
                  <a:alpha val="40000"/>
                </a:schemeClr>
              </a:outerShdw>
            </a:effectLst>
          </p:spPr>
        </p:pic>
      </p:grpSp>
      <p:grpSp>
        <p:nvGrpSpPr>
          <p:cNvPr id="19" name="Grupo 18">
            <a:extLst>
              <a:ext uri="{FF2B5EF4-FFF2-40B4-BE49-F238E27FC236}">
                <a16:creationId xmlns:a16="http://schemas.microsoft.com/office/drawing/2014/main" id="{AC4240A3-6881-414B-A4A2-373E8E7CC995}"/>
              </a:ext>
            </a:extLst>
          </p:cNvPr>
          <p:cNvGrpSpPr>
            <a:grpSpLocks noChangeAspect="1"/>
          </p:cNvGrpSpPr>
          <p:nvPr/>
        </p:nvGrpSpPr>
        <p:grpSpPr>
          <a:xfrm>
            <a:off x="3055947" y="4512746"/>
            <a:ext cx="2205437" cy="864000"/>
            <a:chOff x="3088544" y="4182333"/>
            <a:chExt cx="2279677" cy="893084"/>
          </a:xfrm>
          <a:effectLst>
            <a:outerShdw blurRad="50800" dist="38100" dir="2700000" algn="tl" rotWithShape="0">
              <a:schemeClr val="bg1">
                <a:lumMod val="85000"/>
                <a:alpha val="40000"/>
              </a:schemeClr>
            </a:outerShdw>
          </a:effectLst>
        </p:grpSpPr>
        <p:pic>
          <p:nvPicPr>
            <p:cNvPr id="56" name="Imagen 55">
              <a:extLst>
                <a:ext uri="{FF2B5EF4-FFF2-40B4-BE49-F238E27FC236}">
                  <a16:creationId xmlns:a16="http://schemas.microsoft.com/office/drawing/2014/main" id="{BD53D85B-CD6A-1745-B18F-25BF056FC7FC}"/>
                </a:ext>
              </a:extLst>
            </p:cNvPr>
            <p:cNvPicPr>
              <a:picLocks noChangeAspect="1"/>
            </p:cNvPicPr>
            <p:nvPr/>
          </p:nvPicPr>
          <p:blipFill>
            <a:blip r:embed="rId7"/>
            <a:stretch>
              <a:fillRect/>
            </a:stretch>
          </p:blipFill>
          <p:spPr>
            <a:xfrm>
              <a:off x="3088544" y="4182333"/>
              <a:ext cx="841949" cy="864000"/>
            </a:xfrm>
            <a:prstGeom prst="rect">
              <a:avLst/>
            </a:prstGeom>
          </p:spPr>
        </p:pic>
        <p:grpSp>
          <p:nvGrpSpPr>
            <p:cNvPr id="4" name="Grupo 3">
              <a:extLst>
                <a:ext uri="{FF2B5EF4-FFF2-40B4-BE49-F238E27FC236}">
                  <a16:creationId xmlns:a16="http://schemas.microsoft.com/office/drawing/2014/main" id="{41ECF490-8FD7-E847-BA87-44AD9E8543D6}"/>
                </a:ext>
              </a:extLst>
            </p:cNvPr>
            <p:cNvGrpSpPr/>
            <p:nvPr/>
          </p:nvGrpSpPr>
          <p:grpSpPr>
            <a:xfrm>
              <a:off x="3834044" y="4191151"/>
              <a:ext cx="833143" cy="855182"/>
              <a:chOff x="2789921" y="4259632"/>
              <a:chExt cx="972000" cy="997713"/>
            </a:xfrm>
          </p:grpSpPr>
          <p:sp>
            <p:nvSpPr>
              <p:cNvPr id="2" name="Elipse 1">
                <a:extLst>
                  <a:ext uri="{FF2B5EF4-FFF2-40B4-BE49-F238E27FC236}">
                    <a16:creationId xmlns:a16="http://schemas.microsoft.com/office/drawing/2014/main" id="{80029842-A973-174C-BED8-E9FDA6D15C14}"/>
                  </a:ext>
                </a:extLst>
              </p:cNvPr>
              <p:cNvSpPr>
                <a:spLocks noChangeAspect="1"/>
              </p:cNvSpPr>
              <p:nvPr/>
            </p:nvSpPr>
            <p:spPr>
              <a:xfrm>
                <a:off x="2789921" y="4259632"/>
                <a:ext cx="972000" cy="972000"/>
              </a:xfrm>
              <a:prstGeom prst="ellipse">
                <a:avLst/>
              </a:prstGeom>
              <a:solidFill>
                <a:srgbClr val="FAC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2" name="Imagen 111">
                <a:extLst>
                  <a:ext uri="{FF2B5EF4-FFF2-40B4-BE49-F238E27FC236}">
                    <a16:creationId xmlns:a16="http://schemas.microsoft.com/office/drawing/2014/main" id="{44C499FB-1425-2E40-A598-E8A5DB7FE1FA}"/>
                  </a:ext>
                </a:extLst>
              </p:cNvPr>
              <p:cNvPicPr>
                <a:picLocks noChangeAspect="1"/>
              </p:cNvPicPr>
              <p:nvPr/>
            </p:nvPicPr>
            <p:blipFill>
              <a:blip r:embed="rId5"/>
              <a:stretch>
                <a:fillRect/>
              </a:stretch>
            </p:blipFill>
            <p:spPr>
              <a:xfrm flipH="1">
                <a:off x="2908831" y="4393345"/>
                <a:ext cx="696388" cy="864000"/>
              </a:xfrm>
              <a:prstGeom prst="rect">
                <a:avLst/>
              </a:prstGeom>
            </p:spPr>
          </p:pic>
        </p:grpSp>
        <p:grpSp>
          <p:nvGrpSpPr>
            <p:cNvPr id="18" name="Grupo 17">
              <a:extLst>
                <a:ext uri="{FF2B5EF4-FFF2-40B4-BE49-F238E27FC236}">
                  <a16:creationId xmlns:a16="http://schemas.microsoft.com/office/drawing/2014/main" id="{0F51EC0C-B0A7-6948-B047-43CC4A335EF7}"/>
                </a:ext>
              </a:extLst>
            </p:cNvPr>
            <p:cNvGrpSpPr/>
            <p:nvPr/>
          </p:nvGrpSpPr>
          <p:grpSpPr>
            <a:xfrm>
              <a:off x="4525317" y="4191151"/>
              <a:ext cx="842904" cy="884266"/>
              <a:chOff x="10830244" y="248862"/>
              <a:chExt cx="842904" cy="884266"/>
            </a:xfrm>
          </p:grpSpPr>
          <p:sp>
            <p:nvSpPr>
              <p:cNvPr id="113" name="Elipse 112">
                <a:extLst>
                  <a:ext uri="{FF2B5EF4-FFF2-40B4-BE49-F238E27FC236}">
                    <a16:creationId xmlns:a16="http://schemas.microsoft.com/office/drawing/2014/main" id="{39FD12F7-01E8-004C-AB5D-5567C284C15C}"/>
                  </a:ext>
                </a:extLst>
              </p:cNvPr>
              <p:cNvSpPr>
                <a:spLocks noChangeAspect="1"/>
              </p:cNvSpPr>
              <p:nvPr/>
            </p:nvSpPr>
            <p:spPr>
              <a:xfrm>
                <a:off x="10830244" y="248862"/>
                <a:ext cx="842904" cy="842905"/>
              </a:xfrm>
              <a:prstGeom prst="ellipse">
                <a:avLst/>
              </a:prstGeom>
              <a:solidFill>
                <a:srgbClr val="4D9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a:extLst>
                  <a:ext uri="{FF2B5EF4-FFF2-40B4-BE49-F238E27FC236}">
                    <a16:creationId xmlns:a16="http://schemas.microsoft.com/office/drawing/2014/main" id="{1DD75749-6160-5740-A8C8-B072B8D2AFFC}"/>
                  </a:ext>
                </a:extLst>
              </p:cNvPr>
              <p:cNvPicPr>
                <a:picLocks noChangeAspect="1"/>
              </p:cNvPicPr>
              <p:nvPr/>
            </p:nvPicPr>
            <p:blipFill>
              <a:blip r:embed="rId8"/>
              <a:stretch>
                <a:fillRect/>
              </a:stretch>
            </p:blipFill>
            <p:spPr>
              <a:xfrm>
                <a:off x="10960075" y="288897"/>
                <a:ext cx="599002" cy="844231"/>
              </a:xfrm>
              <a:prstGeom prst="rect">
                <a:avLst/>
              </a:prstGeom>
            </p:spPr>
          </p:pic>
        </p:grpSp>
      </p:grpSp>
      <p:sp>
        <p:nvSpPr>
          <p:cNvPr id="93" name="Rectángulo 92">
            <a:extLst>
              <a:ext uri="{FF2B5EF4-FFF2-40B4-BE49-F238E27FC236}">
                <a16:creationId xmlns:a16="http://schemas.microsoft.com/office/drawing/2014/main" id="{C5B31A10-935C-0C40-B013-783C1FCC89AE}"/>
              </a:ext>
            </a:extLst>
          </p:cNvPr>
          <p:cNvSpPr/>
          <p:nvPr/>
        </p:nvSpPr>
        <p:spPr>
          <a:xfrm>
            <a:off x="746179" y="5700026"/>
            <a:ext cx="7099354" cy="261610"/>
          </a:xfrm>
          <a:prstGeom prst="rect">
            <a:avLst/>
          </a:prstGeom>
        </p:spPr>
        <p:txBody>
          <a:bodyPr wrap="square">
            <a:spAutoFit/>
          </a:bodyPr>
          <a:lstStyle/>
          <a:p>
            <a:r>
              <a:rPr lang="es-ES" sz="1100" dirty="0">
                <a:solidFill>
                  <a:schemeClr val="tx1">
                    <a:lumMod val="75000"/>
                    <a:lumOff val="25000"/>
                  </a:schemeClr>
                </a:solidFill>
                <a:latin typeface="Segoe UI" panose="020B0502040204020203" pitchFamily="34" charset="0"/>
                <a:cs typeface="Segoe UI" panose="020B0502040204020203" pitchFamily="34" charset="0"/>
              </a:rPr>
              <a:t>Summary figure</a:t>
            </a:r>
            <a:r>
              <a:rPr lang="es-ES" sz="1100" b="1" dirty="0">
                <a:solidFill>
                  <a:schemeClr val="tx1">
                    <a:lumMod val="75000"/>
                    <a:lumOff val="25000"/>
                  </a:schemeClr>
                </a:solidFill>
                <a:latin typeface="Segoe UI" panose="020B0502040204020203" pitchFamily="34" charset="0"/>
                <a:cs typeface="Segoe UI" panose="020B0502040204020203" pitchFamily="34" charset="0"/>
              </a:rPr>
              <a:t>. *Among T2D patients free of CVRD at &gt;45 years of age </a:t>
            </a:r>
          </a:p>
        </p:txBody>
      </p:sp>
      <p:sp>
        <p:nvSpPr>
          <p:cNvPr id="110" name="Rectángulo 109">
            <a:extLst>
              <a:ext uri="{FF2B5EF4-FFF2-40B4-BE49-F238E27FC236}">
                <a16:creationId xmlns:a16="http://schemas.microsoft.com/office/drawing/2014/main" id="{3CC6A68E-CC4F-534A-967E-8DA8D933FE90}"/>
              </a:ext>
            </a:extLst>
          </p:cNvPr>
          <p:cNvSpPr/>
          <p:nvPr/>
        </p:nvSpPr>
        <p:spPr>
          <a:xfrm>
            <a:off x="1960337" y="6406190"/>
            <a:ext cx="8271326" cy="261610"/>
          </a:xfrm>
          <a:prstGeom prst="rect">
            <a:avLst/>
          </a:prstGeom>
        </p:spPr>
        <p:txBody>
          <a:bodyPr wrap="square">
            <a:spAutoFit/>
          </a:bodyPr>
          <a:lstStyle/>
          <a:p>
            <a:pPr algn="ctr"/>
            <a:r>
              <a:rPr lang="es-ES" sz="1100" dirty="0">
                <a:solidFill>
                  <a:schemeClr val="tx1">
                    <a:lumMod val="75000"/>
                    <a:lumOff val="25000"/>
                  </a:schemeClr>
                </a:solidFill>
                <a:latin typeface="Segoe UI" panose="020B0502040204020203" pitchFamily="34" charset="0"/>
                <a:cs typeface="Segoe UI" panose="020B0502040204020203" pitchFamily="34" charset="0"/>
              </a:rPr>
              <a:t>Zhang et al. BMC Medicine (2022) 20:63 . https://doi.org/10.1186/s12916-022-02234-2 </a:t>
            </a:r>
          </a:p>
        </p:txBody>
      </p:sp>
      <p:sp>
        <p:nvSpPr>
          <p:cNvPr id="5" name="Título 4">
            <a:extLst>
              <a:ext uri="{FF2B5EF4-FFF2-40B4-BE49-F238E27FC236}">
                <a16:creationId xmlns:a16="http://schemas.microsoft.com/office/drawing/2014/main" id="{C035F02C-DD39-9034-A4CF-0AF9B637B424}"/>
              </a:ext>
            </a:extLst>
          </p:cNvPr>
          <p:cNvSpPr>
            <a:spLocks noGrp="1"/>
          </p:cNvSpPr>
          <p:nvPr>
            <p:ph type="title"/>
          </p:nvPr>
        </p:nvSpPr>
        <p:spPr>
          <a:xfrm>
            <a:off x="593678" y="1406783"/>
            <a:ext cx="11376025" cy="1052954"/>
          </a:xfrm>
        </p:spPr>
        <p:txBody>
          <a:bodyPr anchor="t">
            <a:normAutofit fontScale="90000"/>
          </a:bodyPr>
          <a:lstStyle/>
          <a:p>
            <a:pPr algn="ctr"/>
            <a:r>
              <a:rPr lang="es-ES" sz="3100" dirty="0">
                <a:solidFill>
                  <a:schemeClr val="bg2">
                    <a:lumMod val="10000"/>
                  </a:schemeClr>
                </a:solidFill>
                <a:latin typeface="Segoe UI" panose="020B0502040204020203" pitchFamily="34" charset="0"/>
                <a:cs typeface="Segoe UI" panose="020B0502040204020203" pitchFamily="34" charset="0"/>
              </a:rPr>
              <a:t>RIESGO DE POR VIDA DE ENFERMEDAD CARDIOVASCULAR-RENAL EN LA DIABETES TIPO 2</a:t>
            </a:r>
            <a:br>
              <a:rPr lang="es-ES" sz="3100" dirty="0">
                <a:solidFill>
                  <a:schemeClr val="accent1"/>
                </a:solidFill>
                <a:latin typeface="Segoe UI" panose="020B0502040204020203" pitchFamily="34" charset="0"/>
                <a:cs typeface="Segoe UI" panose="020B0502040204020203" pitchFamily="34" charset="0"/>
              </a:rPr>
            </a:br>
            <a:r>
              <a:rPr lang="es-MX" altLang="x-none" sz="2200" b="0" i="1" dirty="0">
                <a:latin typeface="Segoe UI" panose="020B0502040204020203" pitchFamily="34" charset="0"/>
                <a:ea typeface="Century Gothic" charset="0"/>
                <a:cs typeface="Segoe UI" panose="020B0502040204020203" pitchFamily="34" charset="0"/>
              </a:rPr>
              <a:t>a population-based study in 473,399 individuals</a:t>
            </a:r>
            <a:br>
              <a:rPr lang="es-ES" dirty="0">
                <a:latin typeface="Segoe UI" panose="020B0502040204020203" pitchFamily="34" charset="0"/>
                <a:cs typeface="Segoe UI" panose="020B0502040204020203" pitchFamily="34" charset="0"/>
              </a:rPr>
            </a:br>
            <a:endParaRPr lang="es-E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24292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2FE2C76-0E00-4716-AC61-8A6C81AE451E}"/>
              </a:ext>
            </a:extLst>
          </p:cNvPr>
          <p:cNvSpPr/>
          <p:nvPr/>
        </p:nvSpPr>
        <p:spPr>
          <a:xfrm>
            <a:off x="955983" y="5283363"/>
            <a:ext cx="3786378" cy="964367"/>
          </a:xfrm>
          <a:prstGeom prst="rect">
            <a:avLst/>
          </a:prstGeom>
        </p:spPr>
        <p:txBody>
          <a:bodyPr wrap="square">
            <a:spAutoFit/>
          </a:bodyPr>
          <a:lstStyle/>
          <a:p>
            <a:pPr algn="ctr">
              <a:spcBef>
                <a:spcPts val="422"/>
              </a:spcBef>
            </a:pPr>
            <a:r>
              <a:rPr lang="es-ES" b="1" dirty="0">
                <a:solidFill>
                  <a:schemeClr val="bg2">
                    <a:lumMod val="10000"/>
                  </a:schemeClr>
                </a:solidFill>
                <a:latin typeface="Segoe UI" panose="020B0502040204020203" pitchFamily="34" charset="0"/>
                <a:cs typeface="Segoe UI" panose="020B0502040204020203" pitchFamily="34" charset="0"/>
              </a:rPr>
              <a:t>Riesgo de IC en diabéticos </a:t>
            </a:r>
          </a:p>
          <a:p>
            <a:pPr algn="ctr">
              <a:spcBef>
                <a:spcPts val="422"/>
              </a:spcBef>
            </a:pPr>
            <a:r>
              <a:rPr lang="es-ES" sz="1600" b="1" dirty="0">
                <a:solidFill>
                  <a:srgbClr val="C01228"/>
                </a:solidFill>
                <a:latin typeface="Segoe UI" panose="020B0502040204020203" pitchFamily="34" charset="0"/>
                <a:cs typeface="Segoe UI" panose="020B0502040204020203" pitchFamily="34" charset="0"/>
              </a:rPr>
              <a:t>5 veces &gt; en mujeres; </a:t>
            </a:r>
          </a:p>
          <a:p>
            <a:pPr algn="ctr">
              <a:spcBef>
                <a:spcPts val="422"/>
              </a:spcBef>
            </a:pPr>
            <a:r>
              <a:rPr lang="es-ES" sz="1600" b="1" dirty="0">
                <a:solidFill>
                  <a:srgbClr val="C01228"/>
                </a:solidFill>
                <a:latin typeface="Segoe UI" panose="020B0502040204020203" pitchFamily="34" charset="0"/>
                <a:cs typeface="Segoe UI" panose="020B0502040204020203" pitchFamily="34" charset="0"/>
              </a:rPr>
              <a:t>2,4 veces en varones</a:t>
            </a:r>
          </a:p>
        </p:txBody>
      </p:sp>
      <p:pic>
        <p:nvPicPr>
          <p:cNvPr id="15" name="Picture 2">
            <a:extLst>
              <a:ext uri="{FF2B5EF4-FFF2-40B4-BE49-F238E27FC236}">
                <a16:creationId xmlns:a16="http://schemas.microsoft.com/office/drawing/2014/main" id="{BE84FBF5-AB58-4D42-8EBB-DA82B56467E4}"/>
              </a:ext>
            </a:extLst>
          </p:cNvPr>
          <p:cNvPicPr>
            <a:picLocks noGrp="1" noChangeAspect="1" noChangeArrowheads="1"/>
          </p:cNvPicPr>
          <p:nvPr>
            <p:ph idx="4294967295"/>
          </p:nvPr>
        </p:nvPicPr>
        <p:blipFill>
          <a:blip r:embed="rId3" cstate="print"/>
          <a:srcRect l="25208" t="36464" r="51512" b="29915"/>
          <a:stretch>
            <a:fillRect/>
          </a:stretch>
        </p:blipFill>
        <p:spPr bwMode="auto">
          <a:xfrm>
            <a:off x="762902" y="2006682"/>
            <a:ext cx="3975777" cy="3229465"/>
          </a:xfrm>
          <a:prstGeom prst="rect">
            <a:avLst/>
          </a:prstGeom>
          <a:noFill/>
          <a:ln w="9525">
            <a:noFill/>
            <a:miter lim="800000"/>
            <a:headEnd/>
            <a:tailEnd/>
          </a:ln>
        </p:spPr>
      </p:pic>
      <p:sp>
        <p:nvSpPr>
          <p:cNvPr id="13" name="CuadroTexto 12">
            <a:extLst>
              <a:ext uri="{FF2B5EF4-FFF2-40B4-BE49-F238E27FC236}">
                <a16:creationId xmlns:a16="http://schemas.microsoft.com/office/drawing/2014/main" id="{2E5F3C1A-CA70-481C-B02D-5DC98F5EF394}"/>
              </a:ext>
            </a:extLst>
          </p:cNvPr>
          <p:cNvSpPr txBox="1"/>
          <p:nvPr/>
        </p:nvSpPr>
        <p:spPr>
          <a:xfrm>
            <a:off x="722750" y="6346876"/>
            <a:ext cx="4252843" cy="261610"/>
          </a:xfrm>
          <a:prstGeom prst="rect">
            <a:avLst/>
          </a:prstGeom>
          <a:noFill/>
        </p:spPr>
        <p:txBody>
          <a:bodyPr wrap="square" rtlCol="0">
            <a:spAutoFit/>
          </a:bodyPr>
          <a:lstStyle/>
          <a:p>
            <a:pPr algn="ct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Circulation 2014; 130:1565-1567</a:t>
            </a:r>
          </a:p>
        </p:txBody>
      </p:sp>
      <p:sp>
        <p:nvSpPr>
          <p:cNvPr id="6" name="Título 2">
            <a:extLst>
              <a:ext uri="{FF2B5EF4-FFF2-40B4-BE49-F238E27FC236}">
                <a16:creationId xmlns:a16="http://schemas.microsoft.com/office/drawing/2014/main" id="{74B8749D-05F9-4F57-A203-0BE5B06902BE}"/>
              </a:ext>
            </a:extLst>
          </p:cNvPr>
          <p:cNvSpPr txBox="1">
            <a:spLocks/>
          </p:cNvSpPr>
          <p:nvPr/>
        </p:nvSpPr>
        <p:spPr>
          <a:xfrm>
            <a:off x="638740" y="958658"/>
            <a:ext cx="11359295" cy="1142965"/>
          </a:xfrm>
          <a:prstGeom prst="rect">
            <a:avLst/>
          </a:prstGeom>
        </p:spPr>
        <p:txBody>
          <a:bodyPr vert="horz" lIns="64255" tIns="32126" rIns="64255" bIns="32126" anchor="ctr"/>
          <a:lstStyle>
            <a:lvl1pPr algn="ctr" defTabSz="583871" rtl="0" eaLnBrk="0" fontAlgn="base" hangingPunct="0">
              <a:spcBef>
                <a:spcPct val="0"/>
              </a:spcBef>
              <a:spcAft>
                <a:spcPct val="0"/>
              </a:spcAft>
              <a:defRPr sz="4400" b="1">
                <a:solidFill>
                  <a:srgbClr val="000000"/>
                </a:solidFill>
                <a:latin typeface="+mj-lt"/>
                <a:ea typeface="MS PGothic" pitchFamily="34" charset="-128"/>
                <a:cs typeface="ＭＳ Ｐゴシック" charset="0"/>
                <a:sym typeface="Helvetica Light" pitchFamily="-84" charset="0"/>
              </a:defRPr>
            </a:lvl1pPr>
            <a:lvl2pPr algn="ctr" defTabSz="583871" rtl="0" eaLnBrk="0" fontAlgn="base" hangingPunct="0">
              <a:spcBef>
                <a:spcPct val="0"/>
              </a:spcBef>
              <a:spcAft>
                <a:spcPct val="0"/>
              </a:spcAft>
              <a:defRPr sz="8000">
                <a:solidFill>
                  <a:srgbClr val="000000"/>
                </a:solidFill>
                <a:latin typeface="Helvetica Light" charset="0"/>
                <a:ea typeface="MS PGothic" pitchFamily="34" charset="-128"/>
                <a:cs typeface="ＭＳ Ｐゴシック" charset="0"/>
                <a:sym typeface="Helvetica Light" pitchFamily="-84" charset="0"/>
              </a:defRPr>
            </a:lvl2pPr>
            <a:lvl3pPr algn="ctr" defTabSz="583871" rtl="0" eaLnBrk="0" fontAlgn="base" hangingPunct="0">
              <a:spcBef>
                <a:spcPct val="0"/>
              </a:spcBef>
              <a:spcAft>
                <a:spcPct val="0"/>
              </a:spcAft>
              <a:defRPr sz="8000">
                <a:solidFill>
                  <a:srgbClr val="000000"/>
                </a:solidFill>
                <a:latin typeface="Helvetica Light" charset="0"/>
                <a:ea typeface="MS PGothic" pitchFamily="34" charset="-128"/>
                <a:cs typeface="ＭＳ Ｐゴシック" charset="0"/>
                <a:sym typeface="Helvetica Light" pitchFamily="-84" charset="0"/>
              </a:defRPr>
            </a:lvl3pPr>
            <a:lvl4pPr algn="ctr" defTabSz="583871" rtl="0" eaLnBrk="0" fontAlgn="base" hangingPunct="0">
              <a:spcBef>
                <a:spcPct val="0"/>
              </a:spcBef>
              <a:spcAft>
                <a:spcPct val="0"/>
              </a:spcAft>
              <a:defRPr sz="8000">
                <a:solidFill>
                  <a:srgbClr val="000000"/>
                </a:solidFill>
                <a:latin typeface="Helvetica Light" charset="0"/>
                <a:ea typeface="MS PGothic" pitchFamily="34" charset="-128"/>
                <a:cs typeface="ＭＳ Ｐゴシック" charset="0"/>
                <a:sym typeface="Helvetica Light" pitchFamily="-84" charset="0"/>
              </a:defRPr>
            </a:lvl4pPr>
            <a:lvl5pPr algn="ctr" defTabSz="583871" rtl="0" eaLnBrk="0" fontAlgn="base" hangingPunct="0">
              <a:spcBef>
                <a:spcPct val="0"/>
              </a:spcBef>
              <a:spcAft>
                <a:spcPct val="0"/>
              </a:spcAft>
              <a:defRPr sz="8000">
                <a:solidFill>
                  <a:srgbClr val="000000"/>
                </a:solidFill>
                <a:latin typeface="Helvetica Light" charset="0"/>
                <a:ea typeface="MS PGothic" pitchFamily="34" charset="-128"/>
                <a:cs typeface="ＭＳ Ｐゴシック" charset="0"/>
                <a:sym typeface="Helvetica Light" pitchFamily="-84" charset="0"/>
              </a:defRPr>
            </a:lvl5pPr>
            <a:lvl6pPr marL="456940" algn="ctr" defTabSz="583871" rtl="0" fontAlgn="base" hangingPunct="0">
              <a:spcBef>
                <a:spcPct val="0"/>
              </a:spcBef>
              <a:spcAft>
                <a:spcPct val="0"/>
              </a:spcAft>
              <a:defRPr sz="8000">
                <a:solidFill>
                  <a:srgbClr val="000000"/>
                </a:solidFill>
                <a:latin typeface="Helvetica Light" charset="0"/>
                <a:ea typeface="ＭＳ Ｐゴシック" charset="0"/>
                <a:sym typeface="Helvetica Light" charset="0"/>
              </a:defRPr>
            </a:lvl6pPr>
            <a:lvl7pPr marL="913884" algn="ctr" defTabSz="583871" rtl="0" fontAlgn="base" hangingPunct="0">
              <a:spcBef>
                <a:spcPct val="0"/>
              </a:spcBef>
              <a:spcAft>
                <a:spcPct val="0"/>
              </a:spcAft>
              <a:defRPr sz="8000">
                <a:solidFill>
                  <a:srgbClr val="000000"/>
                </a:solidFill>
                <a:latin typeface="Helvetica Light" charset="0"/>
                <a:ea typeface="ＭＳ Ｐゴシック" charset="0"/>
                <a:sym typeface="Helvetica Light" charset="0"/>
              </a:defRPr>
            </a:lvl7pPr>
            <a:lvl8pPr marL="1370824" algn="ctr" defTabSz="583871" rtl="0" fontAlgn="base" hangingPunct="0">
              <a:spcBef>
                <a:spcPct val="0"/>
              </a:spcBef>
              <a:spcAft>
                <a:spcPct val="0"/>
              </a:spcAft>
              <a:defRPr sz="8000">
                <a:solidFill>
                  <a:srgbClr val="000000"/>
                </a:solidFill>
                <a:latin typeface="Helvetica Light" charset="0"/>
                <a:ea typeface="ＭＳ Ｐゴシック" charset="0"/>
                <a:sym typeface="Helvetica Light" charset="0"/>
              </a:defRPr>
            </a:lvl8pPr>
            <a:lvl9pPr marL="1827770" algn="ctr" defTabSz="583871" rtl="0" fontAlgn="base" hangingPunct="0">
              <a:spcBef>
                <a:spcPct val="0"/>
              </a:spcBef>
              <a:spcAft>
                <a:spcPct val="0"/>
              </a:spcAft>
              <a:defRPr sz="8000">
                <a:solidFill>
                  <a:srgbClr val="000000"/>
                </a:solidFill>
                <a:latin typeface="Helvetica Light" charset="0"/>
                <a:ea typeface="ＭＳ Ｐゴシック" charset="0"/>
                <a:sym typeface="Helvetica Light" charset="0"/>
              </a:defRPr>
            </a:lvl9pPr>
          </a:lstStyle>
          <a:p>
            <a:r>
              <a:rPr lang="es-ES" sz="2400" kern="0" dirty="0">
                <a:solidFill>
                  <a:schemeClr val="bg2">
                    <a:lumMod val="10000"/>
                  </a:schemeClr>
                </a:solidFill>
                <a:latin typeface="Segoe UI" panose="020B0502040204020203" pitchFamily="34" charset="0"/>
                <a:ea typeface="Segoe UI Symbol" panose="020B0502040204020203" pitchFamily="34" charset="0"/>
                <a:cs typeface="Segoe UI" panose="020B0502040204020203" pitchFamily="34" charset="0"/>
              </a:rPr>
              <a:t>LA DM TIPO 2 ES UN FACTOR DE RIESGO INDEPENDIENTE </a:t>
            </a:r>
            <a:br>
              <a:rPr lang="es-ES" sz="2400" kern="0" dirty="0">
                <a:solidFill>
                  <a:schemeClr val="bg2">
                    <a:lumMod val="10000"/>
                  </a:schemeClr>
                </a:solidFill>
                <a:latin typeface="Segoe UI" panose="020B0502040204020203" pitchFamily="34" charset="0"/>
                <a:ea typeface="Segoe UI Symbol" panose="020B0502040204020203" pitchFamily="34" charset="0"/>
                <a:cs typeface="Segoe UI" panose="020B0502040204020203" pitchFamily="34" charset="0"/>
              </a:rPr>
            </a:br>
            <a:r>
              <a:rPr lang="es-ES" sz="2400" kern="0" dirty="0">
                <a:solidFill>
                  <a:schemeClr val="bg2">
                    <a:lumMod val="10000"/>
                  </a:schemeClr>
                </a:solidFill>
                <a:latin typeface="Segoe UI" panose="020B0502040204020203" pitchFamily="34" charset="0"/>
                <a:ea typeface="Segoe UI Symbol" panose="020B0502040204020203" pitchFamily="34" charset="0"/>
                <a:cs typeface="Segoe UI" panose="020B0502040204020203" pitchFamily="34" charset="0"/>
              </a:rPr>
              <a:t>DE DESARROLLO DE INSUFICIENCIA CARDIACA</a:t>
            </a:r>
          </a:p>
        </p:txBody>
      </p:sp>
      <p:pic>
        <p:nvPicPr>
          <p:cNvPr id="7" name="Imagen 6"/>
          <p:cNvPicPr>
            <a:picLocks noChangeAspect="1"/>
          </p:cNvPicPr>
          <p:nvPr/>
        </p:nvPicPr>
        <p:blipFill rotWithShape="1">
          <a:blip r:embed="rId4"/>
          <a:srcRect l="15729" t="4590" r="23700" b="9308"/>
          <a:stretch/>
        </p:blipFill>
        <p:spPr>
          <a:xfrm>
            <a:off x="7416000" y="2071333"/>
            <a:ext cx="3657384" cy="3112667"/>
          </a:xfrm>
          <a:prstGeom prst="rect">
            <a:avLst/>
          </a:prstGeom>
        </p:spPr>
      </p:pic>
      <p:sp>
        <p:nvSpPr>
          <p:cNvPr id="2" name="Rectángulo 1"/>
          <p:cNvSpPr/>
          <p:nvPr/>
        </p:nvSpPr>
        <p:spPr>
          <a:xfrm>
            <a:off x="7672011" y="6346876"/>
            <a:ext cx="3595856" cy="261610"/>
          </a:xfrm>
          <a:prstGeom prst="rect">
            <a:avLst/>
          </a:prstGeom>
        </p:spPr>
        <p:txBody>
          <a:bodyPr wrap="none">
            <a:spAutoFit/>
          </a:bodyPr>
          <a:lstStyle/>
          <a:p>
            <a:pPr algn="ct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Nutr</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a:t>
            </a: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Metab</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a:t>
            </a: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Cardiovasc</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a:t>
            </a:r>
            <a:r>
              <a:rPr lang="pt-BR" sz="1100" b="1" dirty="0" err="1">
                <a:solidFill>
                  <a:schemeClr val="tx1">
                    <a:lumMod val="50000"/>
                    <a:lumOff val="50000"/>
                  </a:schemeClr>
                </a:solidFill>
                <a:latin typeface="Segoe UI Semibold" panose="020B0502040204020203" pitchFamily="34" charset="0"/>
                <a:cs typeface="Segoe UI Semibold" panose="020B0502040204020203" pitchFamily="34" charset="0"/>
              </a:rPr>
              <a:t>Dis</a:t>
            </a:r>
            <a:r>
              <a:rPr lang="pt-BR" sz="1100" b="1" dirty="0">
                <a:solidFill>
                  <a:schemeClr val="tx1">
                    <a:lumMod val="50000"/>
                    <a:lumOff val="50000"/>
                  </a:schemeClr>
                </a:solidFill>
                <a:latin typeface="Segoe UI Semibold" panose="020B0502040204020203" pitchFamily="34" charset="0"/>
                <a:cs typeface="Segoe UI Semibold" panose="020B0502040204020203" pitchFamily="34" charset="0"/>
              </a:rPr>
              <a:t>. 2018 Nov;28(11):1081-1091</a:t>
            </a:r>
            <a:endParaRPr lang="es-ES_tradnl" sz="1100" b="1" dirty="0">
              <a:solidFill>
                <a:schemeClr val="tx1">
                  <a:lumMod val="50000"/>
                  <a:lumOff val="50000"/>
                </a:schemeClr>
              </a:solidFill>
              <a:latin typeface="Segoe UI Semibold" panose="020B0502040204020203" pitchFamily="34" charset="0"/>
              <a:cs typeface="Segoe UI Semibold" panose="020B0502040204020203" pitchFamily="34" charset="0"/>
            </a:endParaRPr>
          </a:p>
        </p:txBody>
      </p:sp>
      <p:sp>
        <p:nvSpPr>
          <p:cNvPr id="8" name="CuadroTexto 7"/>
          <p:cNvSpPr txBox="1"/>
          <p:nvPr/>
        </p:nvSpPr>
        <p:spPr>
          <a:xfrm>
            <a:off x="6747878" y="5342056"/>
            <a:ext cx="5444122" cy="861774"/>
          </a:xfrm>
          <a:prstGeom prst="rect">
            <a:avLst/>
          </a:prstGeom>
          <a:noFill/>
        </p:spPr>
        <p:txBody>
          <a:bodyPr wrap="square" rtlCol="0">
            <a:spAutoFit/>
          </a:bodyPr>
          <a:lstStyle/>
          <a:p>
            <a:pPr algn="ctr"/>
            <a:r>
              <a:rPr lang="es-ES_tradnl" b="1" dirty="0">
                <a:solidFill>
                  <a:schemeClr val="bg2">
                    <a:lumMod val="10000"/>
                  </a:schemeClr>
                </a:solidFill>
              </a:rPr>
              <a:t>Cada incremento del 1% en la HbA</a:t>
            </a:r>
            <a:r>
              <a:rPr lang="es-ES_tradnl" b="1" baseline="-25000" dirty="0">
                <a:solidFill>
                  <a:schemeClr val="bg2">
                    <a:lumMod val="10000"/>
                  </a:schemeClr>
                </a:solidFill>
              </a:rPr>
              <a:t>1</a:t>
            </a:r>
            <a:r>
              <a:rPr lang="es-ES_tradnl" b="1" dirty="0">
                <a:solidFill>
                  <a:schemeClr val="bg2">
                    <a:lumMod val="10000"/>
                  </a:schemeClr>
                </a:solidFill>
              </a:rPr>
              <a:t>C</a:t>
            </a:r>
          </a:p>
          <a:p>
            <a:pPr algn="ctr"/>
            <a:r>
              <a:rPr lang="es-ES_tradnl" sz="1600" dirty="0"/>
              <a:t>Supone un </a:t>
            </a:r>
            <a:r>
              <a:rPr lang="es-ES_tradnl" sz="1600" b="1" dirty="0">
                <a:solidFill>
                  <a:srgbClr val="C01228"/>
                </a:solidFill>
              </a:rPr>
              <a:t>incremento entre 8-15% de</a:t>
            </a:r>
          </a:p>
          <a:p>
            <a:pPr algn="ctr"/>
            <a:r>
              <a:rPr lang="es-ES_tradnl" sz="1600" b="1" dirty="0">
                <a:solidFill>
                  <a:srgbClr val="C01228"/>
                </a:solidFill>
              </a:rPr>
              <a:t>desarrollo de IC</a:t>
            </a:r>
          </a:p>
        </p:txBody>
      </p:sp>
      <p:sp>
        <p:nvSpPr>
          <p:cNvPr id="4" name="CuadroTexto 3">
            <a:extLst>
              <a:ext uri="{FF2B5EF4-FFF2-40B4-BE49-F238E27FC236}">
                <a16:creationId xmlns:a16="http://schemas.microsoft.com/office/drawing/2014/main" id="{F47BE673-7755-3B47-17F5-43794B3FE1A1}"/>
              </a:ext>
            </a:extLst>
          </p:cNvPr>
          <p:cNvSpPr txBox="1"/>
          <p:nvPr/>
        </p:nvSpPr>
        <p:spPr>
          <a:xfrm>
            <a:off x="3969578" y="3303913"/>
            <a:ext cx="4252843" cy="646331"/>
          </a:xfrm>
          <a:prstGeom prst="rect">
            <a:avLst/>
          </a:prstGeom>
          <a:noFill/>
        </p:spPr>
        <p:txBody>
          <a:bodyPr wrap="square" rtlCol="0">
            <a:spAutoFit/>
          </a:bodyPr>
          <a:lstStyle/>
          <a:p>
            <a:pPr algn="ctr"/>
            <a:r>
              <a:rPr lang="es-ES" b="1" dirty="0">
                <a:solidFill>
                  <a:srgbClr val="8BB6D1"/>
                </a:solidFill>
                <a:latin typeface="Segoe UI Semibold" panose="020B0502040204020203" pitchFamily="34" charset="0"/>
                <a:cs typeface="Segoe UI Semibold" panose="020B0502040204020203" pitchFamily="34" charset="0"/>
              </a:rPr>
              <a:t>Prevalencia</a:t>
            </a:r>
          </a:p>
          <a:p>
            <a:pPr algn="ctr"/>
            <a:r>
              <a:rPr lang="es-ES" b="1" dirty="0">
                <a:solidFill>
                  <a:srgbClr val="C01228"/>
                </a:solidFill>
                <a:latin typeface="Segoe UI" panose="020B0502040204020203" pitchFamily="34" charset="0"/>
                <a:cs typeface="Segoe UI" panose="020B0502040204020203" pitchFamily="34" charset="0"/>
              </a:rPr>
              <a:t>IC en DM2 10-30%</a:t>
            </a:r>
          </a:p>
        </p:txBody>
      </p:sp>
    </p:spTree>
    <p:extLst>
      <p:ext uri="{BB962C8B-B14F-4D97-AF65-F5344CB8AC3E}">
        <p14:creationId xmlns:p14="http://schemas.microsoft.com/office/powerpoint/2010/main" val="375369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E43666F5-D129-0E45-AF40-352543807EBD}"/>
              </a:ext>
            </a:extLst>
          </p:cNvPr>
          <p:cNvSpPr txBox="1">
            <a:spLocks noGrp="1" noChangeArrowheads="1"/>
          </p:cNvSpPr>
          <p:nvPr>
            <p:ph type="body" sz="quarter" idx="4294967295"/>
          </p:nvPr>
        </p:nvSpPr>
        <p:spPr bwMode="auto">
          <a:xfrm>
            <a:off x="520485" y="6188774"/>
            <a:ext cx="11151029" cy="582451"/>
          </a:xfrm>
        </p:spPr>
        <p:txBody>
          <a:bodyPr>
            <a:normAutofit/>
          </a:bodyPr>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indent="0">
              <a:buNone/>
              <a:defRPr/>
            </a:pPr>
            <a:r>
              <a:rPr lang="en-GB" alt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Matthew W. Segar et al. </a:t>
            </a:r>
            <a:r>
              <a:rPr lang="en-GB" alt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Dia</a:t>
            </a:r>
            <a:r>
              <a:rPr lang="en-GB" alt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Care 2019;42:2298-2306</a:t>
            </a:r>
          </a:p>
        </p:txBody>
      </p:sp>
      <p:sp>
        <p:nvSpPr>
          <p:cNvPr id="5" name="Título 4">
            <a:extLst>
              <a:ext uri="{FF2B5EF4-FFF2-40B4-BE49-F238E27FC236}">
                <a16:creationId xmlns:a16="http://schemas.microsoft.com/office/drawing/2014/main" id="{943B867B-29B4-0B4E-A91B-DB0029B827F0}"/>
              </a:ext>
            </a:extLst>
          </p:cNvPr>
          <p:cNvSpPr>
            <a:spLocks noGrp="1"/>
          </p:cNvSpPr>
          <p:nvPr>
            <p:ph type="title" idx="4294967295"/>
          </p:nvPr>
        </p:nvSpPr>
        <p:spPr>
          <a:xfrm>
            <a:off x="337175" y="1528937"/>
            <a:ext cx="5538450" cy="1325563"/>
          </a:xfrm>
        </p:spPr>
        <p:txBody>
          <a:bodyPr>
            <a:normAutofit fontScale="90000"/>
          </a:bodyPr>
          <a:lstStyle/>
          <a:p>
            <a:pPr>
              <a:defRPr/>
            </a:pPr>
            <a:r>
              <a:rPr lang="es-ES" sz="3100" b="1" dirty="0">
                <a:solidFill>
                  <a:schemeClr val="bg2">
                    <a:lumMod val="10000"/>
                  </a:schemeClr>
                </a:solidFill>
                <a:latin typeface="Segoe UI" panose="020B0502040204020203" pitchFamily="34" charset="0"/>
                <a:cs typeface="Segoe UI" panose="020B0502040204020203" pitchFamily="34" charset="0"/>
              </a:rPr>
              <a:t>MODELO DE PREDICCIÓN </a:t>
            </a:r>
            <a:br>
              <a:rPr lang="es-ES" sz="3100" b="1" dirty="0">
                <a:solidFill>
                  <a:schemeClr val="bg2">
                    <a:lumMod val="10000"/>
                  </a:schemeClr>
                </a:solidFill>
                <a:latin typeface="Segoe UI" panose="020B0502040204020203" pitchFamily="34" charset="0"/>
                <a:cs typeface="Segoe UI" panose="020B0502040204020203" pitchFamily="34" charset="0"/>
              </a:rPr>
            </a:br>
            <a:r>
              <a:rPr lang="es-ES" sz="3100" b="1" dirty="0">
                <a:solidFill>
                  <a:schemeClr val="bg2">
                    <a:lumMod val="10000"/>
                  </a:schemeClr>
                </a:solidFill>
                <a:latin typeface="Segoe UI" panose="020B0502040204020203" pitchFamily="34" charset="0"/>
                <a:cs typeface="Segoe UI" panose="020B0502040204020203" pitchFamily="34" charset="0"/>
              </a:rPr>
              <a:t>DE RIESGO DE IC </a:t>
            </a:r>
            <a:br>
              <a:rPr lang="es-ES" sz="3100" b="1" dirty="0">
                <a:solidFill>
                  <a:schemeClr val="bg2">
                    <a:lumMod val="10000"/>
                  </a:schemeClr>
                </a:solidFill>
                <a:latin typeface="Segoe UI" panose="020B0502040204020203" pitchFamily="34" charset="0"/>
                <a:cs typeface="Segoe UI" panose="020B0502040204020203" pitchFamily="34" charset="0"/>
              </a:rPr>
            </a:br>
            <a:r>
              <a:rPr lang="es-ES" sz="3100" b="1" dirty="0">
                <a:solidFill>
                  <a:schemeClr val="bg2">
                    <a:lumMod val="10000"/>
                  </a:schemeClr>
                </a:solidFill>
                <a:latin typeface="Segoe UI" panose="020B0502040204020203" pitchFamily="34" charset="0"/>
                <a:cs typeface="Segoe UI" panose="020B0502040204020203" pitchFamily="34" charset="0"/>
              </a:rPr>
              <a:t>EN PACIENTES DM2</a:t>
            </a:r>
            <a:br>
              <a:rPr lang="es-ES" sz="2400" b="1" dirty="0"/>
            </a:br>
            <a:r>
              <a:rPr lang="en-GB" altLang="es-ES" sz="2000" dirty="0">
                <a:solidFill>
                  <a:schemeClr val="tx1">
                    <a:lumMod val="50000"/>
                    <a:lumOff val="50000"/>
                  </a:schemeClr>
                </a:solidFill>
              </a:rPr>
              <a:t>WATCH-DM score for 5-year HF</a:t>
            </a:r>
            <a:endParaRPr lang="es-ES" sz="2000" dirty="0">
              <a:solidFill>
                <a:schemeClr val="tx1">
                  <a:lumMod val="50000"/>
                  <a:lumOff val="50000"/>
                </a:schemeClr>
              </a:solidFill>
            </a:endParaRPr>
          </a:p>
        </p:txBody>
      </p:sp>
      <p:pic>
        <p:nvPicPr>
          <p:cNvPr id="103426" name="Imagen 7">
            <a:extLst>
              <a:ext uri="{FF2B5EF4-FFF2-40B4-BE49-F238E27FC236}">
                <a16:creationId xmlns:a16="http://schemas.microsoft.com/office/drawing/2014/main" id="{CF52154B-AA5F-F541-ADA3-CB8D2EF517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4" t="2616" r="1654" b="3011"/>
          <a:stretch/>
        </p:blipFill>
        <p:spPr bwMode="auto">
          <a:xfrm>
            <a:off x="4968000" y="1584000"/>
            <a:ext cx="6804000" cy="48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418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8 Rectángulo">
            <a:extLst>
              <a:ext uri="{FF2B5EF4-FFF2-40B4-BE49-F238E27FC236}">
                <a16:creationId xmlns:a16="http://schemas.microsoft.com/office/drawing/2014/main" id="{2C4BECC9-8384-284C-A0ED-9128815306E5}"/>
              </a:ext>
            </a:extLst>
          </p:cNvPr>
          <p:cNvSpPr>
            <a:spLocks noChangeArrowheads="1"/>
          </p:cNvSpPr>
          <p:nvPr/>
        </p:nvSpPr>
        <p:spPr bwMode="auto">
          <a:xfrm>
            <a:off x="422418" y="1335165"/>
            <a:ext cx="11347164" cy="387798"/>
          </a:xfrm>
          <a:prstGeom prst="rect">
            <a:avLst/>
          </a:prstGeom>
          <a:noFill/>
          <a:ln>
            <a:noFill/>
          </a:ln>
        </p:spPr>
        <p:txBody>
          <a:bodyPr wrap="square" lIns="0" tIns="0" rIns="0" bIns="0">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eaLnBrk="0" fontAlgn="base" hangingPunct="0">
              <a:spcBef>
                <a:spcPct val="0"/>
              </a:spcBef>
              <a:spcAft>
                <a:spcPct val="0"/>
              </a:spcAft>
              <a:defRPr>
                <a:solidFill>
                  <a:schemeClr val="tx1"/>
                </a:solidFill>
                <a:latin typeface="Calibri" panose="020F0502020204030204" pitchFamily="34" charset="0"/>
              </a:defRPr>
            </a:lvl6pPr>
            <a:lvl7pPr marL="2971800" indent="-228600" defTabSz="684213" eaLnBrk="0" fontAlgn="base" hangingPunct="0">
              <a:spcBef>
                <a:spcPct val="0"/>
              </a:spcBef>
              <a:spcAft>
                <a:spcPct val="0"/>
              </a:spcAft>
              <a:defRPr>
                <a:solidFill>
                  <a:schemeClr val="tx1"/>
                </a:solidFill>
                <a:latin typeface="Calibri" panose="020F0502020204030204" pitchFamily="34" charset="0"/>
              </a:defRPr>
            </a:lvl7pPr>
            <a:lvl8pPr marL="3429000" indent="-228600" defTabSz="684213" eaLnBrk="0" fontAlgn="base" hangingPunct="0">
              <a:spcBef>
                <a:spcPct val="0"/>
              </a:spcBef>
              <a:spcAft>
                <a:spcPct val="0"/>
              </a:spcAft>
              <a:defRPr>
                <a:solidFill>
                  <a:schemeClr val="tx1"/>
                </a:solidFill>
                <a:latin typeface="Calibri" panose="020F0502020204030204" pitchFamily="34" charset="0"/>
              </a:defRPr>
            </a:lvl8pPr>
            <a:lvl9pPr marL="3886200" indent="-228600" defTabSz="684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ES" altLang="es-ES" sz="2800" b="1" dirty="0">
                <a:solidFill>
                  <a:schemeClr val="bg2">
                    <a:lumMod val="10000"/>
                  </a:schemeClr>
                </a:solidFill>
                <a:latin typeface="Segoe UI" panose="020B0502040204020203" pitchFamily="34" charset="0"/>
                <a:ea typeface="Segoe UI Symbol" panose="020B0502040204020203" pitchFamily="34" charset="0"/>
                <a:cs typeface="Segoe UI" panose="020B0502040204020203" pitchFamily="34" charset="0"/>
              </a:rPr>
              <a:t>UN CAMBIO EN EL PARADIGMA DEL TRATAMIENTO DE DM2 Y RCV</a:t>
            </a:r>
          </a:p>
        </p:txBody>
      </p:sp>
      <p:sp>
        <p:nvSpPr>
          <p:cNvPr id="4" name="18 Rectángulo">
            <a:extLst>
              <a:ext uri="{FF2B5EF4-FFF2-40B4-BE49-F238E27FC236}">
                <a16:creationId xmlns:a16="http://schemas.microsoft.com/office/drawing/2014/main" id="{20C7D93C-0C0E-2C49-98C4-888FCFD743A5}"/>
              </a:ext>
            </a:extLst>
          </p:cNvPr>
          <p:cNvSpPr/>
          <p:nvPr/>
        </p:nvSpPr>
        <p:spPr>
          <a:xfrm>
            <a:off x="782385" y="6276074"/>
            <a:ext cx="9008745" cy="553998"/>
          </a:xfrm>
          <a:prstGeom prst="rect">
            <a:avLst/>
          </a:prstGeom>
        </p:spPr>
        <p:txBody>
          <a:bodyPr wrap="square" lIns="0" tIns="0" rIns="0" bIns="0">
            <a:spAutoFit/>
          </a:bodyPr>
          <a:lstStyle/>
          <a:p>
            <a:pPr defTabSz="685709" eaLnBrk="1" fontAlgn="auto" hangingPunct="1">
              <a:spcBef>
                <a:spcPts val="0"/>
              </a:spcBef>
              <a:spcAft>
                <a:spcPts val="0"/>
              </a:spcAft>
              <a:defRPr/>
            </a:pPr>
            <a:r>
              <a:rPr lang="en-US" sz="900" b="1" dirty="0">
                <a:solidFill>
                  <a:schemeClr val="tx1">
                    <a:lumMod val="50000"/>
                    <a:lumOff val="50000"/>
                  </a:schemeClr>
                </a:solidFill>
                <a:latin typeface="Segoe UI Semibold" panose="020B0502040204020203" pitchFamily="34" charset="0"/>
                <a:cs typeface="Segoe UI Semibold" panose="020B0502040204020203" pitchFamily="34" charset="0"/>
              </a:rPr>
              <a:t>S Das et al, 2023 Expert Consensus Decision Pathway on Novel Therapies for Cardiovascular Risk Reduction in Patients With Type 2 Diabetes: A Report of the American College of Cardiology Solution Set Oversight Committee  JACC2023 Sep 1;76(9):1117-1145</a:t>
            </a:r>
          </a:p>
          <a:p>
            <a:pPr defTabSz="685709">
              <a:defRPr/>
            </a:pPr>
            <a:r>
              <a:rPr lang="es-ES" sz="900" b="1" dirty="0">
                <a:solidFill>
                  <a:schemeClr val="tx1">
                    <a:lumMod val="50000"/>
                    <a:lumOff val="50000"/>
                  </a:schemeClr>
                </a:solidFill>
                <a:latin typeface="Segoe UI Semibold" panose="020B0502040204020203" pitchFamily="34" charset="0"/>
                <a:cs typeface="Segoe UI Semibold" panose="020B0502040204020203" pitchFamily="34" charset="0"/>
              </a:rPr>
              <a:t>Diabetes Care </a:t>
            </a:r>
            <a:r>
              <a:rPr lang="es-ES" sz="900" b="1" dirty="0" err="1">
                <a:solidFill>
                  <a:schemeClr val="tx1">
                    <a:lumMod val="50000"/>
                    <a:lumOff val="50000"/>
                  </a:schemeClr>
                </a:solidFill>
                <a:latin typeface="Segoe UI Semibold" panose="020B0502040204020203" pitchFamily="34" charset="0"/>
                <a:cs typeface="Segoe UI Semibold" panose="020B0502040204020203" pitchFamily="34" charset="0"/>
              </a:rPr>
              <a:t>Volume</a:t>
            </a:r>
            <a:r>
              <a:rPr lang="es-ES" sz="900" b="1" dirty="0">
                <a:solidFill>
                  <a:schemeClr val="tx1">
                    <a:lumMod val="50000"/>
                    <a:lumOff val="50000"/>
                  </a:schemeClr>
                </a:solidFill>
                <a:latin typeface="Segoe UI Semibold" panose="020B0502040204020203" pitchFamily="34" charset="0"/>
                <a:cs typeface="Segoe UI Semibold" panose="020B0502040204020203" pitchFamily="34" charset="0"/>
              </a:rPr>
              <a:t> 45, </a:t>
            </a:r>
            <a:r>
              <a:rPr lang="es-ES" sz="900" b="1" dirty="0" err="1">
                <a:solidFill>
                  <a:schemeClr val="tx1">
                    <a:lumMod val="50000"/>
                    <a:lumOff val="50000"/>
                  </a:schemeClr>
                </a:solidFill>
                <a:latin typeface="Segoe UI Semibold" panose="020B0502040204020203" pitchFamily="34" charset="0"/>
                <a:cs typeface="Segoe UI Semibold" panose="020B0502040204020203" pitchFamily="34" charset="0"/>
              </a:rPr>
              <a:t>Supplement</a:t>
            </a:r>
            <a:r>
              <a:rPr lang="es-ES" sz="900" b="1" dirty="0">
                <a:solidFill>
                  <a:schemeClr val="tx1">
                    <a:lumMod val="50000"/>
                    <a:lumOff val="50000"/>
                  </a:schemeClr>
                </a:solidFill>
                <a:latin typeface="Segoe UI Semibold" panose="020B0502040204020203" pitchFamily="34" charset="0"/>
                <a:cs typeface="Segoe UI Semibold" panose="020B0502040204020203" pitchFamily="34" charset="0"/>
              </a:rPr>
              <a:t> 1, </a:t>
            </a:r>
            <a:r>
              <a:rPr lang="es-ES" sz="900" b="1" dirty="0" err="1">
                <a:solidFill>
                  <a:schemeClr val="tx1">
                    <a:lumMod val="50000"/>
                    <a:lumOff val="50000"/>
                  </a:schemeClr>
                </a:solidFill>
                <a:latin typeface="Segoe UI Semibold" panose="020B0502040204020203" pitchFamily="34" charset="0"/>
                <a:cs typeface="Segoe UI Semibold" panose="020B0502040204020203" pitchFamily="34" charset="0"/>
              </a:rPr>
              <a:t>January</a:t>
            </a:r>
            <a:r>
              <a:rPr lang="es-ES" sz="900" b="1" dirty="0">
                <a:solidFill>
                  <a:schemeClr val="tx1">
                    <a:lumMod val="50000"/>
                    <a:lumOff val="50000"/>
                  </a:schemeClr>
                </a:solidFill>
                <a:latin typeface="Segoe UI Semibold" panose="020B0502040204020203" pitchFamily="34" charset="0"/>
                <a:cs typeface="Segoe UI Semibold" panose="020B0502040204020203" pitchFamily="34" charset="0"/>
              </a:rPr>
              <a:t> 2023 </a:t>
            </a:r>
          </a:p>
          <a:p>
            <a:pPr defTabSz="685709" eaLnBrk="1" fontAlgn="auto" hangingPunct="1">
              <a:spcBef>
                <a:spcPts val="0"/>
              </a:spcBef>
              <a:spcAft>
                <a:spcPts val="0"/>
              </a:spcAft>
              <a:defRPr/>
            </a:pPr>
            <a:endParaRPr lang="en-US" sz="900" b="1" dirty="0">
              <a:solidFill>
                <a:schemeClr val="tx1">
                  <a:lumMod val="50000"/>
                  <a:lumOff val="50000"/>
                </a:schemeClr>
              </a:solidFill>
              <a:latin typeface="Segoe UI Semibold" panose="020B0502040204020203" pitchFamily="34" charset="0"/>
              <a:cs typeface="Segoe UI Semibold" panose="020B0502040204020203" pitchFamily="34" charset="0"/>
            </a:endParaRPr>
          </a:p>
        </p:txBody>
      </p:sp>
      <p:pic>
        <p:nvPicPr>
          <p:cNvPr id="88067" name="Imagen 2">
            <a:extLst>
              <a:ext uri="{FF2B5EF4-FFF2-40B4-BE49-F238E27FC236}">
                <a16:creationId xmlns:a16="http://schemas.microsoft.com/office/drawing/2014/main" id="{22F6715E-773D-6640-865D-DEBE350F5F1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346" t="1991" r="1994" b="11251"/>
          <a:stretch/>
        </p:blipFill>
        <p:spPr bwMode="auto">
          <a:xfrm>
            <a:off x="324000" y="1908000"/>
            <a:ext cx="4680000" cy="41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Imagen 2">
            <a:extLst>
              <a:ext uri="{FF2B5EF4-FFF2-40B4-BE49-F238E27FC236}">
                <a16:creationId xmlns:a16="http://schemas.microsoft.com/office/drawing/2014/main" id="{48562E45-8B97-A54E-8C9E-3B307C5FB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185" t="1620" r="8135" b="4718"/>
          <a:stretch/>
        </p:blipFill>
        <p:spPr bwMode="auto">
          <a:xfrm>
            <a:off x="5286758" y="1908000"/>
            <a:ext cx="5220000" cy="40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Marcador de contenido 7">
            <a:extLst>
              <a:ext uri="{FF2B5EF4-FFF2-40B4-BE49-F238E27FC236}">
                <a16:creationId xmlns:a16="http://schemas.microsoft.com/office/drawing/2014/main" id="{825B5193-27C0-7D4C-98D0-8A95617CF553}"/>
              </a:ext>
            </a:extLst>
          </p:cNvPr>
          <p:cNvSpPr txBox="1">
            <a:spLocks noChangeArrowheads="1"/>
          </p:cNvSpPr>
          <p:nvPr/>
        </p:nvSpPr>
        <p:spPr bwMode="auto">
          <a:xfrm>
            <a:off x="9737836" y="1908000"/>
            <a:ext cx="20317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dirty="0">
                <a:solidFill>
                  <a:srgbClr val="C01228"/>
                </a:solidFill>
              </a:rPr>
              <a:t>Alto riesgo de ECV:</a:t>
            </a:r>
          </a:p>
          <a:p>
            <a:pPr eaLnBrk="1" hangingPunct="1">
              <a:lnSpc>
                <a:spcPct val="100000"/>
              </a:lnSpc>
              <a:spcBef>
                <a:spcPct val="0"/>
              </a:spcBef>
              <a:buFontTx/>
              <a:buNone/>
            </a:pPr>
            <a:endParaRPr lang="es-ES" altLang="es-ES" sz="1200" b="1" dirty="0">
              <a:solidFill>
                <a:srgbClr val="AA146B"/>
              </a:solidFill>
            </a:endParaRPr>
          </a:p>
          <a:p>
            <a:pPr eaLnBrk="1" hangingPunct="1">
              <a:lnSpc>
                <a:spcPct val="100000"/>
              </a:lnSpc>
              <a:spcBef>
                <a:spcPct val="0"/>
              </a:spcBef>
              <a:buFontTx/>
              <a:buNone/>
            </a:pPr>
            <a:r>
              <a:rPr lang="es-ES" altLang="es-ES" sz="1200" b="1" dirty="0">
                <a:solidFill>
                  <a:srgbClr val="FF9D4B"/>
                </a:solidFill>
              </a:rPr>
              <a:t>Lesión de órgano diana </a:t>
            </a:r>
          </a:p>
          <a:p>
            <a:pPr eaLnBrk="1" hangingPunct="1">
              <a:lnSpc>
                <a:spcPct val="100000"/>
              </a:lnSpc>
              <a:spcBef>
                <a:spcPct val="0"/>
              </a:spcBef>
              <a:buFontTx/>
              <a:buNone/>
            </a:pPr>
            <a:r>
              <a:rPr lang="es-ES" altLang="es-ES" sz="1200" dirty="0">
                <a:solidFill>
                  <a:schemeClr val="bg2">
                    <a:lumMod val="50000"/>
                  </a:schemeClr>
                </a:solidFill>
              </a:rPr>
              <a:t>HVI, retinopatía, nefropatía</a:t>
            </a:r>
          </a:p>
          <a:p>
            <a:pPr eaLnBrk="1" hangingPunct="1">
              <a:lnSpc>
                <a:spcPct val="100000"/>
              </a:lnSpc>
              <a:spcBef>
                <a:spcPct val="0"/>
              </a:spcBef>
              <a:buFontTx/>
              <a:buNone/>
            </a:pPr>
            <a:endParaRPr lang="es-ES" altLang="es-ES" sz="1200" dirty="0"/>
          </a:p>
          <a:p>
            <a:pPr eaLnBrk="1" hangingPunct="1">
              <a:lnSpc>
                <a:spcPct val="100000"/>
              </a:lnSpc>
              <a:spcBef>
                <a:spcPct val="0"/>
              </a:spcBef>
              <a:buFontTx/>
              <a:buNone/>
            </a:pPr>
            <a:r>
              <a:rPr lang="es-ES" altLang="es-ES" sz="1200" b="1" dirty="0">
                <a:solidFill>
                  <a:srgbClr val="FF9D4B"/>
                </a:solidFill>
              </a:rPr>
              <a:t>Paciente con múltiples FRCV, </a:t>
            </a:r>
          </a:p>
          <a:p>
            <a:pPr eaLnBrk="1" hangingPunct="1">
              <a:lnSpc>
                <a:spcPct val="100000"/>
              </a:lnSpc>
              <a:spcBef>
                <a:spcPct val="0"/>
              </a:spcBef>
              <a:buFontTx/>
              <a:buNone/>
            </a:pPr>
            <a:r>
              <a:rPr lang="es-ES" altLang="es-ES" sz="1200" dirty="0">
                <a:solidFill>
                  <a:schemeClr val="bg2">
                    <a:lumMod val="50000"/>
                  </a:schemeClr>
                </a:solidFill>
              </a:rPr>
              <a:t>edad, HTA, tabaco, obesidad, dislipemia</a:t>
            </a:r>
          </a:p>
          <a:p>
            <a:pPr eaLnBrk="1" hangingPunct="1">
              <a:lnSpc>
                <a:spcPct val="100000"/>
              </a:lnSpc>
              <a:spcBef>
                <a:spcPct val="0"/>
              </a:spcBef>
              <a:buFontTx/>
              <a:buNone/>
            </a:pPr>
            <a:endParaRPr lang="es-ES" altLang="es-ES" sz="1200" dirty="0">
              <a:solidFill>
                <a:srgbClr val="898989"/>
              </a:solidFill>
            </a:endParaRPr>
          </a:p>
        </p:txBody>
      </p:sp>
      <p:sp>
        <p:nvSpPr>
          <p:cNvPr id="2" name="Elipse 1">
            <a:extLst>
              <a:ext uri="{FF2B5EF4-FFF2-40B4-BE49-F238E27FC236}">
                <a16:creationId xmlns:a16="http://schemas.microsoft.com/office/drawing/2014/main" id="{82887699-1721-154D-8B02-B560DF3CC071}"/>
              </a:ext>
            </a:extLst>
          </p:cNvPr>
          <p:cNvSpPr/>
          <p:nvPr/>
        </p:nvSpPr>
        <p:spPr>
          <a:xfrm>
            <a:off x="7196941" y="4173900"/>
            <a:ext cx="2743200" cy="39846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8" name="Picture 2" descr="La Asociación Americana de la Diabetes Celebra el Mes de la Salud del  Hombre | Comunicados | Edición USA | Agencia EFE">
            <a:extLst>
              <a:ext uri="{FF2B5EF4-FFF2-40B4-BE49-F238E27FC236}">
                <a16:creationId xmlns:a16="http://schemas.microsoft.com/office/drawing/2014/main" id="{36AFCD1E-496D-150C-895D-619D402425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74" b="8370"/>
          <a:stretch/>
        </p:blipFill>
        <p:spPr bwMode="auto">
          <a:xfrm>
            <a:off x="10221582" y="6094890"/>
            <a:ext cx="1548000" cy="503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0B59620-D0AF-244B-A2A7-A104229B852B}"/>
              </a:ext>
            </a:extLst>
          </p:cNvPr>
          <p:cNvSpPr>
            <a:spLocks noGrp="1"/>
          </p:cNvSpPr>
          <p:nvPr>
            <p:ph type="title"/>
          </p:nvPr>
        </p:nvSpPr>
        <p:spPr>
          <a:xfrm>
            <a:off x="838200" y="1084992"/>
            <a:ext cx="10515600" cy="1325563"/>
          </a:xfrm>
        </p:spPr>
        <p:txBody>
          <a:bodyPr>
            <a:normAutofit/>
          </a:bodyPr>
          <a:lstStyle/>
          <a:p>
            <a:pPr algn="ctr"/>
            <a:r>
              <a:rPr lang="es-ES" sz="3200" dirty="0">
                <a:solidFill>
                  <a:schemeClr val="bg2">
                    <a:lumMod val="10000"/>
                  </a:schemeClr>
                </a:solidFill>
                <a:latin typeface="Segoe UI" panose="020B0502040204020203" pitchFamily="34" charset="0"/>
                <a:cs typeface="Segoe UI" panose="020B0502040204020203" pitchFamily="34" charset="0"/>
              </a:rPr>
              <a:t>ESTRATEGIA GENERAL PARA MEJORAR EL RCV</a:t>
            </a:r>
            <a:br>
              <a:rPr lang="es-ES" sz="3200" dirty="0">
                <a:solidFill>
                  <a:schemeClr val="bg2">
                    <a:lumMod val="10000"/>
                  </a:schemeClr>
                </a:solidFill>
                <a:latin typeface="Segoe UI" panose="020B0502040204020203" pitchFamily="34" charset="0"/>
                <a:cs typeface="Segoe UI" panose="020B0502040204020203" pitchFamily="34" charset="0"/>
              </a:rPr>
            </a:br>
            <a:r>
              <a:rPr lang="es-ES" sz="3200" dirty="0">
                <a:solidFill>
                  <a:schemeClr val="bg2">
                    <a:lumMod val="10000"/>
                  </a:schemeClr>
                </a:solidFill>
                <a:latin typeface="Segoe UI" panose="020B0502040204020203" pitchFamily="34" charset="0"/>
                <a:cs typeface="Segoe UI" panose="020B0502040204020203" pitchFamily="34" charset="0"/>
              </a:rPr>
              <a:t>EN EL PACIENTE CON DM2</a:t>
            </a:r>
          </a:p>
        </p:txBody>
      </p:sp>
      <p:sp>
        <p:nvSpPr>
          <p:cNvPr id="4" name="Marcador de contenido 3">
            <a:extLst>
              <a:ext uri="{FF2B5EF4-FFF2-40B4-BE49-F238E27FC236}">
                <a16:creationId xmlns:a16="http://schemas.microsoft.com/office/drawing/2014/main" id="{1A17EC54-FBD3-D14F-B7F5-2A1705482832}"/>
              </a:ext>
            </a:extLst>
          </p:cNvPr>
          <p:cNvSpPr>
            <a:spLocks noGrp="1"/>
          </p:cNvSpPr>
          <p:nvPr>
            <p:ph idx="1"/>
          </p:nvPr>
        </p:nvSpPr>
        <p:spPr>
          <a:xfrm>
            <a:off x="2071116" y="2410555"/>
            <a:ext cx="8049768" cy="1018445"/>
          </a:xfrm>
        </p:spPr>
        <p:txBody>
          <a:bodyPr/>
          <a:lstStyle/>
          <a:p>
            <a:pPr marL="0" indent="0">
              <a:buNone/>
            </a:pPr>
            <a:r>
              <a:rPr lang="es-ES" sz="2000" dirty="0"/>
              <a:t>Debido a que la mayor parte de la morbilidad y la mortalidad en DM2  se debe a eventos CV, en la optimización de la atención de estos pacientes resultan clave 3 aspectos:</a:t>
            </a:r>
          </a:p>
          <a:p>
            <a:endParaRPr lang="es-ES" dirty="0"/>
          </a:p>
        </p:txBody>
      </p:sp>
      <p:sp>
        <p:nvSpPr>
          <p:cNvPr id="11" name="Rectángulo 10">
            <a:extLst>
              <a:ext uri="{FF2B5EF4-FFF2-40B4-BE49-F238E27FC236}">
                <a16:creationId xmlns:a16="http://schemas.microsoft.com/office/drawing/2014/main" id="{19319A02-43F6-462F-867B-7EA25D0428DD}"/>
              </a:ext>
            </a:extLst>
          </p:cNvPr>
          <p:cNvSpPr/>
          <p:nvPr/>
        </p:nvSpPr>
        <p:spPr bwMode="auto">
          <a:xfrm>
            <a:off x="940281" y="3962729"/>
            <a:ext cx="3065002" cy="2339324"/>
          </a:xfrm>
          <a:prstGeom prst="rect">
            <a:avLst/>
          </a:prstGeom>
          <a:solidFill>
            <a:srgbClr val="C01228"/>
          </a:solidFill>
          <a:ln>
            <a:noFill/>
          </a:ln>
        </p:spPr>
        <p:txBody>
          <a:bodyPr vert="horz" wrap="square" lIns="121920" tIns="60960" rIns="121920" bIns="60960" numCol="1" rtlCol="0" anchor="ctr" anchorCtr="0" compatLnSpc="1">
            <a:prstTxWarp prst="textNoShape">
              <a:avLst/>
            </a:prstTxWarp>
          </a:bodyPr>
          <a:lstStyle/>
          <a:p>
            <a:pPr algn="ctr"/>
            <a:r>
              <a:rPr lang="es-ES" b="1" dirty="0">
                <a:solidFill>
                  <a:schemeClr val="bg1"/>
                </a:solidFill>
                <a:latin typeface="Segoe UI" panose="020B0502040204020203" pitchFamily="34" charset="0"/>
                <a:cs typeface="Segoe UI" panose="020B0502040204020203" pitchFamily="34" charset="0"/>
              </a:rPr>
              <a:t>Detección de diabetes tipo 2 en los pacientes con  ECV o </a:t>
            </a:r>
          </a:p>
          <a:p>
            <a:pPr algn="ctr"/>
            <a:r>
              <a:rPr lang="es-ES" b="1" dirty="0">
                <a:solidFill>
                  <a:schemeClr val="bg1"/>
                </a:solidFill>
                <a:latin typeface="Segoe UI" panose="020B0502040204020203" pitchFamily="34" charset="0"/>
                <a:cs typeface="Segoe UI" panose="020B0502040204020203" pitchFamily="34" charset="0"/>
              </a:rPr>
              <a:t>en alto riesgo de enfermedad CV</a:t>
            </a:r>
            <a:endParaRPr lang="es-ES" dirty="0">
              <a:solidFill>
                <a:schemeClr val="bg1"/>
              </a:solidFill>
              <a:latin typeface="Segoe UI" panose="020B0502040204020203" pitchFamily="34" charset="0"/>
              <a:cs typeface="Segoe UI" panose="020B0502040204020203" pitchFamily="34" charset="0"/>
            </a:endParaRPr>
          </a:p>
        </p:txBody>
      </p:sp>
      <p:sp>
        <p:nvSpPr>
          <p:cNvPr id="12" name="Rectángulo 11">
            <a:extLst>
              <a:ext uri="{FF2B5EF4-FFF2-40B4-BE49-F238E27FC236}">
                <a16:creationId xmlns:a16="http://schemas.microsoft.com/office/drawing/2014/main" id="{5115FBB2-6E66-4FAB-B5A4-ACEB1DF8607B}"/>
              </a:ext>
            </a:extLst>
          </p:cNvPr>
          <p:cNvSpPr/>
          <p:nvPr/>
        </p:nvSpPr>
        <p:spPr bwMode="auto">
          <a:xfrm>
            <a:off x="4563499" y="3962729"/>
            <a:ext cx="3065002" cy="2339324"/>
          </a:xfrm>
          <a:prstGeom prst="rect">
            <a:avLst/>
          </a:prstGeom>
          <a:solidFill>
            <a:srgbClr val="C01228"/>
          </a:solidFill>
          <a:ln>
            <a:noFill/>
          </a:ln>
        </p:spPr>
        <p:txBody>
          <a:bodyPr vert="horz" wrap="square" lIns="121920" tIns="60960" rIns="121920" bIns="60960" numCol="1" rtlCol="0" anchor="ctr" anchorCtr="0" compatLnSpc="1">
            <a:prstTxWarp prst="textNoShape">
              <a:avLst/>
            </a:prstTxWarp>
          </a:bodyPr>
          <a:lstStyle/>
          <a:p>
            <a:pPr algn="ctr"/>
            <a:r>
              <a:rPr lang="es-ES" b="1" dirty="0">
                <a:solidFill>
                  <a:schemeClr val="bg1"/>
                </a:solidFill>
                <a:latin typeface="Segoe UI" panose="020B0502040204020203" pitchFamily="34" charset="0"/>
                <a:cs typeface="Segoe UI" panose="020B0502040204020203" pitchFamily="34" charset="0"/>
              </a:rPr>
              <a:t>Tratamiento intensivo </a:t>
            </a:r>
          </a:p>
          <a:p>
            <a:pPr algn="ctr"/>
            <a:r>
              <a:rPr lang="es-ES" b="1" dirty="0">
                <a:solidFill>
                  <a:schemeClr val="bg1"/>
                </a:solidFill>
                <a:latin typeface="Segoe UI" panose="020B0502040204020203" pitchFamily="34" charset="0"/>
                <a:cs typeface="Segoe UI" panose="020B0502040204020203" pitchFamily="34" charset="0"/>
              </a:rPr>
              <a:t>e integral de los factores de riesgo CV</a:t>
            </a:r>
          </a:p>
        </p:txBody>
      </p:sp>
      <p:sp>
        <p:nvSpPr>
          <p:cNvPr id="13" name="Rectángulo 12">
            <a:extLst>
              <a:ext uri="{FF2B5EF4-FFF2-40B4-BE49-F238E27FC236}">
                <a16:creationId xmlns:a16="http://schemas.microsoft.com/office/drawing/2014/main" id="{13FC919D-8535-4F4D-B391-73C019695C50}"/>
              </a:ext>
            </a:extLst>
          </p:cNvPr>
          <p:cNvSpPr/>
          <p:nvPr/>
        </p:nvSpPr>
        <p:spPr bwMode="auto">
          <a:xfrm>
            <a:off x="8186719" y="3962729"/>
            <a:ext cx="3065002" cy="2339324"/>
          </a:xfrm>
          <a:prstGeom prst="rect">
            <a:avLst/>
          </a:prstGeom>
          <a:solidFill>
            <a:srgbClr val="C01228"/>
          </a:solidFill>
          <a:ln>
            <a:noFill/>
          </a:ln>
        </p:spPr>
        <p:txBody>
          <a:bodyPr vert="horz" wrap="square" lIns="121920" tIns="60960" rIns="121920" bIns="60960" numCol="1" rtlCol="0" anchor="ctr" anchorCtr="0" compatLnSpc="1">
            <a:prstTxWarp prst="textNoShape">
              <a:avLst/>
            </a:prstTxWarp>
          </a:bodyPr>
          <a:lstStyle/>
          <a:p>
            <a:pPr algn="ctr"/>
            <a:r>
              <a:rPr lang="es-ES" b="1" dirty="0">
                <a:solidFill>
                  <a:schemeClr val="bg1"/>
                </a:solidFill>
                <a:latin typeface="Segoe UI" panose="020B0502040204020203" pitchFamily="34" charset="0"/>
                <a:cs typeface="Segoe UI" panose="020B0502040204020203" pitchFamily="34" charset="0"/>
              </a:rPr>
              <a:t>Incorporación de agentes hipoglucemiantes  con evidencia para mejorar los resultados CV y renales en la práctica clínica.</a:t>
            </a:r>
          </a:p>
        </p:txBody>
      </p:sp>
    </p:spTree>
    <p:extLst>
      <p:ext uri="{BB962C8B-B14F-4D97-AF65-F5344CB8AC3E}">
        <p14:creationId xmlns:p14="http://schemas.microsoft.com/office/powerpoint/2010/main" val="29683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3981" y="2719544"/>
            <a:ext cx="6968419" cy="2458656"/>
          </a:xfrm>
        </p:spPr>
        <p:txBody>
          <a:bodyPr anchor="ctr">
            <a:normAutofit/>
          </a:bodyPr>
          <a:lstStyle/>
          <a:p>
            <a:pPr algn="l"/>
            <a:r>
              <a:rPr lang="es-ES" sz="3600" dirty="0">
                <a:solidFill>
                  <a:schemeClr val="bg2">
                    <a:lumMod val="10000"/>
                  </a:schemeClr>
                </a:solidFill>
                <a:latin typeface="Segoe UI" panose="020B0502040204020203" pitchFamily="34" charset="0"/>
                <a:ea typeface="Calibri"/>
                <a:cs typeface="Segoe UI" panose="020B0502040204020203" pitchFamily="34" charset="0"/>
              </a:rPr>
              <a:t>¿CUÁLES SON LOS FACTORES DE RIESGO CARDIOVASCULAR?</a:t>
            </a:r>
            <a:endParaRPr lang="es-ES" sz="3600" dirty="0">
              <a:solidFill>
                <a:schemeClr val="bg2">
                  <a:lumMod val="1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50954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32780" y="2031373"/>
            <a:ext cx="5251108" cy="3516085"/>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aphicFrame>
        <p:nvGraphicFramePr>
          <p:cNvPr id="25" name="Chart 24"/>
          <p:cNvGraphicFramePr>
            <a:graphicFrameLocks/>
          </p:cNvGraphicFramePr>
          <p:nvPr>
            <p:extLst>
              <p:ext uri="{D42A27DB-BD31-4B8C-83A1-F6EECF244321}">
                <p14:modId xmlns:p14="http://schemas.microsoft.com/office/powerpoint/2010/main" val="1472791262"/>
              </p:ext>
            </p:extLst>
          </p:nvPr>
        </p:nvGraphicFramePr>
        <p:xfrm>
          <a:off x="952709" y="1793042"/>
          <a:ext cx="8846549" cy="446613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843000" y="2364510"/>
            <a:ext cx="2283231" cy="830997"/>
          </a:xfrm>
          <a:prstGeom prst="rect">
            <a:avLst/>
          </a:prstGeom>
          <a:noFill/>
        </p:spPr>
        <p:txBody>
          <a:bodyPr wrap="square" rtlCol="0">
            <a:spAutoFit/>
          </a:bodyPr>
          <a:lstStyle/>
          <a:p>
            <a:r>
              <a:rPr lang="en-GB" sz="1600" b="1" dirty="0" err="1">
                <a:solidFill>
                  <a:schemeClr val="accent1"/>
                </a:solidFill>
                <a:latin typeface="Segoe UI" panose="020B0502040204020203" pitchFamily="34" charset="0"/>
                <a:cs typeface="Segoe UI" panose="020B0502040204020203" pitchFamily="34" charset="0"/>
              </a:rPr>
              <a:t>Factores</a:t>
            </a:r>
            <a:r>
              <a:rPr lang="en-GB" sz="1600" b="1" dirty="0">
                <a:solidFill>
                  <a:schemeClr val="accent1"/>
                </a:solidFill>
                <a:latin typeface="Segoe UI" panose="020B0502040204020203" pitchFamily="34" charset="0"/>
                <a:cs typeface="Segoe UI" panose="020B0502040204020203" pitchFamily="34" charset="0"/>
              </a:rPr>
              <a:t> de </a:t>
            </a:r>
            <a:r>
              <a:rPr lang="en-GB" sz="1600" b="1" dirty="0" err="1">
                <a:solidFill>
                  <a:schemeClr val="accent1"/>
                </a:solidFill>
                <a:latin typeface="Segoe UI" panose="020B0502040204020203" pitchFamily="34" charset="0"/>
                <a:cs typeface="Segoe UI" panose="020B0502040204020203" pitchFamily="34" charset="0"/>
              </a:rPr>
              <a:t>riesgo</a:t>
            </a:r>
            <a:r>
              <a:rPr lang="en-GB" sz="1600" b="1" dirty="0">
                <a:solidFill>
                  <a:schemeClr val="accent1"/>
                </a:solidFill>
                <a:latin typeface="Segoe UI" panose="020B0502040204020203" pitchFamily="34" charset="0"/>
                <a:cs typeface="Segoe UI" panose="020B0502040204020203" pitchFamily="34" charset="0"/>
              </a:rPr>
              <a:t> </a:t>
            </a:r>
            <a:br>
              <a:rPr lang="en-GB" sz="1600" b="1" dirty="0">
                <a:solidFill>
                  <a:schemeClr val="accent1"/>
                </a:solidFill>
                <a:latin typeface="Segoe UI" panose="020B0502040204020203" pitchFamily="34" charset="0"/>
                <a:cs typeface="Segoe UI" panose="020B0502040204020203" pitchFamily="34" charset="0"/>
              </a:rPr>
            </a:br>
            <a:r>
              <a:rPr lang="en-GB" sz="1600" b="1" dirty="0">
                <a:solidFill>
                  <a:schemeClr val="accent1"/>
                </a:solidFill>
                <a:latin typeface="Segoe UI" panose="020B0502040204020203" pitchFamily="34" charset="0"/>
                <a:cs typeface="Segoe UI" panose="020B0502040204020203" pitchFamily="34" charset="0"/>
              </a:rPr>
              <a:t>cardiovascular </a:t>
            </a:r>
            <a:r>
              <a:rPr lang="en-GB" sz="1600" b="1" dirty="0" err="1">
                <a:solidFill>
                  <a:schemeClr val="accent1"/>
                </a:solidFill>
                <a:latin typeface="Segoe UI" panose="020B0502040204020203" pitchFamily="34" charset="0"/>
                <a:cs typeface="Segoe UI" panose="020B0502040204020203" pitchFamily="34" charset="0"/>
              </a:rPr>
              <a:t>modificables</a:t>
            </a:r>
            <a:r>
              <a:rPr lang="en-GB" sz="1600" b="1" dirty="0">
                <a:solidFill>
                  <a:schemeClr val="accent1"/>
                </a:solidFill>
                <a:latin typeface="Segoe UI" panose="020B0502040204020203" pitchFamily="34" charset="0"/>
                <a:cs typeface="Segoe UI" panose="020B0502040204020203" pitchFamily="34" charset="0"/>
              </a:rPr>
              <a:t> </a:t>
            </a:r>
          </a:p>
        </p:txBody>
      </p:sp>
      <p:sp>
        <p:nvSpPr>
          <p:cNvPr id="11" name="TextBox 10"/>
          <p:cNvSpPr txBox="1"/>
          <p:nvPr/>
        </p:nvSpPr>
        <p:spPr>
          <a:xfrm rot="16200000">
            <a:off x="-864829" y="3554757"/>
            <a:ext cx="3057164" cy="502573"/>
          </a:xfrm>
          <a:prstGeom prst="rect">
            <a:avLst/>
          </a:prstGeom>
          <a:noFill/>
        </p:spPr>
        <p:txBody>
          <a:bodyPr wrap="square" rtlCol="0">
            <a:spAutoFit/>
          </a:bodyPr>
          <a:lstStyle/>
          <a:p>
            <a:pPr algn="ctr"/>
            <a:r>
              <a:rPr lang="en-GB" sz="1333" b="1" dirty="0" err="1">
                <a:latin typeface="Segoe UI" panose="020B0502040204020203" pitchFamily="34" charset="0"/>
                <a:cs typeface="Segoe UI" panose="020B0502040204020203" pitchFamily="34" charset="0"/>
              </a:rPr>
              <a:t>Prevalencia</a:t>
            </a:r>
            <a:r>
              <a:rPr lang="en-GB" sz="1333" b="1" dirty="0">
                <a:latin typeface="Segoe UI" panose="020B0502040204020203" pitchFamily="34" charset="0"/>
                <a:cs typeface="Segoe UI" panose="020B0502040204020203" pitchFamily="34" charset="0"/>
              </a:rPr>
              <a:t> </a:t>
            </a:r>
            <a:r>
              <a:rPr lang="en-GB" sz="1333" b="1" dirty="0" err="1">
                <a:latin typeface="Segoe UI" panose="020B0502040204020203" pitchFamily="34" charset="0"/>
                <a:cs typeface="Segoe UI" panose="020B0502040204020203" pitchFamily="34" charset="0"/>
              </a:rPr>
              <a:t>en</a:t>
            </a:r>
            <a:r>
              <a:rPr lang="en-GB" sz="1333" b="1" dirty="0">
                <a:latin typeface="Segoe UI" panose="020B0502040204020203" pitchFamily="34" charset="0"/>
                <a:cs typeface="Segoe UI" panose="020B0502040204020203" pitchFamily="34" charset="0"/>
              </a:rPr>
              <a:t> </a:t>
            </a:r>
            <a:r>
              <a:rPr lang="en-GB" sz="1333" b="1" dirty="0" err="1">
                <a:latin typeface="Segoe UI" panose="020B0502040204020203" pitchFamily="34" charset="0"/>
                <a:cs typeface="Segoe UI" panose="020B0502040204020203" pitchFamily="34" charset="0"/>
              </a:rPr>
              <a:t>pacientes</a:t>
            </a:r>
            <a:r>
              <a:rPr lang="en-GB" sz="1333" b="1" dirty="0">
                <a:latin typeface="Segoe UI" panose="020B0502040204020203" pitchFamily="34" charset="0"/>
                <a:cs typeface="Segoe UI" panose="020B0502040204020203" pitchFamily="34" charset="0"/>
              </a:rPr>
              <a:t> con diabetes </a:t>
            </a:r>
            <a:r>
              <a:rPr lang="en-GB" sz="1333" b="1" dirty="0" err="1">
                <a:latin typeface="Segoe UI" panose="020B0502040204020203" pitchFamily="34" charset="0"/>
                <a:cs typeface="Segoe UI" panose="020B0502040204020203" pitchFamily="34" charset="0"/>
              </a:rPr>
              <a:t>tipo</a:t>
            </a:r>
            <a:r>
              <a:rPr lang="en-GB" sz="1333" b="1" dirty="0">
                <a:latin typeface="Segoe UI" panose="020B0502040204020203" pitchFamily="34" charset="0"/>
                <a:cs typeface="Segoe UI" panose="020B0502040204020203" pitchFamily="34" charset="0"/>
              </a:rPr>
              <a:t> 2</a:t>
            </a:r>
          </a:p>
        </p:txBody>
      </p:sp>
      <p:sp>
        <p:nvSpPr>
          <p:cNvPr id="23" name="Title 2"/>
          <p:cNvSpPr>
            <a:spLocks noGrp="1"/>
          </p:cNvSpPr>
          <p:nvPr>
            <p:ph type="title"/>
          </p:nvPr>
        </p:nvSpPr>
        <p:spPr>
          <a:xfrm>
            <a:off x="412466" y="1058377"/>
            <a:ext cx="11347200" cy="812388"/>
          </a:xfrm>
        </p:spPr>
        <p:txBody>
          <a:bodyPr>
            <a:normAutofit fontScale="90000"/>
          </a:bodyPr>
          <a:lstStyle/>
          <a:p>
            <a:pPr algn="ctr"/>
            <a:r>
              <a:rPr lang="en-GB" sz="2800" dirty="0">
                <a:solidFill>
                  <a:schemeClr val="bg2">
                    <a:lumMod val="10000"/>
                  </a:schemeClr>
                </a:solidFill>
                <a:latin typeface="Segoe UI" panose="020B0502040204020203" pitchFamily="34" charset="0"/>
                <a:cs typeface="Segoe UI" panose="020B0502040204020203" pitchFamily="34" charset="0"/>
              </a:rPr>
              <a:t>ENFERMEDAD CARDIOVASCULAR Y FACTORES DE RIESGO EN DIABETES* </a:t>
            </a:r>
          </a:p>
        </p:txBody>
      </p:sp>
      <p:sp>
        <p:nvSpPr>
          <p:cNvPr id="2" name="Rectangle 1"/>
          <p:cNvSpPr/>
          <p:nvPr/>
        </p:nvSpPr>
        <p:spPr>
          <a:xfrm>
            <a:off x="4506734" y="2045537"/>
            <a:ext cx="5254855" cy="352101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3" name="TextBox 12"/>
          <p:cNvSpPr txBox="1"/>
          <p:nvPr/>
        </p:nvSpPr>
        <p:spPr>
          <a:xfrm rot="-2700000">
            <a:off x="1103189" y="5860553"/>
            <a:ext cx="856593" cy="276999"/>
          </a:xfrm>
          <a:prstGeom prst="rect">
            <a:avLst/>
          </a:prstGeom>
          <a:solidFill>
            <a:schemeClr val="bg1"/>
          </a:solidFill>
          <a:effectLst/>
        </p:spPr>
        <p:txBody>
          <a:bodyPr wrap="square" lIns="0" tIns="0" rIns="0" bIns="0" rtlCol="0">
            <a:spAutoFit/>
          </a:bodyPr>
          <a:lstStyle/>
          <a:p>
            <a:pPr algn="r"/>
            <a:r>
              <a:rPr lang="en-GB" sz="900" dirty="0" err="1">
                <a:latin typeface="Segoe UI" panose="020B0502040204020203" pitchFamily="34" charset="0"/>
                <a:cs typeface="Segoe UI" panose="020B0502040204020203" pitchFamily="34" charset="0"/>
              </a:rPr>
              <a:t>Insuficiencia</a:t>
            </a:r>
            <a:r>
              <a:rPr lang="en-GB" sz="900" dirty="0">
                <a:latin typeface="Segoe UI" panose="020B0502040204020203" pitchFamily="34" charset="0"/>
                <a:cs typeface="Segoe UI" panose="020B0502040204020203" pitchFamily="34" charset="0"/>
              </a:rPr>
              <a:t> </a:t>
            </a:r>
          </a:p>
          <a:p>
            <a:pPr algn="r"/>
            <a:r>
              <a:rPr lang="en-GB" sz="900" dirty="0">
                <a:latin typeface="Segoe UI" panose="020B0502040204020203" pitchFamily="34" charset="0"/>
                <a:cs typeface="Segoe UI" panose="020B0502040204020203" pitchFamily="34" charset="0"/>
              </a:rPr>
              <a:t>cardiaca</a:t>
            </a:r>
            <a:r>
              <a:rPr lang="en-GB" sz="900" baseline="30000" dirty="0">
                <a:latin typeface="Segoe UI" panose="020B0502040204020203" pitchFamily="34" charset="0"/>
                <a:cs typeface="Segoe UI" panose="020B0502040204020203" pitchFamily="34" charset="0"/>
              </a:rPr>
              <a:t>1</a:t>
            </a:r>
          </a:p>
        </p:txBody>
      </p:sp>
      <p:sp>
        <p:nvSpPr>
          <p:cNvPr id="14" name="TextBox 13"/>
          <p:cNvSpPr txBox="1"/>
          <p:nvPr/>
        </p:nvSpPr>
        <p:spPr>
          <a:xfrm rot="-2700000">
            <a:off x="1779017" y="5888388"/>
            <a:ext cx="935325" cy="276999"/>
          </a:xfrm>
          <a:prstGeom prst="rect">
            <a:avLst/>
          </a:prstGeom>
          <a:solidFill>
            <a:schemeClr val="bg1"/>
          </a:solidFill>
        </p:spPr>
        <p:txBody>
          <a:bodyPr wrap="square" lIns="0" tIns="0" rIns="0" bIns="0" rtlCol="0">
            <a:spAutoFit/>
          </a:bodyPr>
          <a:lstStyle/>
          <a:p>
            <a:pPr algn="r"/>
            <a:r>
              <a:rPr lang="en-GB" sz="900" dirty="0" err="1">
                <a:latin typeface="Segoe UI" panose="020B0502040204020203" pitchFamily="34" charset="0"/>
                <a:cs typeface="Segoe UI" panose="020B0502040204020203" pitchFamily="34" charset="0"/>
              </a:rPr>
              <a:t>Infarto</a:t>
            </a:r>
            <a:r>
              <a:rPr lang="en-GB" sz="900" dirty="0">
                <a:latin typeface="Segoe UI" panose="020B0502040204020203" pitchFamily="34" charset="0"/>
                <a:cs typeface="Segoe UI" panose="020B0502040204020203" pitchFamily="34" charset="0"/>
              </a:rPr>
              <a:t> </a:t>
            </a:r>
            <a:r>
              <a:rPr lang="en-GB" sz="900" dirty="0" err="1">
                <a:latin typeface="Segoe UI" panose="020B0502040204020203" pitchFamily="34" charset="0"/>
                <a:cs typeface="Segoe UI" panose="020B0502040204020203" pitchFamily="34" charset="0"/>
              </a:rPr>
              <a:t>agudo</a:t>
            </a:r>
            <a:r>
              <a:rPr lang="en-GB" sz="900" dirty="0">
                <a:latin typeface="Segoe UI" panose="020B0502040204020203" pitchFamily="34" charset="0"/>
                <a:cs typeface="Segoe UI" panose="020B0502040204020203" pitchFamily="34" charset="0"/>
              </a:rPr>
              <a:t> de miocardio</a:t>
            </a:r>
            <a:r>
              <a:rPr lang="en-GB" sz="900" baseline="30000" dirty="0">
                <a:latin typeface="Segoe UI" panose="020B0502040204020203" pitchFamily="34" charset="0"/>
                <a:cs typeface="Segoe UI" panose="020B0502040204020203" pitchFamily="34" charset="0"/>
              </a:rPr>
              <a:t>1</a:t>
            </a:r>
          </a:p>
        </p:txBody>
      </p:sp>
      <p:sp>
        <p:nvSpPr>
          <p:cNvPr id="15" name="TextBox 14"/>
          <p:cNvSpPr txBox="1"/>
          <p:nvPr/>
        </p:nvSpPr>
        <p:spPr>
          <a:xfrm rot="-2700000">
            <a:off x="2626272" y="5875806"/>
            <a:ext cx="857760" cy="138499"/>
          </a:xfrm>
          <a:prstGeom prst="rect">
            <a:avLst/>
          </a:prstGeom>
          <a:solidFill>
            <a:schemeClr val="bg1"/>
          </a:solidFill>
        </p:spPr>
        <p:txBody>
          <a:bodyPr wrap="square" lIns="0" tIns="0" rIns="0" bIns="0" rtlCol="0">
            <a:spAutoFit/>
          </a:bodyPr>
          <a:lstStyle/>
          <a:p>
            <a:pPr algn="r"/>
            <a:r>
              <a:rPr lang="en-GB" sz="900" dirty="0">
                <a:latin typeface="Segoe UI" panose="020B0502040204020203" pitchFamily="34" charset="0"/>
                <a:cs typeface="Segoe UI" panose="020B0502040204020203" pitchFamily="34" charset="0"/>
              </a:rPr>
              <a:t>Ictus</a:t>
            </a:r>
            <a:r>
              <a:rPr lang="en-GB" sz="900" baseline="30000" dirty="0">
                <a:latin typeface="Segoe UI" panose="020B0502040204020203" pitchFamily="34" charset="0"/>
                <a:cs typeface="Segoe UI" panose="020B0502040204020203" pitchFamily="34" charset="0"/>
              </a:rPr>
              <a:t>1</a:t>
            </a:r>
          </a:p>
        </p:txBody>
      </p:sp>
      <p:sp>
        <p:nvSpPr>
          <p:cNvPr id="16" name="TextBox 15"/>
          <p:cNvSpPr txBox="1"/>
          <p:nvPr/>
        </p:nvSpPr>
        <p:spPr>
          <a:xfrm rot="-2700000">
            <a:off x="3309967" y="5827820"/>
            <a:ext cx="979898" cy="415498"/>
          </a:xfrm>
          <a:prstGeom prst="rect">
            <a:avLst/>
          </a:prstGeom>
          <a:solidFill>
            <a:schemeClr val="bg1"/>
          </a:solidFill>
        </p:spPr>
        <p:txBody>
          <a:bodyPr wrap="square" lIns="0" tIns="0" rIns="0" bIns="0" rtlCol="0">
            <a:spAutoFit/>
          </a:bodyPr>
          <a:lstStyle/>
          <a:p>
            <a:pPr algn="r"/>
            <a:r>
              <a:rPr lang="en-GB" sz="900" dirty="0" err="1">
                <a:latin typeface="Segoe UI" panose="020B0502040204020203" pitchFamily="34" charset="0"/>
                <a:cs typeface="Segoe UI" panose="020B0502040204020203" pitchFamily="34" charset="0"/>
              </a:rPr>
              <a:t>Cualquier</a:t>
            </a:r>
            <a:r>
              <a:rPr lang="en-GB" sz="900" dirty="0">
                <a:latin typeface="Segoe UI" panose="020B0502040204020203" pitchFamily="34" charset="0"/>
                <a:cs typeface="Segoe UI" panose="020B0502040204020203" pitchFamily="34" charset="0"/>
              </a:rPr>
              <a:t> </a:t>
            </a:r>
            <a:r>
              <a:rPr lang="en-GB" sz="900" dirty="0" err="1">
                <a:latin typeface="Segoe UI" panose="020B0502040204020203" pitchFamily="34" charset="0"/>
                <a:cs typeface="Segoe UI" panose="020B0502040204020203" pitchFamily="34" charset="0"/>
              </a:rPr>
              <a:t>enfermedad</a:t>
            </a:r>
            <a:r>
              <a:rPr lang="en-GB" sz="900" dirty="0">
                <a:latin typeface="Segoe UI" panose="020B0502040204020203" pitchFamily="34" charset="0"/>
                <a:cs typeface="Segoe UI" panose="020B0502040204020203" pitchFamily="34" charset="0"/>
              </a:rPr>
              <a:t> cardiovascular</a:t>
            </a:r>
            <a:r>
              <a:rPr lang="en-GB" sz="900" baseline="30000" dirty="0">
                <a:latin typeface="Segoe UI" panose="020B0502040204020203" pitchFamily="34" charset="0"/>
                <a:cs typeface="Segoe UI" panose="020B0502040204020203" pitchFamily="34" charset="0"/>
              </a:rPr>
              <a:t>1†</a:t>
            </a:r>
          </a:p>
        </p:txBody>
      </p:sp>
      <p:sp>
        <p:nvSpPr>
          <p:cNvPr id="17" name="TextBox 16"/>
          <p:cNvSpPr txBox="1"/>
          <p:nvPr/>
        </p:nvSpPr>
        <p:spPr>
          <a:xfrm rot="-2700000">
            <a:off x="4482521" y="6063381"/>
            <a:ext cx="1342260" cy="138499"/>
          </a:xfrm>
          <a:prstGeom prst="rect">
            <a:avLst/>
          </a:prstGeom>
          <a:solidFill>
            <a:schemeClr val="bg1"/>
          </a:solidFill>
        </p:spPr>
        <p:txBody>
          <a:bodyPr wrap="square" lIns="0" tIns="0" rIns="0" bIns="0" rtlCol="0">
            <a:spAutoFit/>
          </a:bodyPr>
          <a:lstStyle/>
          <a:p>
            <a:pPr algn="r"/>
            <a:r>
              <a:rPr lang="en-GB" sz="900" dirty="0">
                <a:latin typeface="Segoe UI" panose="020B0502040204020203" pitchFamily="34" charset="0"/>
                <a:cs typeface="Segoe UI" panose="020B0502040204020203" pitchFamily="34" charset="0"/>
              </a:rPr>
              <a:t>Tabaquismo</a:t>
            </a:r>
            <a:r>
              <a:rPr lang="en-GB" sz="900" baseline="30000" dirty="0">
                <a:latin typeface="Segoe UI" panose="020B0502040204020203" pitchFamily="34" charset="0"/>
                <a:cs typeface="Segoe UI" panose="020B0502040204020203" pitchFamily="34" charset="0"/>
              </a:rPr>
              <a:t>3</a:t>
            </a:r>
          </a:p>
        </p:txBody>
      </p:sp>
      <p:sp>
        <p:nvSpPr>
          <p:cNvPr id="18" name="TextBox 17"/>
          <p:cNvSpPr txBox="1"/>
          <p:nvPr/>
        </p:nvSpPr>
        <p:spPr>
          <a:xfrm rot="-2700000">
            <a:off x="5241234" y="6069982"/>
            <a:ext cx="1351869" cy="138499"/>
          </a:xfrm>
          <a:prstGeom prst="rect">
            <a:avLst/>
          </a:prstGeom>
          <a:solidFill>
            <a:schemeClr val="bg1"/>
          </a:solidFill>
        </p:spPr>
        <p:txBody>
          <a:bodyPr wrap="square" lIns="0" tIns="0" rIns="0" bIns="0" rtlCol="0">
            <a:spAutoFit/>
          </a:bodyPr>
          <a:lstStyle/>
          <a:p>
            <a:pPr algn="r"/>
            <a:r>
              <a:rPr lang="en-GB" sz="900" dirty="0">
                <a:latin typeface="Segoe UI" panose="020B0502040204020203" pitchFamily="34" charset="0"/>
                <a:cs typeface="Segoe UI" panose="020B0502040204020203" pitchFamily="34" charset="0"/>
              </a:rPr>
              <a:t>Microalbuminuria</a:t>
            </a:r>
            <a:r>
              <a:rPr lang="en-GB" sz="900" baseline="30000" dirty="0">
                <a:latin typeface="Segoe UI" panose="020B0502040204020203" pitchFamily="34" charset="0"/>
                <a:cs typeface="Segoe UI" panose="020B0502040204020203" pitchFamily="34" charset="0"/>
              </a:rPr>
              <a:t>2†</a:t>
            </a:r>
          </a:p>
        </p:txBody>
      </p:sp>
      <p:sp>
        <p:nvSpPr>
          <p:cNvPr id="19" name="TextBox 18"/>
          <p:cNvSpPr txBox="1"/>
          <p:nvPr/>
        </p:nvSpPr>
        <p:spPr>
          <a:xfrm rot="-2700000">
            <a:off x="5788879" y="6097036"/>
            <a:ext cx="1617193" cy="276999"/>
          </a:xfrm>
          <a:prstGeom prst="rect">
            <a:avLst/>
          </a:prstGeom>
          <a:solidFill>
            <a:schemeClr val="bg1"/>
          </a:solidFill>
        </p:spPr>
        <p:txBody>
          <a:bodyPr wrap="square" lIns="0" tIns="0" rIns="0" bIns="0" rtlCol="0">
            <a:spAutoFit/>
          </a:bodyPr>
          <a:lstStyle/>
          <a:p>
            <a:pPr algn="r"/>
            <a:r>
              <a:rPr lang="en-GB" sz="900" dirty="0" err="1">
                <a:latin typeface="Segoe UI" panose="020B0502040204020203" pitchFamily="34" charset="0"/>
                <a:cs typeface="Segoe UI" panose="020B0502040204020203" pitchFamily="34" charset="0"/>
              </a:rPr>
              <a:t>Aumento</a:t>
            </a:r>
            <a:endParaRPr lang="en-GB" sz="900" dirty="0">
              <a:latin typeface="Segoe UI" panose="020B0502040204020203" pitchFamily="34" charset="0"/>
              <a:cs typeface="Segoe UI" panose="020B0502040204020203" pitchFamily="34" charset="0"/>
            </a:endParaRPr>
          </a:p>
          <a:p>
            <a:pPr algn="r"/>
            <a:r>
              <a:rPr lang="en-GB" sz="900" dirty="0" err="1">
                <a:latin typeface="Segoe UI" panose="020B0502040204020203" pitchFamily="34" charset="0"/>
                <a:cs typeface="Segoe UI" panose="020B0502040204020203" pitchFamily="34" charset="0"/>
              </a:rPr>
              <a:t>colesterol</a:t>
            </a:r>
            <a:r>
              <a:rPr lang="en-GB" sz="900" dirty="0">
                <a:latin typeface="Segoe UI" panose="020B0502040204020203" pitchFamily="34" charset="0"/>
                <a:cs typeface="Segoe UI" panose="020B0502040204020203" pitchFamily="34" charset="0"/>
              </a:rPr>
              <a:t> LDL</a:t>
            </a:r>
            <a:r>
              <a:rPr lang="en-GB" sz="900" baseline="30000" dirty="0">
                <a:latin typeface="Segoe UI" panose="020B0502040204020203" pitchFamily="34" charset="0"/>
                <a:cs typeface="Segoe UI" panose="020B0502040204020203" pitchFamily="34" charset="0"/>
              </a:rPr>
              <a:t>4</a:t>
            </a:r>
          </a:p>
        </p:txBody>
      </p:sp>
      <p:sp>
        <p:nvSpPr>
          <p:cNvPr id="20" name="TextBox 19"/>
          <p:cNvSpPr txBox="1"/>
          <p:nvPr/>
        </p:nvSpPr>
        <p:spPr>
          <a:xfrm rot="-2700000">
            <a:off x="6904509" y="6014326"/>
            <a:ext cx="1200317" cy="138499"/>
          </a:xfrm>
          <a:prstGeom prst="rect">
            <a:avLst/>
          </a:prstGeom>
          <a:solidFill>
            <a:schemeClr val="bg1"/>
          </a:solidFill>
        </p:spPr>
        <p:txBody>
          <a:bodyPr wrap="square" lIns="0" tIns="0" rIns="0" bIns="0" rtlCol="0">
            <a:spAutoFit/>
          </a:bodyPr>
          <a:lstStyle/>
          <a:p>
            <a:pPr algn="r"/>
            <a:r>
              <a:rPr lang="en-GB" sz="900" b="1" dirty="0">
                <a:solidFill>
                  <a:srgbClr val="C01228"/>
                </a:solidFill>
                <a:latin typeface="Segoe UI Semibold" panose="020B0502040204020203" pitchFamily="34" charset="0"/>
                <a:cs typeface="Segoe UI Semibold" panose="020B0502040204020203" pitchFamily="34" charset="0"/>
              </a:rPr>
              <a:t>Obesidad</a:t>
            </a:r>
            <a:r>
              <a:rPr lang="en-GB" sz="900" b="1" baseline="30000" dirty="0">
                <a:solidFill>
                  <a:srgbClr val="C01228"/>
                </a:solidFill>
                <a:latin typeface="Segoe UI Semibold" panose="020B0502040204020203" pitchFamily="34" charset="0"/>
                <a:cs typeface="Segoe UI Semibold" panose="020B0502040204020203" pitchFamily="34" charset="0"/>
              </a:rPr>
              <a:t>3</a:t>
            </a:r>
          </a:p>
        </p:txBody>
      </p:sp>
      <p:sp>
        <p:nvSpPr>
          <p:cNvPr id="21" name="TextBox 20"/>
          <p:cNvSpPr txBox="1"/>
          <p:nvPr/>
        </p:nvSpPr>
        <p:spPr>
          <a:xfrm rot="-2700000">
            <a:off x="7461718" y="6104933"/>
            <a:ext cx="1430159" cy="138499"/>
          </a:xfrm>
          <a:prstGeom prst="rect">
            <a:avLst/>
          </a:prstGeom>
          <a:solidFill>
            <a:schemeClr val="bg1"/>
          </a:solidFill>
        </p:spPr>
        <p:txBody>
          <a:bodyPr wrap="square" lIns="0" tIns="0" rIns="0" bIns="0" rtlCol="0">
            <a:spAutoFit/>
          </a:bodyPr>
          <a:lstStyle/>
          <a:p>
            <a:pPr algn="r"/>
            <a:r>
              <a:rPr lang="en-GB" sz="900" b="1" dirty="0">
                <a:solidFill>
                  <a:srgbClr val="C01228"/>
                </a:solidFill>
                <a:latin typeface="Segoe UI Semibold" panose="020B0502040204020203" pitchFamily="34" charset="0"/>
                <a:cs typeface="Segoe UI Semibold" panose="020B0502040204020203" pitchFamily="34" charset="0"/>
              </a:rPr>
              <a:t>Hipertensión</a:t>
            </a:r>
            <a:r>
              <a:rPr lang="en-GB" sz="900" b="1" baseline="30000" dirty="0">
                <a:solidFill>
                  <a:srgbClr val="C01228"/>
                </a:solidFill>
                <a:latin typeface="Segoe UI Semibold" panose="020B0502040204020203" pitchFamily="34" charset="0"/>
                <a:cs typeface="Segoe UI Semibold" panose="020B0502040204020203" pitchFamily="34" charset="0"/>
              </a:rPr>
              <a:t>3</a:t>
            </a:r>
          </a:p>
        </p:txBody>
      </p:sp>
      <p:sp>
        <p:nvSpPr>
          <p:cNvPr id="22" name="TextBox 21"/>
          <p:cNvSpPr txBox="1"/>
          <p:nvPr/>
        </p:nvSpPr>
        <p:spPr>
          <a:xfrm rot="18946683">
            <a:off x="8323937" y="6039810"/>
            <a:ext cx="1315881" cy="138499"/>
          </a:xfrm>
          <a:prstGeom prst="rect">
            <a:avLst/>
          </a:prstGeom>
          <a:solidFill>
            <a:schemeClr val="bg1"/>
          </a:solidFill>
        </p:spPr>
        <p:txBody>
          <a:bodyPr wrap="square" lIns="0" tIns="0" rIns="0" bIns="0" rtlCol="0">
            <a:spAutoFit/>
          </a:bodyPr>
          <a:lstStyle/>
          <a:p>
            <a:pPr algn="r"/>
            <a:r>
              <a:rPr lang="en-GB" sz="900" b="1" dirty="0">
                <a:solidFill>
                  <a:srgbClr val="C01228"/>
                </a:solidFill>
                <a:latin typeface="Segoe UI Semibold" panose="020B0502040204020203" pitchFamily="34" charset="0"/>
                <a:cs typeface="Segoe UI Semibold" panose="020B0502040204020203" pitchFamily="34" charset="0"/>
              </a:rPr>
              <a:t>Dislipidemia</a:t>
            </a:r>
            <a:r>
              <a:rPr lang="en-GB" sz="900" b="1" baseline="30000" dirty="0">
                <a:solidFill>
                  <a:srgbClr val="C01228"/>
                </a:solidFill>
                <a:latin typeface="Segoe UI Semibold" panose="020B0502040204020203" pitchFamily="34" charset="0"/>
                <a:cs typeface="Segoe UI Semibold" panose="020B0502040204020203" pitchFamily="34" charset="0"/>
              </a:rPr>
              <a:t>3</a:t>
            </a:r>
          </a:p>
        </p:txBody>
      </p:sp>
      <p:sp>
        <p:nvSpPr>
          <p:cNvPr id="26" name="TextBox 25"/>
          <p:cNvSpPr txBox="1"/>
          <p:nvPr/>
        </p:nvSpPr>
        <p:spPr>
          <a:xfrm rot="-2700000">
            <a:off x="3941500" y="5967892"/>
            <a:ext cx="1150539" cy="138499"/>
          </a:xfrm>
          <a:prstGeom prst="rect">
            <a:avLst/>
          </a:prstGeom>
          <a:solidFill>
            <a:schemeClr val="bg1"/>
          </a:solidFill>
        </p:spPr>
        <p:txBody>
          <a:bodyPr wrap="square" lIns="0" tIns="0" rIns="0" bIns="0" rtlCol="0">
            <a:spAutoFit/>
          </a:bodyPr>
          <a:lstStyle/>
          <a:p>
            <a:pPr algn="r"/>
            <a:r>
              <a:rPr lang="en-GB" sz="900" dirty="0">
                <a:latin typeface="Segoe UI" panose="020B0502040204020203" pitchFamily="34" charset="0"/>
                <a:cs typeface="Segoe UI" panose="020B0502040204020203" pitchFamily="34" charset="0"/>
              </a:rPr>
              <a:t>Macroalbuminuria</a:t>
            </a:r>
            <a:r>
              <a:rPr lang="en-GB" sz="900" baseline="30000" dirty="0">
                <a:latin typeface="Segoe UI" panose="020B0502040204020203" pitchFamily="34" charset="0"/>
                <a:cs typeface="Segoe UI" panose="020B0502040204020203" pitchFamily="34" charset="0"/>
              </a:rPr>
              <a:t>2†</a:t>
            </a:r>
          </a:p>
        </p:txBody>
      </p:sp>
      <p:sp>
        <p:nvSpPr>
          <p:cNvPr id="4" name="TextBox 3"/>
          <p:cNvSpPr txBox="1"/>
          <p:nvPr/>
        </p:nvSpPr>
        <p:spPr>
          <a:xfrm>
            <a:off x="1896502" y="1851593"/>
            <a:ext cx="2016899" cy="256545"/>
          </a:xfrm>
          <a:prstGeom prst="rect">
            <a:avLst/>
          </a:prstGeom>
          <a:noFill/>
        </p:spPr>
        <p:txBody>
          <a:bodyPr wrap="none" rtlCol="0">
            <a:spAutoFit/>
          </a:bodyPr>
          <a:lstStyle/>
          <a:p>
            <a:r>
              <a:rPr lang="en-GB" sz="1067" dirty="0">
                <a:latin typeface="Segoe UI" panose="020B0502040204020203" pitchFamily="34" charset="0"/>
                <a:cs typeface="Segoe UI" panose="020B0502040204020203" pitchFamily="34" charset="0"/>
              </a:rPr>
              <a:t>*</a:t>
            </a:r>
            <a:r>
              <a:rPr lang="en-GB" sz="1067" dirty="0" err="1">
                <a:latin typeface="Segoe UI" panose="020B0502040204020203" pitchFamily="34" charset="0"/>
                <a:cs typeface="Segoe UI" panose="020B0502040204020203" pitchFamily="34" charset="0"/>
              </a:rPr>
              <a:t>En</a:t>
            </a:r>
            <a:r>
              <a:rPr lang="en-GB" sz="1067" dirty="0">
                <a:latin typeface="Segoe UI" panose="020B0502040204020203" pitchFamily="34" charset="0"/>
                <a:cs typeface="Segoe UI" panose="020B0502040204020203" pitchFamily="34" charset="0"/>
              </a:rPr>
              <a:t> </a:t>
            </a:r>
            <a:r>
              <a:rPr lang="en-GB" sz="1067" dirty="0" err="1">
                <a:latin typeface="Segoe UI" panose="020B0502040204020203" pitchFamily="34" charset="0"/>
                <a:cs typeface="Segoe UI" panose="020B0502040204020203" pitchFamily="34" charset="0"/>
              </a:rPr>
              <a:t>su</a:t>
            </a:r>
            <a:r>
              <a:rPr lang="en-GB" sz="1067" dirty="0">
                <a:latin typeface="Segoe UI" panose="020B0502040204020203" pitchFamily="34" charset="0"/>
                <a:cs typeface="Segoe UI" panose="020B0502040204020203" pitchFamily="34" charset="0"/>
              </a:rPr>
              <a:t> </a:t>
            </a:r>
            <a:r>
              <a:rPr lang="en-GB" sz="1067" dirty="0" err="1">
                <a:latin typeface="Segoe UI" panose="020B0502040204020203" pitchFamily="34" charset="0"/>
                <a:cs typeface="Segoe UI" panose="020B0502040204020203" pitchFamily="34" charset="0"/>
              </a:rPr>
              <a:t>mayoría</a:t>
            </a:r>
            <a:r>
              <a:rPr lang="en-GB" sz="1067" dirty="0">
                <a:latin typeface="Segoe UI" panose="020B0502040204020203" pitchFamily="34" charset="0"/>
                <a:cs typeface="Segoe UI" panose="020B0502040204020203" pitchFamily="34" charset="0"/>
              </a:rPr>
              <a:t> diabetes </a:t>
            </a:r>
            <a:r>
              <a:rPr lang="en-GB" sz="1067" dirty="0" err="1">
                <a:latin typeface="Segoe UI" panose="020B0502040204020203" pitchFamily="34" charset="0"/>
                <a:cs typeface="Segoe UI" panose="020B0502040204020203" pitchFamily="34" charset="0"/>
              </a:rPr>
              <a:t>tipo</a:t>
            </a:r>
            <a:r>
              <a:rPr lang="en-GB" sz="1067" dirty="0">
                <a:latin typeface="Segoe UI" panose="020B0502040204020203" pitchFamily="34" charset="0"/>
                <a:cs typeface="Segoe UI" panose="020B0502040204020203" pitchFamily="34" charset="0"/>
              </a:rPr>
              <a:t> 2</a:t>
            </a:r>
          </a:p>
        </p:txBody>
      </p:sp>
      <p:sp>
        <p:nvSpPr>
          <p:cNvPr id="6" name="5 Rectángulo"/>
          <p:cNvSpPr/>
          <p:nvPr/>
        </p:nvSpPr>
        <p:spPr>
          <a:xfrm>
            <a:off x="9985745" y="4746416"/>
            <a:ext cx="1846920" cy="1615827"/>
          </a:xfrm>
          <a:prstGeom prst="rect">
            <a:avLst/>
          </a:prstGeom>
        </p:spPr>
        <p:txBody>
          <a:bodyPr wrap="square" lIns="48000">
            <a:spAutoFit/>
          </a:bodyPr>
          <a:lstStyle/>
          <a:p>
            <a:r>
              <a:rPr lang="en-GB" sz="1100" baseline="30000" dirty="0">
                <a:latin typeface="Segoe UI" panose="020B0502040204020203" pitchFamily="34" charset="0"/>
                <a:cs typeface="Segoe UI" panose="020B0502040204020203" pitchFamily="34" charset="0"/>
              </a:rPr>
              <a:t>†</a:t>
            </a:r>
            <a:r>
              <a:rPr lang="en-GB" sz="1100" dirty="0" err="1">
                <a:latin typeface="Segoe UI" panose="020B0502040204020203" pitchFamily="34" charset="0"/>
                <a:cs typeface="Segoe UI" panose="020B0502040204020203" pitchFamily="34" charset="0"/>
              </a:rPr>
              <a:t>Infarto</a:t>
            </a:r>
            <a:r>
              <a:rPr lang="en-GB" sz="1100" dirty="0">
                <a:latin typeface="Segoe UI" panose="020B0502040204020203" pitchFamily="34" charset="0"/>
                <a:cs typeface="Segoe UI" panose="020B0502040204020203" pitchFamily="34" charset="0"/>
              </a:rPr>
              <a:t> de </a:t>
            </a:r>
            <a:r>
              <a:rPr lang="en-GB" sz="1100" dirty="0" err="1">
                <a:latin typeface="Segoe UI" panose="020B0502040204020203" pitchFamily="34" charset="0"/>
                <a:cs typeface="Segoe UI" panose="020B0502040204020203" pitchFamily="34" charset="0"/>
              </a:rPr>
              <a:t>miocardio</a:t>
            </a:r>
            <a:r>
              <a:rPr lang="en-GB" sz="1100" dirty="0">
                <a:latin typeface="Segoe UI" panose="020B0502040204020203" pitchFamily="34" charset="0"/>
                <a:cs typeface="Segoe UI" panose="020B0502040204020203" pitchFamily="34" charset="0"/>
              </a:rPr>
              <a:t> con y sin </a:t>
            </a:r>
            <a:r>
              <a:rPr lang="en-GB" sz="1100" dirty="0" err="1">
                <a:latin typeface="Segoe UI" panose="020B0502040204020203" pitchFamily="34" charset="0"/>
                <a:cs typeface="Segoe UI" panose="020B0502040204020203" pitchFamily="34" charset="0"/>
              </a:rPr>
              <a:t>elevación</a:t>
            </a:r>
            <a:r>
              <a:rPr lang="en-GB" sz="1100" dirty="0">
                <a:latin typeface="Segoe UI" panose="020B0502040204020203" pitchFamily="34" charset="0"/>
                <a:cs typeface="Segoe UI" panose="020B0502040204020203" pitchFamily="34" charset="0"/>
              </a:rPr>
              <a:t> del ST, angina </a:t>
            </a:r>
            <a:r>
              <a:rPr lang="en-GB" sz="1100" dirty="0" err="1">
                <a:latin typeface="Segoe UI" panose="020B0502040204020203" pitchFamily="34" charset="0"/>
                <a:cs typeface="Segoe UI" panose="020B0502040204020203" pitchFamily="34" charset="0"/>
              </a:rPr>
              <a:t>inestable</a:t>
            </a:r>
            <a:r>
              <a:rPr lang="en-GB" sz="1100" dirty="0">
                <a:latin typeface="Segoe UI" panose="020B0502040204020203" pitchFamily="34" charset="0"/>
                <a:cs typeface="Segoe UI" panose="020B0502040204020203" pitchFamily="34" charset="0"/>
              </a:rPr>
              <a:t>, </a:t>
            </a:r>
            <a:r>
              <a:rPr lang="en-GB" sz="1100" dirty="0" err="1">
                <a:latin typeface="Segoe UI" panose="020B0502040204020203" pitchFamily="34" charset="0"/>
                <a:cs typeface="Segoe UI" panose="020B0502040204020203" pitchFamily="34" charset="0"/>
              </a:rPr>
              <a:t>angor</a:t>
            </a:r>
            <a:r>
              <a:rPr lang="en-GB" sz="1100" dirty="0">
                <a:latin typeface="Segoe UI" panose="020B0502040204020203" pitchFamily="34" charset="0"/>
                <a:cs typeface="Segoe UI" panose="020B0502040204020203" pitchFamily="34" charset="0"/>
              </a:rPr>
              <a:t>, </a:t>
            </a:r>
            <a:r>
              <a:rPr lang="en-GB" sz="1100" dirty="0" err="1">
                <a:latin typeface="Segoe UI" panose="020B0502040204020203" pitchFamily="34" charset="0"/>
                <a:cs typeface="Segoe UI" panose="020B0502040204020203" pitchFamily="34" charset="0"/>
              </a:rPr>
              <a:t>infarto</a:t>
            </a:r>
            <a:r>
              <a:rPr lang="en-GB" sz="1100" dirty="0">
                <a:latin typeface="Segoe UI" panose="020B0502040204020203" pitchFamily="34" charset="0"/>
                <a:cs typeface="Segoe UI" panose="020B0502040204020203" pitchFamily="34" charset="0"/>
              </a:rPr>
              <a:t> de </a:t>
            </a:r>
            <a:r>
              <a:rPr lang="en-GB" sz="1100" dirty="0" err="1">
                <a:latin typeface="Segoe UI" panose="020B0502040204020203" pitchFamily="34" charset="0"/>
                <a:cs typeface="Segoe UI" panose="020B0502040204020203" pitchFamily="34" charset="0"/>
              </a:rPr>
              <a:t>miocardio</a:t>
            </a:r>
            <a:r>
              <a:rPr lang="en-GB" sz="1100" dirty="0">
                <a:latin typeface="Segoe UI" panose="020B0502040204020203" pitchFamily="34" charset="0"/>
                <a:cs typeface="Segoe UI" panose="020B0502040204020203" pitchFamily="34" charset="0"/>
              </a:rPr>
              <a:t> </a:t>
            </a:r>
            <a:r>
              <a:rPr lang="en-GB" sz="1100" dirty="0" err="1">
                <a:latin typeface="Segoe UI" panose="020B0502040204020203" pitchFamily="34" charset="0"/>
                <a:cs typeface="Segoe UI" panose="020B0502040204020203" pitchFamily="34" charset="0"/>
              </a:rPr>
              <a:t>antiguo</a:t>
            </a:r>
            <a:r>
              <a:rPr lang="en-GB" sz="1100" dirty="0">
                <a:latin typeface="Segoe UI" panose="020B0502040204020203" pitchFamily="34" charset="0"/>
                <a:cs typeface="Segoe UI" panose="020B0502040204020203" pitchFamily="34" charset="0"/>
              </a:rPr>
              <a:t>, </a:t>
            </a:r>
            <a:r>
              <a:rPr lang="en-GB" sz="1100" dirty="0" err="1">
                <a:latin typeface="Segoe UI" panose="020B0502040204020203" pitchFamily="34" charset="0"/>
                <a:cs typeface="Segoe UI" panose="020B0502040204020203" pitchFamily="34" charset="0"/>
              </a:rPr>
              <a:t>arritmias</a:t>
            </a:r>
            <a:r>
              <a:rPr lang="en-GB" sz="1100" dirty="0">
                <a:latin typeface="Segoe UI" panose="020B0502040204020203" pitchFamily="34" charset="0"/>
                <a:cs typeface="Segoe UI" panose="020B0502040204020203" pitchFamily="34" charset="0"/>
              </a:rPr>
              <a:t> por </a:t>
            </a:r>
            <a:r>
              <a:rPr lang="en-GB" sz="1100" dirty="0" err="1">
                <a:latin typeface="Segoe UI" panose="020B0502040204020203" pitchFamily="34" charset="0"/>
                <a:cs typeface="Segoe UI" panose="020B0502040204020203" pitchFamily="34" charset="0"/>
              </a:rPr>
              <a:t>isquemia</a:t>
            </a:r>
            <a:r>
              <a:rPr lang="en-GB" sz="1100" dirty="0">
                <a:latin typeface="Segoe UI" panose="020B0502040204020203" pitchFamily="34" charset="0"/>
                <a:cs typeface="Segoe UI" panose="020B0502040204020203" pitchFamily="34" charset="0"/>
              </a:rPr>
              <a:t> grave, </a:t>
            </a:r>
            <a:r>
              <a:rPr lang="en-GB" sz="1100" dirty="0" err="1">
                <a:latin typeface="Segoe UI" panose="020B0502040204020203" pitchFamily="34" charset="0"/>
                <a:cs typeface="Segoe UI" panose="020B0502040204020203" pitchFamily="34" charset="0"/>
              </a:rPr>
              <a:t>revascularización</a:t>
            </a:r>
            <a:r>
              <a:rPr lang="en-GB" sz="1100" dirty="0">
                <a:latin typeface="Segoe UI" panose="020B0502040204020203" pitchFamily="34" charset="0"/>
                <a:cs typeface="Segoe UI" panose="020B0502040204020203" pitchFamily="34" charset="0"/>
              </a:rPr>
              <a:t> coronaria, ictus o </a:t>
            </a:r>
            <a:r>
              <a:rPr lang="en-GB" sz="1100" dirty="0" err="1">
                <a:latin typeface="Segoe UI" panose="020B0502040204020203" pitchFamily="34" charset="0"/>
                <a:cs typeface="Segoe UI" panose="020B0502040204020203" pitchFamily="34" charset="0"/>
              </a:rPr>
              <a:t>enfermedad</a:t>
            </a:r>
            <a:r>
              <a:rPr lang="en-GB" sz="1100" dirty="0">
                <a:latin typeface="Segoe UI" panose="020B0502040204020203" pitchFamily="34" charset="0"/>
                <a:cs typeface="Segoe UI" panose="020B0502040204020203" pitchFamily="34" charset="0"/>
              </a:rPr>
              <a:t> arterial </a:t>
            </a:r>
            <a:r>
              <a:rPr lang="en-GB" sz="1100" dirty="0" err="1">
                <a:latin typeface="Segoe UI" panose="020B0502040204020203" pitchFamily="34" charset="0"/>
                <a:cs typeface="Segoe UI" panose="020B0502040204020203" pitchFamily="34" charset="0"/>
              </a:rPr>
              <a:t>periférica</a:t>
            </a:r>
            <a:endParaRPr lang="es-ES" sz="1100" dirty="0">
              <a:latin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7E32A01B-4620-8AA1-6FE2-E9FEC001B513}"/>
              </a:ext>
            </a:extLst>
          </p:cNvPr>
          <p:cNvSpPr/>
          <p:nvPr/>
        </p:nvSpPr>
        <p:spPr>
          <a:xfrm>
            <a:off x="7518764" y="2040608"/>
            <a:ext cx="2242825" cy="3521013"/>
          </a:xfrm>
          <a:prstGeom prst="rect">
            <a:avLst/>
          </a:prstGeom>
          <a:solidFill>
            <a:srgbClr val="C01228">
              <a:alpha val="2471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angle 11"/>
          <p:cNvSpPr/>
          <p:nvPr/>
        </p:nvSpPr>
        <p:spPr>
          <a:xfrm>
            <a:off x="539207" y="6465307"/>
            <a:ext cx="11347200" cy="567259"/>
          </a:xfrm>
          <a:prstGeom prst="rect">
            <a:avLst/>
          </a:prstGeom>
        </p:spPr>
        <p:txBody>
          <a:bodyPr wrap="square" lIns="48000" tIns="48000" rIns="48000" bIns="48000">
            <a:spAutoFit/>
          </a:bodyPr>
          <a:lstStyle/>
          <a:p>
            <a:pPr marL="304792" indent="-304792" algn="just">
              <a:lnSpc>
                <a:spcPct val="120000"/>
              </a:lnSpc>
              <a:buAutoNum type="arabicPeriod"/>
            </a:pPr>
            <a:r>
              <a:rPr lang="en-GB" sz="900" dirty="0">
                <a:solidFill>
                  <a:schemeClr val="accent3"/>
                </a:solidFill>
                <a:latin typeface="Segoe UI" panose="020B0502040204020203" pitchFamily="34" charset="0"/>
                <a:cs typeface="Segoe UI" panose="020B0502040204020203" pitchFamily="34" charset="0"/>
              </a:rPr>
              <a:t>*</a:t>
            </a:r>
            <a:r>
              <a:rPr lang="en-GB" sz="900" dirty="0" err="1">
                <a:solidFill>
                  <a:schemeClr val="accent3"/>
                </a:solidFill>
                <a:latin typeface="Segoe UI" panose="020B0502040204020203" pitchFamily="34" charset="0"/>
                <a:cs typeface="Segoe UI" panose="020B0502040204020203" pitchFamily="34" charset="0"/>
              </a:rPr>
              <a:t>Predominantemente</a:t>
            </a:r>
            <a:r>
              <a:rPr lang="en-GB" sz="900" dirty="0">
                <a:solidFill>
                  <a:schemeClr val="accent3"/>
                </a:solidFill>
                <a:latin typeface="Segoe UI" panose="020B0502040204020203" pitchFamily="34" charset="0"/>
                <a:cs typeface="Segoe UI" panose="020B0502040204020203" pitchFamily="34" charset="0"/>
              </a:rPr>
              <a:t> Diabetes Tipo 2 </a:t>
            </a:r>
            <a:r>
              <a:rPr lang="en-GB" sz="900" dirty="0" err="1">
                <a:solidFill>
                  <a:schemeClr val="accent3"/>
                </a:solidFill>
                <a:latin typeface="Segoe UI" panose="020B0502040204020203" pitchFamily="34" charset="0"/>
                <a:cs typeface="Segoe UI" panose="020B0502040204020203" pitchFamily="34" charset="0"/>
              </a:rPr>
              <a:t>en</a:t>
            </a:r>
            <a:r>
              <a:rPr lang="en-GB" sz="900" dirty="0">
                <a:solidFill>
                  <a:schemeClr val="accent3"/>
                </a:solidFill>
                <a:latin typeface="Segoe UI" panose="020B0502040204020203" pitchFamily="34" charset="0"/>
                <a:cs typeface="Segoe UI" panose="020B0502040204020203" pitchFamily="34" charset="0"/>
              </a:rPr>
              <a:t> la </a:t>
            </a:r>
            <a:r>
              <a:rPr lang="en-GB" sz="900" dirty="0" err="1">
                <a:solidFill>
                  <a:schemeClr val="accent3"/>
                </a:solidFill>
                <a:latin typeface="Segoe UI" panose="020B0502040204020203" pitchFamily="34" charset="0"/>
                <a:cs typeface="Segoe UI" panose="020B0502040204020203" pitchFamily="34" charset="0"/>
              </a:rPr>
              <a:t>práctica</a:t>
            </a:r>
            <a:r>
              <a:rPr lang="en-GB" sz="900" dirty="0">
                <a:solidFill>
                  <a:schemeClr val="accent3"/>
                </a:solidFill>
                <a:latin typeface="Segoe UI" panose="020B0502040204020203" pitchFamily="34" charset="0"/>
                <a:cs typeface="Segoe UI" panose="020B0502040204020203" pitchFamily="34" charset="0"/>
              </a:rPr>
              <a:t> </a:t>
            </a:r>
            <a:r>
              <a:rPr lang="en-GB" sz="900" dirty="0" err="1">
                <a:solidFill>
                  <a:schemeClr val="accent3"/>
                </a:solidFill>
                <a:latin typeface="Segoe UI" panose="020B0502040204020203" pitchFamily="34" charset="0"/>
                <a:cs typeface="Segoe UI" panose="020B0502040204020203" pitchFamily="34" charset="0"/>
              </a:rPr>
              <a:t>habituaNorhammar</a:t>
            </a:r>
            <a:r>
              <a:rPr lang="en-GB" sz="900" dirty="0">
                <a:solidFill>
                  <a:schemeClr val="accent3"/>
                </a:solidFill>
                <a:latin typeface="Segoe UI" panose="020B0502040204020203" pitchFamily="34" charset="0"/>
                <a:cs typeface="Segoe UI" panose="020B0502040204020203" pitchFamily="34" charset="0"/>
              </a:rPr>
              <a:t>, </a:t>
            </a:r>
            <a:r>
              <a:rPr lang="en-GB" sz="900" i="1" dirty="0">
                <a:solidFill>
                  <a:schemeClr val="accent3"/>
                </a:solidFill>
                <a:latin typeface="Segoe UI" panose="020B0502040204020203" pitchFamily="34" charset="0"/>
                <a:cs typeface="Segoe UI" panose="020B0502040204020203" pitchFamily="34" charset="0"/>
              </a:rPr>
              <a:t>et al</a:t>
            </a:r>
            <a:r>
              <a:rPr lang="en-GB" sz="900" dirty="0">
                <a:solidFill>
                  <a:schemeClr val="accent3"/>
                </a:solidFill>
                <a:latin typeface="Segoe UI" panose="020B0502040204020203" pitchFamily="34" charset="0"/>
                <a:cs typeface="Segoe UI" panose="020B0502040204020203" pitchFamily="34" charset="0"/>
              </a:rPr>
              <a:t>. </a:t>
            </a:r>
            <a:r>
              <a:rPr lang="en-GB" sz="900" dirty="0" err="1">
                <a:solidFill>
                  <a:schemeClr val="accent3"/>
                </a:solidFill>
                <a:latin typeface="Segoe UI" panose="020B0502040204020203" pitchFamily="34" charset="0"/>
                <a:cs typeface="Segoe UI" panose="020B0502040204020203" pitchFamily="34" charset="0"/>
              </a:rPr>
              <a:t>Diabetologia</a:t>
            </a:r>
            <a:r>
              <a:rPr lang="en-GB" sz="900" dirty="0">
                <a:solidFill>
                  <a:schemeClr val="accent3"/>
                </a:solidFill>
                <a:latin typeface="Segoe UI" panose="020B0502040204020203" pitchFamily="34" charset="0"/>
                <a:cs typeface="Segoe UI" panose="020B0502040204020203" pitchFamily="34" charset="0"/>
              </a:rPr>
              <a:t>. 2016;59(8):1692-70; 2</a:t>
            </a:r>
            <a:r>
              <a:rPr lang="en-GB" sz="900" dirty="0">
                <a:solidFill>
                  <a:schemeClr val="accent1"/>
                </a:solidFill>
                <a:latin typeface="Segoe UI" panose="020B0502040204020203" pitchFamily="34" charset="0"/>
                <a:cs typeface="Segoe UI" panose="020B0502040204020203" pitchFamily="34" charset="0"/>
              </a:rPr>
              <a:t>. </a:t>
            </a:r>
            <a:r>
              <a:rPr lang="en-GB" sz="900" dirty="0">
                <a:solidFill>
                  <a:schemeClr val="bg2">
                    <a:lumMod val="75000"/>
                  </a:schemeClr>
                </a:solidFill>
                <a:latin typeface="Segoe UI" panose="020B0502040204020203" pitchFamily="34" charset="0"/>
                <a:cs typeface="Segoe UI" panose="020B0502040204020203" pitchFamily="34" charset="0"/>
              </a:rPr>
              <a:t>Young, </a:t>
            </a:r>
            <a:r>
              <a:rPr lang="en-GB" sz="900" i="1" dirty="0">
                <a:solidFill>
                  <a:schemeClr val="bg2">
                    <a:lumMod val="75000"/>
                  </a:schemeClr>
                </a:solidFill>
                <a:latin typeface="Segoe UI" panose="020B0502040204020203" pitchFamily="34" charset="0"/>
                <a:cs typeface="Segoe UI" panose="020B0502040204020203" pitchFamily="34" charset="0"/>
              </a:rPr>
              <a:t>et al</a:t>
            </a:r>
            <a:r>
              <a:rPr lang="en-GB" sz="900" dirty="0">
                <a:solidFill>
                  <a:schemeClr val="bg2">
                    <a:lumMod val="75000"/>
                  </a:schemeClr>
                </a:solidFill>
                <a:latin typeface="Segoe UI" panose="020B0502040204020203" pitchFamily="34" charset="0"/>
                <a:cs typeface="Segoe UI" panose="020B0502040204020203" pitchFamily="34" charset="0"/>
              </a:rPr>
              <a:t>. J Am Soc Nephrol. 2005;16(1):219-28. 3. Jurado, </a:t>
            </a:r>
            <a:r>
              <a:rPr lang="en-GB" sz="900" i="1" dirty="0">
                <a:solidFill>
                  <a:schemeClr val="bg2">
                    <a:lumMod val="75000"/>
                  </a:schemeClr>
                </a:solidFill>
                <a:latin typeface="Segoe UI" panose="020B0502040204020203" pitchFamily="34" charset="0"/>
                <a:cs typeface="Segoe UI" panose="020B0502040204020203" pitchFamily="34" charset="0"/>
              </a:rPr>
              <a:t>et al</a:t>
            </a:r>
            <a:r>
              <a:rPr lang="en-GB" sz="900" dirty="0">
                <a:solidFill>
                  <a:schemeClr val="bg2">
                    <a:lumMod val="75000"/>
                  </a:schemeClr>
                </a:solidFill>
                <a:latin typeface="Segoe UI" panose="020B0502040204020203" pitchFamily="34" charset="0"/>
                <a:cs typeface="Segoe UI" panose="020B0502040204020203" pitchFamily="34" charset="0"/>
              </a:rPr>
              <a:t>. J Am </a:t>
            </a:r>
            <a:r>
              <a:rPr lang="en-GB" sz="900" dirty="0" err="1">
                <a:solidFill>
                  <a:schemeClr val="bg2">
                    <a:lumMod val="75000"/>
                  </a:schemeClr>
                </a:solidFill>
                <a:latin typeface="Segoe UI" panose="020B0502040204020203" pitchFamily="34" charset="0"/>
                <a:cs typeface="Segoe UI" panose="020B0502040204020203" pitchFamily="34" charset="0"/>
              </a:rPr>
              <a:t>Acad</a:t>
            </a:r>
            <a:r>
              <a:rPr lang="en-GB" sz="900" dirty="0">
                <a:solidFill>
                  <a:schemeClr val="bg2">
                    <a:lumMod val="75000"/>
                  </a:schemeClr>
                </a:solidFill>
                <a:latin typeface="Segoe UI" panose="020B0502040204020203" pitchFamily="34" charset="0"/>
                <a:cs typeface="Segoe UI" panose="020B0502040204020203" pitchFamily="34" charset="0"/>
              </a:rPr>
              <a:t> Nurse </a:t>
            </a:r>
            <a:r>
              <a:rPr lang="en-GB" sz="900" dirty="0" err="1">
                <a:solidFill>
                  <a:schemeClr val="bg2">
                    <a:lumMod val="75000"/>
                  </a:schemeClr>
                </a:solidFill>
                <a:latin typeface="Segoe UI" panose="020B0502040204020203" pitchFamily="34" charset="0"/>
                <a:cs typeface="Segoe UI" panose="020B0502040204020203" pitchFamily="34" charset="0"/>
              </a:rPr>
              <a:t>Pract</a:t>
            </a:r>
            <a:r>
              <a:rPr lang="en-GB" sz="900" dirty="0">
                <a:solidFill>
                  <a:schemeClr val="bg2">
                    <a:lumMod val="75000"/>
                  </a:schemeClr>
                </a:solidFill>
                <a:latin typeface="Segoe UI" panose="020B0502040204020203" pitchFamily="34" charset="0"/>
                <a:cs typeface="Segoe UI" panose="020B0502040204020203" pitchFamily="34" charset="0"/>
              </a:rPr>
              <a:t>. 2009;21(3):140-83. 4. </a:t>
            </a:r>
            <a:r>
              <a:rPr lang="en-GB" sz="900" dirty="0" err="1">
                <a:solidFill>
                  <a:schemeClr val="bg2">
                    <a:lumMod val="75000"/>
                  </a:schemeClr>
                </a:solidFill>
                <a:latin typeface="Segoe UI" panose="020B0502040204020203" pitchFamily="34" charset="0"/>
                <a:cs typeface="Segoe UI" panose="020B0502040204020203" pitchFamily="34" charset="0"/>
              </a:rPr>
              <a:t>Romon</a:t>
            </a:r>
            <a:r>
              <a:rPr lang="en-GB" sz="900" dirty="0">
                <a:solidFill>
                  <a:schemeClr val="bg2">
                    <a:lumMod val="75000"/>
                  </a:schemeClr>
                </a:solidFill>
                <a:latin typeface="Segoe UI" panose="020B0502040204020203" pitchFamily="34" charset="0"/>
                <a:cs typeface="Segoe UI" panose="020B0502040204020203" pitchFamily="34" charset="0"/>
              </a:rPr>
              <a:t>, </a:t>
            </a:r>
            <a:r>
              <a:rPr lang="en-GB" sz="900" i="1" dirty="0">
                <a:solidFill>
                  <a:schemeClr val="bg2">
                    <a:lumMod val="75000"/>
                  </a:schemeClr>
                </a:solidFill>
                <a:latin typeface="Segoe UI" panose="020B0502040204020203" pitchFamily="34" charset="0"/>
                <a:cs typeface="Segoe UI" panose="020B0502040204020203" pitchFamily="34" charset="0"/>
              </a:rPr>
              <a:t>et al</a:t>
            </a:r>
            <a:r>
              <a:rPr lang="en-GB" sz="900" dirty="0">
                <a:solidFill>
                  <a:schemeClr val="bg2">
                    <a:lumMod val="75000"/>
                  </a:schemeClr>
                </a:solidFill>
                <a:latin typeface="Segoe UI" panose="020B0502040204020203" pitchFamily="34" charset="0"/>
                <a:cs typeface="Segoe UI" panose="020B0502040204020203" pitchFamily="34" charset="0"/>
              </a:rPr>
              <a:t>. Diabetes </a:t>
            </a:r>
            <a:r>
              <a:rPr lang="en-GB" sz="900" dirty="0" err="1">
                <a:solidFill>
                  <a:schemeClr val="bg2">
                    <a:lumMod val="75000"/>
                  </a:schemeClr>
                </a:solidFill>
                <a:latin typeface="Segoe UI" panose="020B0502040204020203" pitchFamily="34" charset="0"/>
                <a:cs typeface="Segoe UI" panose="020B0502040204020203" pitchFamily="34" charset="0"/>
              </a:rPr>
              <a:t>Metab</a:t>
            </a:r>
            <a:r>
              <a:rPr lang="en-GB" sz="900" dirty="0">
                <a:solidFill>
                  <a:schemeClr val="bg2">
                    <a:lumMod val="75000"/>
                  </a:schemeClr>
                </a:solidFill>
                <a:latin typeface="Segoe UI" panose="020B0502040204020203" pitchFamily="34" charset="0"/>
                <a:cs typeface="Segoe UI" panose="020B0502040204020203" pitchFamily="34" charset="0"/>
              </a:rPr>
              <a:t>. 2008;34(2):140-7;   </a:t>
            </a:r>
          </a:p>
          <a:p>
            <a:pPr algn="just">
              <a:lnSpc>
                <a:spcPct val="120000"/>
              </a:lnSpc>
            </a:pPr>
            <a:r>
              <a:rPr lang="en-GB" sz="800" dirty="0">
                <a:solidFill>
                  <a:schemeClr val="accent3"/>
                </a:solidFill>
              </a:rPr>
              <a:t>l</a:t>
            </a:r>
          </a:p>
        </p:txBody>
      </p:sp>
    </p:spTree>
    <p:extLst>
      <p:ext uri="{BB962C8B-B14F-4D97-AF65-F5344CB8AC3E}">
        <p14:creationId xmlns:p14="http://schemas.microsoft.com/office/powerpoint/2010/main" val="12007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a:xfrm>
            <a:off x="596899" y="6519989"/>
            <a:ext cx="10744201" cy="365125"/>
          </a:xfrm>
        </p:spPr>
        <p:txBody>
          <a:bodyPr/>
          <a:lstStyle/>
          <a:p>
            <a:pPr algn="ctr"/>
            <a:r>
              <a:rPr lang="en-GB" sz="1100" dirty="0">
                <a:solidFill>
                  <a:schemeClr val="tx1">
                    <a:lumMod val="50000"/>
                    <a:lumOff val="50000"/>
                  </a:schemeClr>
                </a:solidFill>
              </a:rPr>
              <a:t>ECV, </a:t>
            </a:r>
            <a:r>
              <a:rPr lang="en-GB" sz="1100" dirty="0" err="1">
                <a:solidFill>
                  <a:schemeClr val="tx1">
                    <a:lumMod val="50000"/>
                    <a:lumOff val="50000"/>
                  </a:schemeClr>
                </a:solidFill>
              </a:rPr>
              <a:t>enfermedad</a:t>
            </a:r>
            <a:r>
              <a:rPr lang="en-GB" sz="1100" dirty="0">
                <a:solidFill>
                  <a:schemeClr val="tx1">
                    <a:lumMod val="50000"/>
                    <a:lumOff val="50000"/>
                  </a:schemeClr>
                </a:solidFill>
              </a:rPr>
              <a:t>  cardiovascular; DM2,  diabetes TIPO 2 Newman JD </a:t>
            </a:r>
            <a:r>
              <a:rPr lang="en-GB" sz="1100" i="1" dirty="0">
                <a:solidFill>
                  <a:schemeClr val="tx1">
                    <a:lumMod val="50000"/>
                    <a:lumOff val="50000"/>
                  </a:schemeClr>
                </a:solidFill>
              </a:rPr>
              <a:t>et al. J Am Coll </a:t>
            </a:r>
            <a:r>
              <a:rPr lang="en-GB" sz="1100" i="1" dirty="0" err="1">
                <a:solidFill>
                  <a:schemeClr val="tx1">
                    <a:lumMod val="50000"/>
                    <a:lumOff val="50000"/>
                  </a:schemeClr>
                </a:solidFill>
              </a:rPr>
              <a:t>Cardiol</a:t>
            </a:r>
            <a:r>
              <a:rPr lang="en-GB" sz="1100" i="1" dirty="0">
                <a:solidFill>
                  <a:schemeClr val="tx1">
                    <a:lumMod val="50000"/>
                    <a:lumOff val="50000"/>
                  </a:schemeClr>
                </a:solidFill>
              </a:rPr>
              <a:t> </a:t>
            </a:r>
            <a:r>
              <a:rPr lang="en-GB" sz="1100" dirty="0">
                <a:solidFill>
                  <a:schemeClr val="tx1">
                    <a:lumMod val="50000"/>
                    <a:lumOff val="50000"/>
                  </a:schemeClr>
                </a:solidFill>
              </a:rPr>
              <a:t>2017;70:883</a:t>
            </a:r>
          </a:p>
        </p:txBody>
      </p:sp>
      <p:sp>
        <p:nvSpPr>
          <p:cNvPr id="3" name="Title 2"/>
          <p:cNvSpPr>
            <a:spLocks noGrp="1"/>
          </p:cNvSpPr>
          <p:nvPr>
            <p:ph type="title"/>
          </p:nvPr>
        </p:nvSpPr>
        <p:spPr>
          <a:xfrm>
            <a:off x="596899" y="973592"/>
            <a:ext cx="11226800" cy="1325563"/>
          </a:xfrm>
        </p:spPr>
        <p:txBody>
          <a:bodyPr>
            <a:noAutofit/>
          </a:bodyPr>
          <a:lstStyle/>
          <a:p>
            <a:pPr algn="ctr"/>
            <a:r>
              <a:rPr lang="en-GB" sz="2800" dirty="0">
                <a:solidFill>
                  <a:schemeClr val="bg2">
                    <a:lumMod val="10000"/>
                  </a:schemeClr>
                </a:solidFill>
                <a:latin typeface="Segoe UI" panose="020B0502040204020203" pitchFamily="34" charset="0"/>
                <a:cs typeface="Segoe UI" panose="020B0502040204020203" pitchFamily="34" charset="0"/>
              </a:rPr>
              <a:t>FISIOPATOLOGÍA DE LA ENFERMEDAD CARDIOVASCULAR </a:t>
            </a:r>
            <a:br>
              <a:rPr lang="en-GB" sz="2800" dirty="0">
                <a:solidFill>
                  <a:schemeClr val="bg2">
                    <a:lumMod val="10000"/>
                  </a:schemeClr>
                </a:solidFill>
                <a:latin typeface="Segoe UI" panose="020B0502040204020203" pitchFamily="34" charset="0"/>
                <a:cs typeface="Segoe UI" panose="020B0502040204020203" pitchFamily="34" charset="0"/>
              </a:rPr>
            </a:br>
            <a:r>
              <a:rPr lang="en-GB" sz="2800" dirty="0">
                <a:solidFill>
                  <a:schemeClr val="bg2">
                    <a:lumMod val="10000"/>
                  </a:schemeClr>
                </a:solidFill>
                <a:latin typeface="Segoe UI" panose="020B0502040204020203" pitchFamily="34" charset="0"/>
                <a:cs typeface="Segoe UI" panose="020B0502040204020203" pitchFamily="34" charset="0"/>
              </a:rPr>
              <a:t>EN EL PACIENTE DM2</a:t>
            </a:r>
          </a:p>
        </p:txBody>
      </p:sp>
      <p:sp>
        <p:nvSpPr>
          <p:cNvPr id="6" name="Text Placeholder 5"/>
          <p:cNvSpPr>
            <a:spLocks noGrp="1"/>
          </p:cNvSpPr>
          <p:nvPr>
            <p:ph type="body" sz="quarter" idx="4294967295"/>
          </p:nvPr>
        </p:nvSpPr>
        <p:spPr>
          <a:xfrm>
            <a:off x="920041" y="2069080"/>
            <a:ext cx="10953739" cy="604838"/>
          </a:xfrm>
        </p:spPr>
        <p:txBody>
          <a:bodyPr>
            <a:noAutofit/>
          </a:bodyPr>
          <a:lstStyle/>
          <a:p>
            <a:pPr marL="0" indent="0" algn="ctr">
              <a:lnSpc>
                <a:spcPct val="100000"/>
              </a:lnSpc>
              <a:buNone/>
            </a:pPr>
            <a:r>
              <a:rPr lang="en-GB" sz="1600" dirty="0"/>
              <a:t>La diabetes </a:t>
            </a:r>
            <a:r>
              <a:rPr lang="en-GB" sz="1600" dirty="0" err="1"/>
              <a:t>tipo</a:t>
            </a:r>
            <a:r>
              <a:rPr lang="en-GB" sz="1600" dirty="0"/>
              <a:t> 2 </a:t>
            </a:r>
            <a:r>
              <a:rPr lang="en-GB" sz="1600" b="1" dirty="0" err="1"/>
              <a:t>comparte</a:t>
            </a:r>
            <a:r>
              <a:rPr lang="en-GB" sz="1600" b="1" dirty="0"/>
              <a:t> </a:t>
            </a:r>
            <a:r>
              <a:rPr lang="en-GB" sz="1600" b="1" dirty="0" err="1"/>
              <a:t>factores</a:t>
            </a:r>
            <a:r>
              <a:rPr lang="en-GB" sz="1600" b="1" dirty="0"/>
              <a:t> de </a:t>
            </a:r>
            <a:r>
              <a:rPr lang="en-GB" sz="1600" b="1" dirty="0" err="1"/>
              <a:t>riesgo</a:t>
            </a:r>
            <a:r>
              <a:rPr lang="en-GB" sz="1600" b="1" dirty="0"/>
              <a:t> </a:t>
            </a:r>
            <a:r>
              <a:rPr lang="en-GB" sz="1600" b="1" dirty="0" err="1"/>
              <a:t>comunes</a:t>
            </a:r>
            <a:r>
              <a:rPr lang="en-GB" sz="1600" b="1" dirty="0"/>
              <a:t> con la </a:t>
            </a:r>
            <a:r>
              <a:rPr lang="en-GB" sz="1600" b="1" dirty="0" err="1"/>
              <a:t>enfermedad</a:t>
            </a:r>
            <a:r>
              <a:rPr lang="en-GB" sz="1600" b="1" dirty="0"/>
              <a:t> CV </a:t>
            </a:r>
            <a:r>
              <a:rPr lang="en-GB" sz="1600" dirty="0"/>
              <a:t>y </a:t>
            </a:r>
            <a:r>
              <a:rPr lang="en-GB" sz="1600" dirty="0" err="1"/>
              <a:t>contribuye</a:t>
            </a:r>
            <a:r>
              <a:rPr lang="en-GB" sz="1600" dirty="0"/>
              <a:t> al </a:t>
            </a:r>
            <a:r>
              <a:rPr lang="en-GB" sz="1600" dirty="0" err="1"/>
              <a:t>daño</a:t>
            </a:r>
            <a:r>
              <a:rPr lang="en-GB" sz="1600" dirty="0"/>
              <a:t> vascular.</a:t>
            </a:r>
          </a:p>
        </p:txBody>
      </p:sp>
      <p:grpSp>
        <p:nvGrpSpPr>
          <p:cNvPr id="29" name="Group 28">
            <a:extLst>
              <a:ext uri="{FF2B5EF4-FFF2-40B4-BE49-F238E27FC236}">
                <a16:creationId xmlns:a16="http://schemas.microsoft.com/office/drawing/2014/main" id="{FE12D8D0-AFA0-49A4-AF80-F2BC1D931CE5}"/>
              </a:ext>
            </a:extLst>
          </p:cNvPr>
          <p:cNvGrpSpPr/>
          <p:nvPr/>
        </p:nvGrpSpPr>
        <p:grpSpPr>
          <a:xfrm>
            <a:off x="1016000" y="2485998"/>
            <a:ext cx="10034400" cy="3903183"/>
            <a:chOff x="856200" y="1701763"/>
            <a:chExt cx="7525800" cy="2927387"/>
          </a:xfrm>
        </p:grpSpPr>
        <p:sp>
          <p:nvSpPr>
            <p:cNvPr id="54" name="Rectangle 53">
              <a:extLst>
                <a:ext uri="{FF2B5EF4-FFF2-40B4-BE49-F238E27FC236}">
                  <a16:creationId xmlns:a16="http://schemas.microsoft.com/office/drawing/2014/main" id="{F69D0DC4-8E3E-4FB0-B564-E5867AF54263}"/>
                </a:ext>
              </a:extLst>
            </p:cNvPr>
            <p:cNvSpPr/>
            <p:nvPr/>
          </p:nvSpPr>
          <p:spPr>
            <a:xfrm>
              <a:off x="6204001" y="4292656"/>
              <a:ext cx="2087998" cy="336252"/>
            </a:xfrm>
            <a:prstGeom prst="rect">
              <a:avLst/>
            </a:prstGeom>
            <a:pattFill prst="ltUpDiag">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chemeClr val="tx1"/>
                </a:solidFill>
              </a:endParaRPr>
            </a:p>
          </p:txBody>
        </p:sp>
        <p:sp>
          <p:nvSpPr>
            <p:cNvPr id="38" name="Rectangle 37">
              <a:extLst>
                <a:ext uri="{FF2B5EF4-FFF2-40B4-BE49-F238E27FC236}">
                  <a16:creationId xmlns:a16="http://schemas.microsoft.com/office/drawing/2014/main" id="{330E9EF7-6DEE-471D-A882-93EB5310F321}"/>
                </a:ext>
              </a:extLst>
            </p:cNvPr>
            <p:cNvSpPr/>
            <p:nvPr/>
          </p:nvSpPr>
          <p:spPr>
            <a:xfrm>
              <a:off x="948344" y="4292898"/>
              <a:ext cx="2087998" cy="336252"/>
            </a:xfrm>
            <a:prstGeom prst="rect">
              <a:avLst/>
            </a:prstGeom>
            <a:pattFill prst="ltUpDiag">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chemeClr val="tx1"/>
                </a:solidFill>
              </a:endParaRPr>
            </a:p>
          </p:txBody>
        </p:sp>
        <p:sp>
          <p:nvSpPr>
            <p:cNvPr id="7" name="Rectangle 6">
              <a:extLst>
                <a:ext uri="{FF2B5EF4-FFF2-40B4-BE49-F238E27FC236}">
                  <a16:creationId xmlns:a16="http://schemas.microsoft.com/office/drawing/2014/main" id="{64AAE3DD-6B97-4067-B2CC-8A6D0BF86614}"/>
                </a:ext>
              </a:extLst>
            </p:cNvPr>
            <p:cNvSpPr/>
            <p:nvPr/>
          </p:nvSpPr>
          <p:spPr>
            <a:xfrm>
              <a:off x="856200" y="2124076"/>
              <a:ext cx="2268000" cy="2460818"/>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168" tIns="45719" rIns="91168" bIns="45719" rtlCol="0" anchor="ctr"/>
            <a:lstStyle/>
            <a:p>
              <a:pPr algn="ctr" defTabSz="1167524"/>
              <a:endParaRPr lang="en-GB" sz="2267" dirty="0">
                <a:solidFill>
                  <a:srgbClr val="000000"/>
                </a:solidFill>
              </a:endParaRPr>
            </a:p>
          </p:txBody>
        </p:sp>
        <p:sp>
          <p:nvSpPr>
            <p:cNvPr id="11" name="TextBox 10">
              <a:extLst>
                <a:ext uri="{FF2B5EF4-FFF2-40B4-BE49-F238E27FC236}">
                  <a16:creationId xmlns:a16="http://schemas.microsoft.com/office/drawing/2014/main" id="{CCFEEDBA-8BC5-47B3-9207-A454C327A75E}"/>
                </a:ext>
              </a:extLst>
            </p:cNvPr>
            <p:cNvSpPr txBox="1"/>
            <p:nvPr/>
          </p:nvSpPr>
          <p:spPr>
            <a:xfrm>
              <a:off x="946200" y="2204183"/>
              <a:ext cx="2088000" cy="252000"/>
            </a:xfrm>
            <a:prstGeom prst="rect">
              <a:avLst/>
            </a:prstGeom>
            <a:solidFill>
              <a:schemeClr val="accent2"/>
            </a:solidFill>
            <a:ln>
              <a:solidFill>
                <a:schemeClr val="accent2"/>
              </a:solidFill>
            </a:ln>
          </p:spPr>
          <p:txBody>
            <a:bodyPr wrap="square" lIns="91168" tIns="45719" rIns="91168" bIns="45719" rtlCol="0" anchor="ctr">
              <a:noAutofit/>
            </a:bodyPr>
            <a:lstStyle/>
            <a:p>
              <a:pPr algn="ctr" defTabSz="1167524"/>
              <a:r>
                <a:rPr lang="en-GB" sz="1467" b="1" dirty="0" err="1">
                  <a:solidFill>
                    <a:srgbClr val="FFFFFF"/>
                  </a:solidFill>
                </a:rPr>
                <a:t>Inactividad</a:t>
              </a:r>
              <a:r>
                <a:rPr lang="en-GB" sz="1467" b="1" dirty="0">
                  <a:solidFill>
                    <a:srgbClr val="FFFFFF"/>
                  </a:solidFill>
                </a:rPr>
                <a:t> </a:t>
              </a:r>
              <a:r>
                <a:rPr lang="en-GB" sz="1467" b="1" dirty="0" err="1">
                  <a:solidFill>
                    <a:srgbClr val="FFFFFF"/>
                  </a:solidFill>
                </a:rPr>
                <a:t>física</a:t>
              </a:r>
              <a:endParaRPr lang="en-GB" sz="1467" b="1" dirty="0">
                <a:solidFill>
                  <a:srgbClr val="FFFFFF"/>
                </a:solidFill>
              </a:endParaRPr>
            </a:p>
          </p:txBody>
        </p:sp>
        <p:sp>
          <p:nvSpPr>
            <p:cNvPr id="12" name="TextBox 11">
              <a:extLst>
                <a:ext uri="{FF2B5EF4-FFF2-40B4-BE49-F238E27FC236}">
                  <a16:creationId xmlns:a16="http://schemas.microsoft.com/office/drawing/2014/main" id="{2FF31E95-CFFB-4A6C-8890-6275E616734D}"/>
                </a:ext>
              </a:extLst>
            </p:cNvPr>
            <p:cNvSpPr txBox="1"/>
            <p:nvPr/>
          </p:nvSpPr>
          <p:spPr>
            <a:xfrm>
              <a:off x="946200" y="2886903"/>
              <a:ext cx="2088000" cy="252000"/>
            </a:xfrm>
            <a:prstGeom prst="rect">
              <a:avLst/>
            </a:prstGeom>
            <a:solidFill>
              <a:schemeClr val="accent2"/>
            </a:solidFill>
            <a:ln>
              <a:solidFill>
                <a:schemeClr val="accent2"/>
              </a:solidFill>
            </a:ln>
          </p:spPr>
          <p:txBody>
            <a:bodyPr wrap="none" lIns="91168" tIns="45719" rIns="91168" bIns="45719" rtlCol="0" anchor="ctr">
              <a:noAutofit/>
            </a:bodyPr>
            <a:lstStyle/>
            <a:p>
              <a:pPr algn="ctr" defTabSz="1167524"/>
              <a:r>
                <a:rPr lang="en-GB" sz="1467" b="1" dirty="0">
                  <a:solidFill>
                    <a:srgbClr val="FFFFFF"/>
                  </a:solidFill>
                </a:rPr>
                <a:t> </a:t>
              </a:r>
              <a:r>
                <a:rPr lang="en-GB" sz="1467" b="1" dirty="0" err="1">
                  <a:solidFill>
                    <a:srgbClr val="FFFFFF"/>
                  </a:solidFill>
                </a:rPr>
                <a:t>Dieta</a:t>
              </a:r>
              <a:r>
                <a:rPr lang="en-GB" sz="1467" b="1" dirty="0">
                  <a:solidFill>
                    <a:srgbClr val="FFFFFF"/>
                  </a:solidFill>
                </a:rPr>
                <a:t> </a:t>
              </a:r>
              <a:r>
                <a:rPr lang="en-GB" sz="1467" b="1" dirty="0" err="1">
                  <a:solidFill>
                    <a:srgbClr val="FFFFFF"/>
                  </a:solidFill>
                </a:rPr>
                <a:t>inadecuada</a:t>
              </a:r>
              <a:endParaRPr lang="en-GB" sz="1467" b="1" dirty="0">
                <a:solidFill>
                  <a:srgbClr val="FFFFFF"/>
                </a:solidFill>
              </a:endParaRPr>
            </a:p>
          </p:txBody>
        </p:sp>
        <p:sp>
          <p:nvSpPr>
            <p:cNvPr id="13" name="TextBox 12">
              <a:extLst>
                <a:ext uri="{FF2B5EF4-FFF2-40B4-BE49-F238E27FC236}">
                  <a16:creationId xmlns:a16="http://schemas.microsoft.com/office/drawing/2014/main" id="{48A63DD1-72DB-4535-ACB0-2262B1247E99}"/>
                </a:ext>
              </a:extLst>
            </p:cNvPr>
            <p:cNvSpPr txBox="1"/>
            <p:nvPr/>
          </p:nvSpPr>
          <p:spPr>
            <a:xfrm>
              <a:off x="946200" y="3228262"/>
              <a:ext cx="2088000" cy="252000"/>
            </a:xfrm>
            <a:prstGeom prst="rect">
              <a:avLst/>
            </a:prstGeom>
            <a:solidFill>
              <a:schemeClr val="accent2"/>
            </a:solidFill>
            <a:ln>
              <a:solidFill>
                <a:schemeClr val="accent2"/>
              </a:solidFill>
            </a:ln>
          </p:spPr>
          <p:txBody>
            <a:bodyPr wrap="none" lIns="91168" tIns="45719" rIns="91168" bIns="45719" rtlCol="0" anchor="ctr">
              <a:noAutofit/>
            </a:bodyPr>
            <a:lstStyle/>
            <a:p>
              <a:pPr algn="ctr" defTabSz="1167524"/>
              <a:r>
                <a:rPr lang="en-GB" sz="1467" b="1" dirty="0">
                  <a:solidFill>
                    <a:srgbClr val="FFFFFF"/>
                  </a:solidFill>
                </a:rPr>
                <a:t>Tabaco</a:t>
              </a:r>
            </a:p>
          </p:txBody>
        </p:sp>
        <p:sp>
          <p:nvSpPr>
            <p:cNvPr id="14" name="TextBox 13">
              <a:extLst>
                <a:ext uri="{FF2B5EF4-FFF2-40B4-BE49-F238E27FC236}">
                  <a16:creationId xmlns:a16="http://schemas.microsoft.com/office/drawing/2014/main" id="{B1160031-F4A6-4936-92A9-9C772742CFAD}"/>
                </a:ext>
              </a:extLst>
            </p:cNvPr>
            <p:cNvSpPr txBox="1"/>
            <p:nvPr/>
          </p:nvSpPr>
          <p:spPr>
            <a:xfrm>
              <a:off x="946200" y="3569621"/>
              <a:ext cx="2088000" cy="252000"/>
            </a:xfrm>
            <a:prstGeom prst="rect">
              <a:avLst/>
            </a:prstGeom>
            <a:solidFill>
              <a:schemeClr val="accent2"/>
            </a:solidFill>
            <a:ln>
              <a:solidFill>
                <a:schemeClr val="accent2"/>
              </a:solidFill>
            </a:ln>
          </p:spPr>
          <p:txBody>
            <a:bodyPr wrap="none" lIns="91168" tIns="45719" rIns="91168" bIns="45719" rtlCol="0" anchor="ctr">
              <a:noAutofit/>
            </a:bodyPr>
            <a:lstStyle/>
            <a:p>
              <a:pPr algn="ctr" defTabSz="1167524"/>
              <a:r>
                <a:rPr lang="en-GB" sz="1467" b="1" dirty="0" err="1">
                  <a:solidFill>
                    <a:srgbClr val="FFFFFF"/>
                  </a:solidFill>
                </a:rPr>
                <a:t>Obesidad</a:t>
              </a:r>
              <a:endParaRPr lang="en-GB" sz="1467" b="1" dirty="0">
                <a:solidFill>
                  <a:srgbClr val="FFFFFF"/>
                </a:solidFill>
              </a:endParaRPr>
            </a:p>
          </p:txBody>
        </p:sp>
        <p:cxnSp>
          <p:nvCxnSpPr>
            <p:cNvPr id="15" name="Straight Arrow Connector 14">
              <a:extLst>
                <a:ext uri="{FF2B5EF4-FFF2-40B4-BE49-F238E27FC236}">
                  <a16:creationId xmlns:a16="http://schemas.microsoft.com/office/drawing/2014/main" id="{76421237-DA6E-4B36-ACD4-0EF18959BE2B}"/>
                </a:ext>
              </a:extLst>
            </p:cNvPr>
            <p:cNvCxnSpPr>
              <a:cxnSpLocks/>
            </p:cNvCxnSpPr>
            <p:nvPr/>
          </p:nvCxnSpPr>
          <p:spPr>
            <a:xfrm>
              <a:off x="3521170" y="3021097"/>
              <a:ext cx="692593" cy="0"/>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2AE484F4-5854-43D6-9335-135FD5B747BB}"/>
                </a:ext>
              </a:extLst>
            </p:cNvPr>
            <p:cNvSpPr txBox="1"/>
            <p:nvPr/>
          </p:nvSpPr>
          <p:spPr>
            <a:xfrm>
              <a:off x="946200" y="2545543"/>
              <a:ext cx="2088000" cy="252000"/>
            </a:xfrm>
            <a:prstGeom prst="rect">
              <a:avLst/>
            </a:prstGeom>
            <a:solidFill>
              <a:schemeClr val="accent2"/>
            </a:solidFill>
            <a:ln>
              <a:solidFill>
                <a:schemeClr val="accent2"/>
              </a:solidFill>
            </a:ln>
          </p:spPr>
          <p:txBody>
            <a:bodyPr wrap="none" lIns="91168" tIns="45719" rIns="91168" bIns="45719" rtlCol="0" anchor="ctr">
              <a:noAutofit/>
            </a:bodyPr>
            <a:lstStyle/>
            <a:p>
              <a:pPr algn="ctr" defTabSz="1167524"/>
              <a:r>
                <a:rPr lang="en-GB" sz="1467" b="1" dirty="0" err="1">
                  <a:solidFill>
                    <a:srgbClr val="FFFFFF"/>
                  </a:solidFill>
                </a:rPr>
                <a:t>Presión</a:t>
              </a:r>
              <a:r>
                <a:rPr lang="en-GB" sz="1467" b="1" dirty="0">
                  <a:solidFill>
                    <a:srgbClr val="FFFFFF"/>
                  </a:solidFill>
                </a:rPr>
                <a:t> arterial </a:t>
              </a:r>
              <a:r>
                <a:rPr lang="en-GB" sz="1467" b="1" dirty="0" err="1">
                  <a:solidFill>
                    <a:srgbClr val="FFFFFF"/>
                  </a:solidFill>
                </a:rPr>
                <a:t>elevada</a:t>
              </a:r>
              <a:endParaRPr lang="en-GB" sz="1467" b="1" dirty="0">
                <a:solidFill>
                  <a:srgbClr val="FFFFFF"/>
                </a:solidFill>
              </a:endParaRPr>
            </a:p>
          </p:txBody>
        </p:sp>
        <p:sp>
          <p:nvSpPr>
            <p:cNvPr id="18" name="TextBox 17">
              <a:extLst>
                <a:ext uri="{FF2B5EF4-FFF2-40B4-BE49-F238E27FC236}">
                  <a16:creationId xmlns:a16="http://schemas.microsoft.com/office/drawing/2014/main" id="{04932E5A-0D98-473C-B024-93597809832C}"/>
                </a:ext>
              </a:extLst>
            </p:cNvPr>
            <p:cNvSpPr txBox="1"/>
            <p:nvPr/>
          </p:nvSpPr>
          <p:spPr>
            <a:xfrm>
              <a:off x="946200" y="3910980"/>
              <a:ext cx="2088000" cy="252000"/>
            </a:xfrm>
            <a:prstGeom prst="rect">
              <a:avLst/>
            </a:prstGeom>
            <a:solidFill>
              <a:schemeClr val="accent2"/>
            </a:solidFill>
            <a:ln>
              <a:solidFill>
                <a:schemeClr val="accent2"/>
              </a:solidFill>
            </a:ln>
          </p:spPr>
          <p:txBody>
            <a:bodyPr wrap="none" lIns="91168" tIns="45719" rIns="91168" bIns="45719" rtlCol="0" anchor="ctr">
              <a:noAutofit/>
            </a:bodyPr>
            <a:lstStyle/>
            <a:p>
              <a:pPr algn="ctr" defTabSz="1167524"/>
              <a:r>
                <a:rPr lang="en-GB" sz="1467" b="1" dirty="0" err="1">
                  <a:solidFill>
                    <a:srgbClr val="FFFFFF"/>
                  </a:solidFill>
                </a:rPr>
                <a:t>Dislipidemia</a:t>
              </a:r>
              <a:endParaRPr lang="en-GB" sz="1467" b="1" dirty="0">
                <a:solidFill>
                  <a:srgbClr val="FFFFFF"/>
                </a:solidFill>
              </a:endParaRPr>
            </a:p>
          </p:txBody>
        </p:sp>
        <p:sp>
          <p:nvSpPr>
            <p:cNvPr id="19" name="TextBox 18">
              <a:extLst>
                <a:ext uri="{FF2B5EF4-FFF2-40B4-BE49-F238E27FC236}">
                  <a16:creationId xmlns:a16="http://schemas.microsoft.com/office/drawing/2014/main" id="{1B790112-EA4E-4751-8109-D252D8963A22}"/>
                </a:ext>
              </a:extLst>
            </p:cNvPr>
            <p:cNvSpPr txBox="1"/>
            <p:nvPr/>
          </p:nvSpPr>
          <p:spPr>
            <a:xfrm>
              <a:off x="946200" y="4252340"/>
              <a:ext cx="2088000" cy="252000"/>
            </a:xfrm>
            <a:prstGeom prst="rect">
              <a:avLst/>
            </a:prstGeom>
            <a:solidFill>
              <a:schemeClr val="accent2"/>
            </a:solidFill>
            <a:ln>
              <a:solidFill>
                <a:schemeClr val="accent2"/>
              </a:solidFill>
            </a:ln>
          </p:spPr>
          <p:txBody>
            <a:bodyPr wrap="none" lIns="91168" tIns="45719" rIns="91168" bIns="45719" rtlCol="0" anchor="ctr">
              <a:noAutofit/>
            </a:bodyPr>
            <a:lstStyle/>
            <a:p>
              <a:pPr algn="ctr" defTabSz="1167524"/>
              <a:r>
                <a:rPr lang="en-GB" sz="1467" b="1" dirty="0">
                  <a:solidFill>
                    <a:srgbClr val="FFFFFF"/>
                  </a:solidFill>
                </a:rPr>
                <a:t>Síndrome </a:t>
              </a:r>
              <a:r>
                <a:rPr lang="en-GB" sz="1467" b="1" dirty="0" err="1">
                  <a:solidFill>
                    <a:srgbClr val="FFFFFF"/>
                  </a:solidFill>
                </a:rPr>
                <a:t>Metabólico</a:t>
              </a:r>
              <a:endParaRPr lang="en-GB" sz="1467" b="1" dirty="0">
                <a:solidFill>
                  <a:srgbClr val="FFFFFF"/>
                </a:solidFill>
              </a:endParaRPr>
            </a:p>
          </p:txBody>
        </p:sp>
        <p:cxnSp>
          <p:nvCxnSpPr>
            <p:cNvPr id="24" name="Straight Arrow Connector 23">
              <a:extLst>
                <a:ext uri="{FF2B5EF4-FFF2-40B4-BE49-F238E27FC236}">
                  <a16:creationId xmlns:a16="http://schemas.microsoft.com/office/drawing/2014/main" id="{29AC5B28-A87C-48A2-A26C-4FD194EC6CEA}"/>
                </a:ext>
              </a:extLst>
            </p:cNvPr>
            <p:cNvCxnSpPr>
              <a:cxnSpLocks/>
            </p:cNvCxnSpPr>
            <p:nvPr/>
          </p:nvCxnSpPr>
          <p:spPr>
            <a:xfrm>
              <a:off x="3521170" y="3781764"/>
              <a:ext cx="692593" cy="0"/>
            </a:xfrm>
            <a:prstGeom prst="straightConnector1">
              <a:avLst/>
            </a:prstGeom>
            <a:ln w="28575">
              <a:headEnd type="none"/>
              <a:tailEnd type="triangle"/>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3DB03568-47EE-4F3E-8297-CC9788344D93}"/>
                </a:ext>
              </a:extLst>
            </p:cNvPr>
            <p:cNvCxnSpPr>
              <a:cxnSpLocks/>
            </p:cNvCxnSpPr>
            <p:nvPr/>
          </p:nvCxnSpPr>
          <p:spPr>
            <a:xfrm>
              <a:off x="3521170" y="2274730"/>
              <a:ext cx="0" cy="230788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E9A924DB-D14E-4705-903D-26FC6D002290}"/>
                </a:ext>
              </a:extLst>
            </p:cNvPr>
            <p:cNvCxnSpPr>
              <a:cxnSpLocks/>
            </p:cNvCxnSpPr>
            <p:nvPr/>
          </p:nvCxnSpPr>
          <p:spPr>
            <a:xfrm>
              <a:off x="5061488" y="3021097"/>
              <a:ext cx="674865" cy="0"/>
            </a:xfrm>
            <a:prstGeom prst="straightConnector1">
              <a:avLst/>
            </a:prstGeom>
            <a:ln w="28575">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3991D07D-0FEB-4E4E-8FE6-06B522184320}"/>
                </a:ext>
              </a:extLst>
            </p:cNvPr>
            <p:cNvSpPr txBox="1"/>
            <p:nvPr/>
          </p:nvSpPr>
          <p:spPr>
            <a:xfrm>
              <a:off x="946200" y="1711384"/>
              <a:ext cx="2017286" cy="392413"/>
            </a:xfrm>
            <a:prstGeom prst="rect">
              <a:avLst/>
            </a:prstGeom>
            <a:noFill/>
          </p:spPr>
          <p:txBody>
            <a:bodyPr wrap="square" lIns="91168" tIns="45719" rIns="91168" bIns="45719" rtlCol="0">
              <a:spAutoFit/>
            </a:bodyPr>
            <a:lstStyle/>
            <a:p>
              <a:pPr algn="ctr" defTabSz="1167524"/>
              <a:r>
                <a:rPr lang="en-GB" sz="1400" b="1" dirty="0">
                  <a:solidFill>
                    <a:srgbClr val="57585A"/>
                  </a:solidFill>
                  <a:latin typeface="Segoe UI" panose="020B0502040204020203" pitchFamily="34" charset="0"/>
                  <a:cs typeface="Segoe UI" panose="020B0502040204020203" pitchFamily="34" charset="0"/>
                </a:rPr>
                <a:t>FACTORES DE RIESGO </a:t>
              </a:r>
              <a:br>
                <a:rPr lang="en-GB" sz="1400" b="1" dirty="0">
                  <a:solidFill>
                    <a:srgbClr val="57585A"/>
                  </a:solidFill>
                  <a:latin typeface="Segoe UI" panose="020B0502040204020203" pitchFamily="34" charset="0"/>
                  <a:cs typeface="Segoe UI" panose="020B0502040204020203" pitchFamily="34" charset="0"/>
                </a:rPr>
              </a:br>
              <a:r>
                <a:rPr lang="en-GB" sz="1400" b="1" dirty="0">
                  <a:solidFill>
                    <a:srgbClr val="57585A"/>
                  </a:solidFill>
                  <a:latin typeface="Segoe UI" panose="020B0502040204020203" pitchFamily="34" charset="0"/>
                  <a:cs typeface="Segoe UI" panose="020B0502040204020203" pitchFamily="34" charset="0"/>
                </a:rPr>
                <a:t>PARA DM2 Y ECV</a:t>
              </a:r>
            </a:p>
          </p:txBody>
        </p:sp>
        <p:sp>
          <p:nvSpPr>
            <p:cNvPr id="43" name="Oval 42">
              <a:extLst>
                <a:ext uri="{FF2B5EF4-FFF2-40B4-BE49-F238E27FC236}">
                  <a16:creationId xmlns:a16="http://schemas.microsoft.com/office/drawing/2014/main" id="{2C122980-F1C6-4234-9559-80F00176F7F8}"/>
                </a:ext>
              </a:extLst>
            </p:cNvPr>
            <p:cNvSpPr/>
            <p:nvPr/>
          </p:nvSpPr>
          <p:spPr>
            <a:xfrm>
              <a:off x="4236311" y="3377719"/>
              <a:ext cx="808363" cy="808363"/>
            </a:xfrm>
            <a:prstGeom prst="ellipse">
              <a:avLst/>
            </a:prstGeom>
            <a:solidFill>
              <a:schemeClr val="bg1">
                <a:lumMod val="95000"/>
              </a:schemeClr>
            </a:solidFill>
            <a:ln w="38100" cmpd="dbl">
              <a:solidFill>
                <a:schemeClr val="accent2"/>
              </a:solidFill>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68396" tIns="34287" rIns="68396" bIns="34287" anchor="ctr" anchorCtr="0">
              <a:prstTxWarp prst="textNoShape">
                <a:avLst/>
              </a:prstTxWarp>
              <a:noAutofit/>
            </a:bodyPr>
            <a:lstStyle/>
            <a:p>
              <a:pPr algn="ctr" defTabSz="1167524"/>
              <a:endParaRPr lang="en-GB" sz="1467" b="1" dirty="0">
                <a:solidFill>
                  <a:srgbClr val="FFFFFF"/>
                </a:solidFill>
                <a:cs typeface="Arial" charset="0"/>
              </a:endParaRPr>
            </a:p>
          </p:txBody>
        </p:sp>
        <p:sp>
          <p:nvSpPr>
            <p:cNvPr id="44" name="Oval 43">
              <a:extLst>
                <a:ext uri="{FF2B5EF4-FFF2-40B4-BE49-F238E27FC236}">
                  <a16:creationId xmlns:a16="http://schemas.microsoft.com/office/drawing/2014/main" id="{02697D35-4790-47D9-9CB4-2D6F4041E203}"/>
                </a:ext>
              </a:extLst>
            </p:cNvPr>
            <p:cNvSpPr/>
            <p:nvPr/>
          </p:nvSpPr>
          <p:spPr>
            <a:xfrm>
              <a:off x="4236311" y="2617053"/>
              <a:ext cx="808363" cy="808363"/>
            </a:xfrm>
            <a:prstGeom prst="ellipse">
              <a:avLst/>
            </a:prstGeom>
            <a:solidFill>
              <a:schemeClr val="bg1"/>
            </a:solidFill>
            <a:ln w="38100" cmpd="dbl">
              <a:solidFill>
                <a:schemeClr val="accent1"/>
              </a:solidFill>
              <a:headEnd/>
              <a:tailEn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68396" tIns="34287" rIns="68396" bIns="34287" anchor="ctr" anchorCtr="0">
              <a:prstTxWarp prst="textNoShape">
                <a:avLst/>
              </a:prstTxWarp>
              <a:noAutofit/>
            </a:bodyPr>
            <a:lstStyle/>
            <a:p>
              <a:pPr algn="ctr" defTabSz="1167524"/>
              <a:endParaRPr lang="en-GB" sz="1467" b="1" dirty="0">
                <a:solidFill>
                  <a:srgbClr val="FFFFFF"/>
                </a:solidFill>
                <a:cs typeface="Arial" charset="0"/>
              </a:endParaRPr>
            </a:p>
          </p:txBody>
        </p:sp>
        <p:sp>
          <p:nvSpPr>
            <p:cNvPr id="45" name="TextBox 44">
              <a:extLst>
                <a:ext uri="{FF2B5EF4-FFF2-40B4-BE49-F238E27FC236}">
                  <a16:creationId xmlns:a16="http://schemas.microsoft.com/office/drawing/2014/main" id="{D29D41DB-A631-4024-ADC6-0532ED1BE80B}"/>
                </a:ext>
              </a:extLst>
            </p:cNvPr>
            <p:cNvSpPr txBox="1"/>
            <p:nvPr/>
          </p:nvSpPr>
          <p:spPr>
            <a:xfrm>
              <a:off x="4408230" y="4233502"/>
              <a:ext cx="464524" cy="315421"/>
            </a:xfrm>
            <a:prstGeom prst="rect">
              <a:avLst/>
            </a:prstGeom>
            <a:noFill/>
          </p:spPr>
          <p:txBody>
            <a:bodyPr wrap="none" lIns="91168" tIns="45719" rIns="91168" bIns="45719" rtlCol="0">
              <a:spAutoFit/>
            </a:bodyPr>
            <a:lstStyle/>
            <a:p>
              <a:pPr algn="ctr" defTabSz="1167524"/>
              <a:r>
                <a:rPr lang="en-GB" sz="2133" b="1" dirty="0">
                  <a:solidFill>
                    <a:srgbClr val="F0414B"/>
                  </a:solidFill>
                </a:rPr>
                <a:t>ECV</a:t>
              </a:r>
            </a:p>
          </p:txBody>
        </p:sp>
        <p:sp>
          <p:nvSpPr>
            <p:cNvPr id="47" name="Rectangle 46">
              <a:extLst>
                <a:ext uri="{FF2B5EF4-FFF2-40B4-BE49-F238E27FC236}">
                  <a16:creationId xmlns:a16="http://schemas.microsoft.com/office/drawing/2014/main" id="{A56D56E5-7C2A-4D02-A7DA-44DA30A13751}"/>
                </a:ext>
              </a:extLst>
            </p:cNvPr>
            <p:cNvSpPr/>
            <p:nvPr/>
          </p:nvSpPr>
          <p:spPr>
            <a:xfrm>
              <a:off x="4365263" y="2256815"/>
              <a:ext cx="550460" cy="315421"/>
            </a:xfrm>
            <a:prstGeom prst="rect">
              <a:avLst/>
            </a:prstGeom>
          </p:spPr>
          <p:txBody>
            <a:bodyPr wrap="none" lIns="91168" tIns="45719" rIns="91168" bIns="45719">
              <a:spAutoFit/>
            </a:bodyPr>
            <a:lstStyle/>
            <a:p>
              <a:pPr algn="ctr" defTabSz="1167524"/>
              <a:r>
                <a:rPr lang="en-GB" sz="2133" b="1" dirty="0">
                  <a:solidFill>
                    <a:srgbClr val="6482C3"/>
                  </a:solidFill>
                </a:rPr>
                <a:t>DM2</a:t>
              </a:r>
              <a:endParaRPr lang="en-GB" sz="2133" dirty="0">
                <a:solidFill>
                  <a:srgbClr val="6482C3"/>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101" y="2767303"/>
              <a:ext cx="502782" cy="50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154" y="3548574"/>
              <a:ext cx="510676" cy="51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a:extLst>
                <a:ext uri="{FF2B5EF4-FFF2-40B4-BE49-F238E27FC236}">
                  <a16:creationId xmlns:a16="http://schemas.microsoft.com/office/drawing/2014/main" id="{A53203D1-EEDC-4032-94C6-29C624FCD696}"/>
                </a:ext>
              </a:extLst>
            </p:cNvPr>
            <p:cNvSpPr/>
            <p:nvPr/>
          </p:nvSpPr>
          <p:spPr>
            <a:xfrm>
              <a:off x="6114000" y="2124070"/>
              <a:ext cx="2268000" cy="246208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187" tIns="45719" rIns="91187" bIns="45719" rtlCol="0" anchor="ctr"/>
            <a:lstStyle/>
            <a:p>
              <a:pPr algn="ctr" defTabSz="1167788"/>
              <a:endParaRPr lang="en-GB" sz="1467" dirty="0">
                <a:solidFill>
                  <a:srgbClr val="000000"/>
                </a:solidFill>
              </a:endParaRPr>
            </a:p>
          </p:txBody>
        </p:sp>
        <p:cxnSp>
          <p:nvCxnSpPr>
            <p:cNvPr id="40" name="Straight Connector 39">
              <a:extLst>
                <a:ext uri="{FF2B5EF4-FFF2-40B4-BE49-F238E27FC236}">
                  <a16:creationId xmlns:a16="http://schemas.microsoft.com/office/drawing/2014/main" id="{E127A8D8-3958-4DB8-B021-B3BAD323EB0B}"/>
                </a:ext>
              </a:extLst>
            </p:cNvPr>
            <p:cNvCxnSpPr>
              <a:cxnSpLocks/>
            </p:cNvCxnSpPr>
            <p:nvPr/>
          </p:nvCxnSpPr>
          <p:spPr>
            <a:xfrm>
              <a:off x="5749634" y="2274730"/>
              <a:ext cx="0" cy="230788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a16="http://schemas.microsoft.com/office/drawing/2014/main" id="{6D45813D-AD53-4A23-BC4B-C6ED2037E038}"/>
                </a:ext>
              </a:extLst>
            </p:cNvPr>
            <p:cNvSpPr txBox="1"/>
            <p:nvPr/>
          </p:nvSpPr>
          <p:spPr>
            <a:xfrm>
              <a:off x="6212122" y="2204183"/>
              <a:ext cx="2088000" cy="252000"/>
            </a:xfrm>
            <a:prstGeom prst="rect">
              <a:avLst/>
            </a:prstGeom>
            <a:solidFill>
              <a:schemeClr val="accent1"/>
            </a:solidFill>
            <a:ln>
              <a:solidFill>
                <a:schemeClr val="accent1"/>
              </a:solidFill>
            </a:ln>
          </p:spPr>
          <p:txBody>
            <a:bodyPr wrap="square" lIns="91187" tIns="45719" rIns="91187" bIns="45719" rtlCol="0" anchor="ctr">
              <a:noAutofit/>
            </a:bodyPr>
            <a:lstStyle/>
            <a:p>
              <a:pPr algn="ctr" defTabSz="1167788"/>
              <a:r>
                <a:rPr lang="en-GB" sz="1467" b="1" dirty="0" err="1">
                  <a:solidFill>
                    <a:srgbClr val="FFFFFF"/>
                  </a:solidFill>
                </a:rPr>
                <a:t>Rigidez</a:t>
              </a:r>
              <a:r>
                <a:rPr lang="en-GB" sz="1467" b="1" dirty="0">
                  <a:solidFill>
                    <a:srgbClr val="FFFFFF"/>
                  </a:solidFill>
                </a:rPr>
                <a:t> Arterial </a:t>
              </a:r>
            </a:p>
          </p:txBody>
        </p:sp>
        <p:sp>
          <p:nvSpPr>
            <p:cNvPr id="42" name="TextBox 41">
              <a:extLst>
                <a:ext uri="{FF2B5EF4-FFF2-40B4-BE49-F238E27FC236}">
                  <a16:creationId xmlns:a16="http://schemas.microsoft.com/office/drawing/2014/main" id="{B69507E5-9E67-4409-85CD-506BEC3E99E5}"/>
                </a:ext>
              </a:extLst>
            </p:cNvPr>
            <p:cNvSpPr txBox="1"/>
            <p:nvPr/>
          </p:nvSpPr>
          <p:spPr>
            <a:xfrm>
              <a:off x="6212122" y="2545543"/>
              <a:ext cx="2088000" cy="252000"/>
            </a:xfrm>
            <a:prstGeom prst="rect">
              <a:avLst/>
            </a:prstGeom>
            <a:solidFill>
              <a:schemeClr val="accent1"/>
            </a:solidFill>
            <a:ln>
              <a:solidFill>
                <a:schemeClr val="accent1"/>
              </a:solidFill>
            </a:ln>
          </p:spPr>
          <p:txBody>
            <a:bodyPr wrap="none" lIns="91187" tIns="45719" rIns="91187" bIns="45719" rtlCol="0" anchor="ctr">
              <a:noAutofit/>
            </a:bodyPr>
            <a:lstStyle/>
            <a:p>
              <a:pPr algn="ctr" defTabSz="1167788"/>
              <a:r>
                <a:rPr lang="en-GB" sz="1467" b="1" dirty="0" err="1">
                  <a:solidFill>
                    <a:srgbClr val="FFFFFF"/>
                  </a:solidFill>
                </a:rPr>
                <a:t>Disfunción</a:t>
              </a:r>
              <a:r>
                <a:rPr lang="en-GB" sz="1467" b="1" dirty="0">
                  <a:solidFill>
                    <a:srgbClr val="FFFFFF"/>
                  </a:solidFill>
                </a:rPr>
                <a:t> </a:t>
              </a:r>
              <a:r>
                <a:rPr lang="en-GB" sz="1467" b="1" dirty="0" err="1">
                  <a:solidFill>
                    <a:srgbClr val="FFFFFF"/>
                  </a:solidFill>
                </a:rPr>
                <a:t>Endotelial</a:t>
              </a:r>
              <a:endParaRPr lang="en-GB" sz="1467" b="1" dirty="0">
                <a:solidFill>
                  <a:srgbClr val="FFFFFF"/>
                </a:solidFill>
              </a:endParaRPr>
            </a:p>
          </p:txBody>
        </p:sp>
        <p:sp>
          <p:nvSpPr>
            <p:cNvPr id="46" name="TextBox 45">
              <a:extLst>
                <a:ext uri="{FF2B5EF4-FFF2-40B4-BE49-F238E27FC236}">
                  <a16:creationId xmlns:a16="http://schemas.microsoft.com/office/drawing/2014/main" id="{178CE74F-B182-403A-BD92-77ACA1A764D5}"/>
                </a:ext>
              </a:extLst>
            </p:cNvPr>
            <p:cNvSpPr txBox="1"/>
            <p:nvPr/>
          </p:nvSpPr>
          <p:spPr>
            <a:xfrm>
              <a:off x="6212123" y="3569622"/>
              <a:ext cx="2088000" cy="252000"/>
            </a:xfrm>
            <a:prstGeom prst="rect">
              <a:avLst/>
            </a:prstGeom>
            <a:solidFill>
              <a:schemeClr val="accent1"/>
            </a:solidFill>
            <a:ln>
              <a:solidFill>
                <a:schemeClr val="accent1"/>
              </a:solidFill>
            </a:ln>
          </p:spPr>
          <p:txBody>
            <a:bodyPr wrap="none" lIns="91187" tIns="45719" rIns="91187" bIns="45719" rtlCol="0" anchor="ctr">
              <a:noAutofit/>
            </a:bodyPr>
            <a:lstStyle/>
            <a:p>
              <a:pPr algn="ctr" defTabSz="1167788"/>
              <a:r>
                <a:rPr lang="en-GB" sz="1467" b="1" dirty="0" err="1">
                  <a:solidFill>
                    <a:srgbClr val="FFFFFF"/>
                  </a:solidFill>
                </a:rPr>
                <a:t>Inflamación</a:t>
              </a:r>
              <a:endParaRPr lang="en-GB" sz="1467" b="1" dirty="0">
                <a:solidFill>
                  <a:srgbClr val="FFFFFF"/>
                </a:solidFill>
              </a:endParaRPr>
            </a:p>
          </p:txBody>
        </p:sp>
        <p:sp>
          <p:nvSpPr>
            <p:cNvPr id="48" name="TextBox 47">
              <a:extLst>
                <a:ext uri="{FF2B5EF4-FFF2-40B4-BE49-F238E27FC236}">
                  <a16:creationId xmlns:a16="http://schemas.microsoft.com/office/drawing/2014/main" id="{07406604-2A27-4B3D-AF36-88EE80996A5E}"/>
                </a:ext>
              </a:extLst>
            </p:cNvPr>
            <p:cNvSpPr txBox="1"/>
            <p:nvPr/>
          </p:nvSpPr>
          <p:spPr>
            <a:xfrm>
              <a:off x="6212122" y="4252340"/>
              <a:ext cx="2088000" cy="252000"/>
            </a:xfrm>
            <a:prstGeom prst="rect">
              <a:avLst/>
            </a:prstGeom>
            <a:solidFill>
              <a:schemeClr val="accent1"/>
            </a:solidFill>
            <a:ln>
              <a:solidFill>
                <a:schemeClr val="accent1"/>
              </a:solidFill>
            </a:ln>
          </p:spPr>
          <p:txBody>
            <a:bodyPr wrap="none" lIns="91187" tIns="45719" rIns="91187" bIns="45719" rtlCol="0" anchor="ctr">
              <a:noAutofit/>
            </a:bodyPr>
            <a:lstStyle/>
            <a:p>
              <a:pPr algn="ctr" defTabSz="1167788"/>
              <a:r>
                <a:rPr lang="en-GB" sz="1467" b="1" dirty="0" err="1">
                  <a:solidFill>
                    <a:srgbClr val="FFFFFF"/>
                  </a:solidFill>
                </a:rPr>
                <a:t>Disfunción</a:t>
              </a:r>
              <a:r>
                <a:rPr lang="en-GB" sz="1467" b="1" dirty="0">
                  <a:solidFill>
                    <a:srgbClr val="FFFFFF"/>
                  </a:solidFill>
                </a:rPr>
                <a:t> </a:t>
              </a:r>
              <a:r>
                <a:rPr lang="en-GB" sz="1467" b="1" dirty="0" err="1">
                  <a:solidFill>
                    <a:srgbClr val="FFFFFF"/>
                  </a:solidFill>
                </a:rPr>
                <a:t>Metabólica</a:t>
              </a:r>
              <a:endParaRPr lang="en-GB" sz="1467" b="1" dirty="0">
                <a:solidFill>
                  <a:srgbClr val="FFFFFF"/>
                </a:solidFill>
              </a:endParaRPr>
            </a:p>
          </p:txBody>
        </p:sp>
        <p:sp>
          <p:nvSpPr>
            <p:cNvPr id="49" name="TextBox 48">
              <a:extLst>
                <a:ext uri="{FF2B5EF4-FFF2-40B4-BE49-F238E27FC236}">
                  <a16:creationId xmlns:a16="http://schemas.microsoft.com/office/drawing/2014/main" id="{78EFF573-A854-4621-8570-971E9A7BE89B}"/>
                </a:ext>
              </a:extLst>
            </p:cNvPr>
            <p:cNvSpPr txBox="1"/>
            <p:nvPr/>
          </p:nvSpPr>
          <p:spPr>
            <a:xfrm>
              <a:off x="6212123" y="2886903"/>
              <a:ext cx="2088000" cy="252000"/>
            </a:xfrm>
            <a:prstGeom prst="rect">
              <a:avLst/>
            </a:prstGeom>
            <a:solidFill>
              <a:schemeClr val="accent1"/>
            </a:solidFill>
            <a:ln>
              <a:solidFill>
                <a:schemeClr val="accent1"/>
              </a:solidFill>
            </a:ln>
          </p:spPr>
          <p:txBody>
            <a:bodyPr wrap="none" lIns="91187" tIns="45719" rIns="91187" bIns="45719" rtlCol="0" anchor="ctr">
              <a:noAutofit/>
            </a:bodyPr>
            <a:lstStyle/>
            <a:p>
              <a:pPr algn="ctr" defTabSz="1167788"/>
              <a:r>
                <a:rPr lang="en-GB" sz="1467" b="1" dirty="0">
                  <a:solidFill>
                    <a:srgbClr val="FFFFFF"/>
                  </a:solidFill>
                </a:rPr>
                <a:t>Stress </a:t>
              </a:r>
              <a:r>
                <a:rPr lang="en-GB" sz="1467" b="1" dirty="0" err="1">
                  <a:solidFill>
                    <a:srgbClr val="FFFFFF"/>
                  </a:solidFill>
                </a:rPr>
                <a:t>Oxidativo</a:t>
              </a:r>
              <a:endParaRPr lang="en-GB" sz="1467" b="1" dirty="0">
                <a:solidFill>
                  <a:srgbClr val="FFFFFF"/>
                </a:solidFill>
              </a:endParaRPr>
            </a:p>
          </p:txBody>
        </p:sp>
        <p:sp>
          <p:nvSpPr>
            <p:cNvPr id="50" name="TextBox 49">
              <a:extLst>
                <a:ext uri="{FF2B5EF4-FFF2-40B4-BE49-F238E27FC236}">
                  <a16:creationId xmlns:a16="http://schemas.microsoft.com/office/drawing/2014/main" id="{F5B037E3-A7C7-45F2-8531-AA40E08FA401}"/>
                </a:ext>
              </a:extLst>
            </p:cNvPr>
            <p:cNvSpPr txBox="1"/>
            <p:nvPr/>
          </p:nvSpPr>
          <p:spPr>
            <a:xfrm>
              <a:off x="6212123" y="3228263"/>
              <a:ext cx="2088000" cy="252000"/>
            </a:xfrm>
            <a:prstGeom prst="rect">
              <a:avLst/>
            </a:prstGeom>
            <a:solidFill>
              <a:schemeClr val="accent1"/>
            </a:solidFill>
            <a:ln>
              <a:solidFill>
                <a:schemeClr val="accent1"/>
              </a:solidFill>
            </a:ln>
          </p:spPr>
          <p:txBody>
            <a:bodyPr wrap="none" lIns="91187" tIns="45719" rIns="91187" bIns="45719" rtlCol="0" anchor="ctr">
              <a:noAutofit/>
            </a:bodyPr>
            <a:lstStyle/>
            <a:p>
              <a:pPr algn="ctr" defTabSz="1167788"/>
              <a:r>
                <a:rPr lang="en-GB" sz="1467" b="1" dirty="0" err="1">
                  <a:solidFill>
                    <a:srgbClr val="FFFFFF"/>
                  </a:solidFill>
                </a:rPr>
                <a:t>Activación</a:t>
              </a:r>
              <a:r>
                <a:rPr lang="en-GB" sz="1467" b="1" dirty="0">
                  <a:solidFill>
                    <a:srgbClr val="FFFFFF"/>
                  </a:solidFill>
                </a:rPr>
                <a:t> </a:t>
              </a:r>
              <a:r>
                <a:rPr lang="en-GB" sz="1467" b="1" dirty="0" err="1">
                  <a:solidFill>
                    <a:srgbClr val="FFFFFF"/>
                  </a:solidFill>
                </a:rPr>
                <a:t>Plaquetaria</a:t>
              </a:r>
              <a:endParaRPr lang="en-GB" sz="1467" b="1" dirty="0">
                <a:solidFill>
                  <a:srgbClr val="FFFFFF"/>
                </a:solidFill>
              </a:endParaRPr>
            </a:p>
          </p:txBody>
        </p:sp>
        <p:sp>
          <p:nvSpPr>
            <p:cNvPr id="51" name="TextBox 50">
              <a:extLst>
                <a:ext uri="{FF2B5EF4-FFF2-40B4-BE49-F238E27FC236}">
                  <a16:creationId xmlns:a16="http://schemas.microsoft.com/office/drawing/2014/main" id="{505A4376-B31D-48BE-9775-702AF5FC7282}"/>
                </a:ext>
              </a:extLst>
            </p:cNvPr>
            <p:cNvSpPr txBox="1"/>
            <p:nvPr/>
          </p:nvSpPr>
          <p:spPr>
            <a:xfrm>
              <a:off x="6212123" y="3910981"/>
              <a:ext cx="2088000" cy="252000"/>
            </a:xfrm>
            <a:prstGeom prst="rect">
              <a:avLst/>
            </a:prstGeom>
            <a:solidFill>
              <a:schemeClr val="accent1"/>
            </a:solidFill>
            <a:ln>
              <a:solidFill>
                <a:schemeClr val="accent1"/>
              </a:solidFill>
            </a:ln>
          </p:spPr>
          <p:txBody>
            <a:bodyPr wrap="none" lIns="91187" tIns="45719" rIns="91187" bIns="45719" rtlCol="0" anchor="ctr">
              <a:noAutofit/>
            </a:bodyPr>
            <a:lstStyle/>
            <a:p>
              <a:pPr algn="ctr" defTabSz="1167788"/>
              <a:endParaRPr lang="en-GB" sz="1467" b="1" dirty="0">
                <a:solidFill>
                  <a:srgbClr val="FFFFFF"/>
                </a:solidFill>
              </a:endParaRPr>
            </a:p>
          </p:txBody>
        </p:sp>
        <p:cxnSp>
          <p:nvCxnSpPr>
            <p:cNvPr id="52" name="Straight Arrow Connector 51">
              <a:extLst>
                <a:ext uri="{FF2B5EF4-FFF2-40B4-BE49-F238E27FC236}">
                  <a16:creationId xmlns:a16="http://schemas.microsoft.com/office/drawing/2014/main" id="{51881BB8-55F8-473E-8F0A-994931CDDCA0}"/>
                </a:ext>
              </a:extLst>
            </p:cNvPr>
            <p:cNvCxnSpPr>
              <a:cxnSpLocks/>
            </p:cNvCxnSpPr>
            <p:nvPr/>
          </p:nvCxnSpPr>
          <p:spPr>
            <a:xfrm>
              <a:off x="5068631" y="3776553"/>
              <a:ext cx="664215" cy="0"/>
            </a:xfrm>
            <a:prstGeom prst="straightConnector1">
              <a:avLst/>
            </a:prstGeom>
            <a:ln w="28575">
              <a:solidFill>
                <a:schemeClr val="accent1"/>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53" name="TextBox 52">
              <a:extLst>
                <a:ext uri="{FF2B5EF4-FFF2-40B4-BE49-F238E27FC236}">
                  <a16:creationId xmlns:a16="http://schemas.microsoft.com/office/drawing/2014/main" id="{4874342A-BED6-499B-88AC-9DECC5C33754}"/>
                </a:ext>
              </a:extLst>
            </p:cNvPr>
            <p:cNvSpPr txBox="1"/>
            <p:nvPr/>
          </p:nvSpPr>
          <p:spPr>
            <a:xfrm>
              <a:off x="6334852" y="1701763"/>
              <a:ext cx="1842539" cy="392413"/>
            </a:xfrm>
            <a:prstGeom prst="rect">
              <a:avLst/>
            </a:prstGeom>
            <a:noFill/>
          </p:spPr>
          <p:txBody>
            <a:bodyPr wrap="square" lIns="91187" tIns="45719" rIns="91187" bIns="45719" rtlCol="0">
              <a:spAutoFit/>
            </a:bodyPr>
            <a:lstStyle/>
            <a:p>
              <a:pPr algn="ctr" defTabSz="1167788"/>
              <a:r>
                <a:rPr lang="en-GB" sz="1400" b="1" dirty="0">
                  <a:solidFill>
                    <a:srgbClr val="5A5A5A"/>
                  </a:solidFill>
                  <a:latin typeface="Segoe UI" panose="020B0502040204020203" pitchFamily="34" charset="0"/>
                  <a:cs typeface="Segoe UI" panose="020B0502040204020203" pitchFamily="34" charset="0"/>
                </a:rPr>
                <a:t>EFECTOS DIRECTOS </a:t>
              </a:r>
              <a:br>
                <a:rPr lang="en-GB" sz="1400" b="1" dirty="0">
                  <a:solidFill>
                    <a:srgbClr val="5A5A5A"/>
                  </a:solidFill>
                  <a:latin typeface="Segoe UI" panose="020B0502040204020203" pitchFamily="34" charset="0"/>
                  <a:cs typeface="Segoe UI" panose="020B0502040204020203" pitchFamily="34" charset="0"/>
                </a:rPr>
              </a:br>
              <a:r>
                <a:rPr lang="en-GB" sz="1400" b="1" dirty="0">
                  <a:solidFill>
                    <a:srgbClr val="5A5A5A"/>
                  </a:solidFill>
                  <a:latin typeface="Segoe UI" panose="020B0502040204020203" pitchFamily="34" charset="0"/>
                  <a:cs typeface="Segoe UI" panose="020B0502040204020203" pitchFamily="34" charset="0"/>
                </a:rPr>
                <a:t>DE LA HIPERGLICEMIA</a:t>
              </a:r>
            </a:p>
          </p:txBody>
        </p:sp>
      </p:grpSp>
      <p:sp>
        <p:nvSpPr>
          <p:cNvPr id="4" name="Rectángulo 3">
            <a:extLst>
              <a:ext uri="{FF2B5EF4-FFF2-40B4-BE49-F238E27FC236}">
                <a16:creationId xmlns:a16="http://schemas.microsoft.com/office/drawing/2014/main" id="{BFD837CA-FD99-3041-8153-DE13638BF1F1}"/>
              </a:ext>
            </a:extLst>
          </p:cNvPr>
          <p:cNvSpPr/>
          <p:nvPr/>
        </p:nvSpPr>
        <p:spPr>
          <a:xfrm>
            <a:off x="8614485" y="5458250"/>
            <a:ext cx="1869486" cy="318549"/>
          </a:xfrm>
          <a:prstGeom prst="rect">
            <a:avLst/>
          </a:prstGeom>
        </p:spPr>
        <p:txBody>
          <a:bodyPr wrap="none">
            <a:spAutoFit/>
          </a:bodyPr>
          <a:lstStyle/>
          <a:p>
            <a:pPr algn="ctr" defTabSz="1167524"/>
            <a:r>
              <a:rPr lang="en-GB" sz="1470" b="1" dirty="0">
                <a:solidFill>
                  <a:srgbClr val="FFFFFF"/>
                </a:solidFill>
              </a:rPr>
              <a:t>Síndrome </a:t>
            </a:r>
            <a:r>
              <a:rPr lang="en-GB" sz="1470" b="1" dirty="0" err="1">
                <a:solidFill>
                  <a:srgbClr val="FFFFFF"/>
                </a:solidFill>
              </a:rPr>
              <a:t>Metabólico</a:t>
            </a:r>
            <a:endParaRPr lang="en-GB" sz="1470" b="1" dirty="0">
              <a:solidFill>
                <a:srgbClr val="FFFFFF"/>
              </a:solidFill>
            </a:endParaRPr>
          </a:p>
        </p:txBody>
      </p:sp>
    </p:spTree>
    <p:extLst>
      <p:ext uri="{BB962C8B-B14F-4D97-AF65-F5344CB8AC3E}">
        <p14:creationId xmlns:p14="http://schemas.microsoft.com/office/powerpoint/2010/main" val="226947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274" y="2957512"/>
            <a:ext cx="7711803" cy="2042057"/>
          </a:xfrm>
        </p:spPr>
        <p:txBody>
          <a:bodyPr vert="horz" lIns="91440" tIns="45720" rIns="91440" bIns="45720" rtlCol="0" anchor="t">
            <a:normAutofit/>
          </a:bodyPr>
          <a:lstStyle/>
          <a:p>
            <a:pPr algn="l"/>
            <a:r>
              <a:rPr lang="en-GB" sz="3600" dirty="0">
                <a:solidFill>
                  <a:schemeClr val="bg2">
                    <a:lumMod val="10000"/>
                  </a:schemeClr>
                </a:solidFill>
                <a:latin typeface="Segoe UI" panose="020B0502040204020203" pitchFamily="34" charset="0"/>
                <a:cs typeface="Segoe UI" panose="020B0502040204020203" pitchFamily="34" charset="0"/>
              </a:rPr>
              <a:t>¿CÓMO PREVENIR </a:t>
            </a:r>
            <a:br>
              <a:rPr lang="en-GB" sz="3600" dirty="0">
                <a:solidFill>
                  <a:schemeClr val="bg2">
                    <a:lumMod val="10000"/>
                  </a:schemeClr>
                </a:solidFill>
                <a:latin typeface="Segoe UI" panose="020B0502040204020203" pitchFamily="34" charset="0"/>
                <a:cs typeface="Segoe UI" panose="020B0502040204020203" pitchFamily="34" charset="0"/>
              </a:rPr>
            </a:br>
            <a:r>
              <a:rPr lang="en-GB" sz="3600" dirty="0">
                <a:solidFill>
                  <a:schemeClr val="bg2">
                    <a:lumMod val="10000"/>
                  </a:schemeClr>
                </a:solidFill>
                <a:latin typeface="Segoe UI" panose="020B0502040204020203" pitchFamily="34" charset="0"/>
                <a:cs typeface="Segoe UI" panose="020B0502040204020203" pitchFamily="34" charset="0"/>
              </a:rPr>
              <a:t>LA ENFERMEDAD </a:t>
            </a:r>
            <a:br>
              <a:rPr lang="en-GB" sz="3600" dirty="0">
                <a:solidFill>
                  <a:schemeClr val="bg2">
                    <a:lumMod val="10000"/>
                  </a:schemeClr>
                </a:solidFill>
                <a:latin typeface="Segoe UI" panose="020B0502040204020203" pitchFamily="34" charset="0"/>
                <a:cs typeface="Segoe UI" panose="020B0502040204020203" pitchFamily="34" charset="0"/>
              </a:rPr>
            </a:br>
            <a:r>
              <a:rPr lang="en-GB" sz="3600" dirty="0">
                <a:solidFill>
                  <a:schemeClr val="bg2">
                    <a:lumMod val="10000"/>
                  </a:schemeClr>
                </a:solidFill>
                <a:latin typeface="Segoe UI" panose="020B0502040204020203" pitchFamily="34" charset="0"/>
                <a:cs typeface="Segoe UI" panose="020B0502040204020203" pitchFamily="34" charset="0"/>
              </a:rPr>
              <a:t>CARDIOVASCULAR?</a:t>
            </a:r>
          </a:p>
        </p:txBody>
      </p:sp>
    </p:spTree>
    <p:extLst>
      <p:ext uri="{BB962C8B-B14F-4D97-AF65-F5344CB8AC3E}">
        <p14:creationId xmlns:p14="http://schemas.microsoft.com/office/powerpoint/2010/main" val="1172815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28951B-C4C4-AC6F-B32C-7DF0814FF132}"/>
              </a:ext>
            </a:extLst>
          </p:cNvPr>
          <p:cNvSpPr>
            <a:spLocks noGrp="1"/>
          </p:cNvSpPr>
          <p:nvPr>
            <p:ph type="title"/>
          </p:nvPr>
        </p:nvSpPr>
        <p:spPr/>
        <p:txBody>
          <a:bodyPr>
            <a:normAutofit/>
          </a:bodyPr>
          <a:lstStyle/>
          <a:p>
            <a:pPr algn="ctr"/>
            <a:r>
              <a:rPr lang="es-ES" sz="2800" dirty="0">
                <a:solidFill>
                  <a:schemeClr val="bg2">
                    <a:lumMod val="10000"/>
                  </a:schemeClr>
                </a:solidFill>
                <a:latin typeface="Segoe UI" panose="020B0502040204020203" pitchFamily="34" charset="0"/>
                <a:cs typeface="Segoe UI" panose="020B0502040204020203" pitchFamily="34" charset="0"/>
              </a:rPr>
              <a:t>EL CONTROL GLUCÉMICO ES NECESARIO…</a:t>
            </a:r>
            <a:br>
              <a:rPr lang="es-ES" sz="2800" dirty="0">
                <a:solidFill>
                  <a:schemeClr val="bg2">
                    <a:lumMod val="10000"/>
                  </a:schemeClr>
                </a:solidFill>
                <a:latin typeface="Segoe UI" panose="020B0502040204020203" pitchFamily="34" charset="0"/>
                <a:cs typeface="Segoe UI" panose="020B0502040204020203" pitchFamily="34" charset="0"/>
              </a:rPr>
            </a:br>
            <a:r>
              <a:rPr lang="es-ES" sz="2800" dirty="0">
                <a:solidFill>
                  <a:schemeClr val="bg2">
                    <a:lumMod val="10000"/>
                  </a:schemeClr>
                </a:solidFill>
                <a:latin typeface="Segoe UI" panose="020B0502040204020203" pitchFamily="34" charset="0"/>
                <a:cs typeface="Segoe UI" panose="020B0502040204020203" pitchFamily="34" charset="0"/>
              </a:rPr>
              <a:t>PERO NO SUFICIENTE</a:t>
            </a:r>
          </a:p>
        </p:txBody>
      </p:sp>
      <p:pic>
        <p:nvPicPr>
          <p:cNvPr id="5" name="Imagen 4">
            <a:extLst>
              <a:ext uri="{FF2B5EF4-FFF2-40B4-BE49-F238E27FC236}">
                <a16:creationId xmlns:a16="http://schemas.microsoft.com/office/drawing/2014/main" id="{5B2D99B4-B7C5-568C-3378-18D34452FF8F}"/>
              </a:ext>
            </a:extLst>
          </p:cNvPr>
          <p:cNvPicPr>
            <a:picLocks noChangeAspect="1"/>
          </p:cNvPicPr>
          <p:nvPr/>
        </p:nvPicPr>
        <p:blipFill>
          <a:blip r:embed="rId3"/>
          <a:stretch>
            <a:fillRect/>
          </a:stretch>
        </p:blipFill>
        <p:spPr>
          <a:xfrm>
            <a:off x="3073400" y="2246646"/>
            <a:ext cx="6045200" cy="3619500"/>
          </a:xfrm>
          <a:prstGeom prst="rect">
            <a:avLst/>
          </a:prstGeom>
        </p:spPr>
      </p:pic>
      <p:sp>
        <p:nvSpPr>
          <p:cNvPr id="7" name="CuadroTexto 6">
            <a:extLst>
              <a:ext uri="{FF2B5EF4-FFF2-40B4-BE49-F238E27FC236}">
                <a16:creationId xmlns:a16="http://schemas.microsoft.com/office/drawing/2014/main" id="{7943FD08-231C-4074-172E-E07CB7C7CDC9}"/>
              </a:ext>
            </a:extLst>
          </p:cNvPr>
          <p:cNvSpPr txBox="1"/>
          <p:nvPr/>
        </p:nvSpPr>
        <p:spPr>
          <a:xfrm>
            <a:off x="3046927" y="6283825"/>
            <a:ext cx="6098146" cy="261610"/>
          </a:xfrm>
          <a:prstGeom prst="rect">
            <a:avLst/>
          </a:prstGeom>
          <a:noFill/>
        </p:spPr>
        <p:txBody>
          <a:bodyPr wrap="square">
            <a:spAutoFit/>
          </a:bodyPr>
          <a:lstStyle/>
          <a:p>
            <a:pPr algn="ctr"/>
            <a:r>
              <a:rPr lang="es-ES" sz="1100" b="1" dirty="0">
                <a:solidFill>
                  <a:schemeClr val="tx1">
                    <a:lumMod val="50000"/>
                    <a:lumOff val="50000"/>
                  </a:schemeClr>
                </a:solidFill>
                <a:effectLst/>
                <a:latin typeface="Segoe UI Semibold" panose="020B0502040204020203" pitchFamily="34" charset="0"/>
                <a:cs typeface="Segoe UI Semibold" panose="020B0502040204020203" pitchFamily="34" charset="0"/>
              </a:rPr>
              <a:t>Endocrine (2018) 60:224–228</a:t>
            </a:r>
          </a:p>
        </p:txBody>
      </p:sp>
    </p:spTree>
    <p:extLst>
      <p:ext uri="{BB962C8B-B14F-4D97-AF65-F5344CB8AC3E}">
        <p14:creationId xmlns:p14="http://schemas.microsoft.com/office/powerpoint/2010/main" val="361541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B1F17754-CA87-744C-A7AC-001EBAA5A1C6}"/>
              </a:ext>
            </a:extLst>
          </p:cNvPr>
          <p:cNvGrpSpPr>
            <a:grpSpLocks noChangeAspect="1"/>
          </p:cNvGrpSpPr>
          <p:nvPr/>
        </p:nvGrpSpPr>
        <p:grpSpPr>
          <a:xfrm>
            <a:off x="246875" y="2284073"/>
            <a:ext cx="5237454" cy="3537993"/>
            <a:chOff x="6332273" y="2663446"/>
            <a:chExt cx="5024702" cy="2775210"/>
          </a:xfrm>
        </p:grpSpPr>
        <p:cxnSp>
          <p:nvCxnSpPr>
            <p:cNvPr id="7" name="Conector recto 6">
              <a:extLst>
                <a:ext uri="{FF2B5EF4-FFF2-40B4-BE49-F238E27FC236}">
                  <a16:creationId xmlns:a16="http://schemas.microsoft.com/office/drawing/2014/main" id="{DBBBD0A5-A781-844E-87C8-9B34549B6C37}"/>
                </a:ext>
              </a:extLst>
            </p:cNvPr>
            <p:cNvCxnSpPr/>
            <p:nvPr/>
          </p:nvCxnSpPr>
          <p:spPr>
            <a:xfrm>
              <a:off x="6791325" y="3073400"/>
              <a:ext cx="0" cy="19970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3BA58A07-D091-6B47-B980-DA9BAC01D9D5}"/>
                </a:ext>
              </a:extLst>
            </p:cNvPr>
            <p:cNvCxnSpPr>
              <a:cxnSpLocks/>
            </p:cNvCxnSpPr>
            <p:nvPr/>
          </p:nvCxnSpPr>
          <p:spPr>
            <a:xfrm flipH="1">
              <a:off x="6791325" y="5070475"/>
              <a:ext cx="4514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E4332BAD-B7FB-3F48-BA0B-6A90D8704B7D}"/>
                </a:ext>
              </a:extLst>
            </p:cNvPr>
            <p:cNvCxnSpPr>
              <a:cxnSpLocks/>
            </p:cNvCxnSpPr>
            <p:nvPr/>
          </p:nvCxnSpPr>
          <p:spPr>
            <a:xfrm flipH="1">
              <a:off x="6740525" y="4981575"/>
              <a:ext cx="5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1D545468-9A07-204B-899B-8C80A9E8B740}"/>
                </a:ext>
              </a:extLst>
            </p:cNvPr>
            <p:cNvCxnSpPr>
              <a:cxnSpLocks/>
            </p:cNvCxnSpPr>
            <p:nvPr/>
          </p:nvCxnSpPr>
          <p:spPr>
            <a:xfrm flipH="1">
              <a:off x="6740525" y="4511675"/>
              <a:ext cx="5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8593101E-43F5-BB4E-B9C7-9005E041F58E}"/>
                </a:ext>
              </a:extLst>
            </p:cNvPr>
            <p:cNvCxnSpPr>
              <a:cxnSpLocks/>
            </p:cNvCxnSpPr>
            <p:nvPr/>
          </p:nvCxnSpPr>
          <p:spPr>
            <a:xfrm flipH="1">
              <a:off x="6740525" y="4035425"/>
              <a:ext cx="5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97D79E8-219B-EA45-9A38-D05F7F48D82B}"/>
                </a:ext>
              </a:extLst>
            </p:cNvPr>
            <p:cNvCxnSpPr>
              <a:cxnSpLocks/>
            </p:cNvCxnSpPr>
            <p:nvPr/>
          </p:nvCxnSpPr>
          <p:spPr>
            <a:xfrm flipH="1">
              <a:off x="6740525" y="3565525"/>
              <a:ext cx="5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CB7BE42C-95B2-7842-A893-3CBF3CFEBFA1}"/>
                </a:ext>
              </a:extLst>
            </p:cNvPr>
            <p:cNvCxnSpPr>
              <a:cxnSpLocks/>
            </p:cNvCxnSpPr>
            <p:nvPr/>
          </p:nvCxnSpPr>
          <p:spPr>
            <a:xfrm flipH="1">
              <a:off x="6740525" y="3098800"/>
              <a:ext cx="5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E1DCE206-75F5-4348-861E-9585B1775F01}"/>
                </a:ext>
              </a:extLst>
            </p:cNvPr>
            <p:cNvSpPr txBox="1"/>
            <p:nvPr/>
          </p:nvSpPr>
          <p:spPr>
            <a:xfrm>
              <a:off x="6433630" y="3009729"/>
              <a:ext cx="338643" cy="16899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100</a:t>
              </a:r>
            </a:p>
          </p:txBody>
        </p:sp>
        <p:sp>
          <p:nvSpPr>
            <p:cNvPr id="15" name="CuadroTexto 14">
              <a:extLst>
                <a:ext uri="{FF2B5EF4-FFF2-40B4-BE49-F238E27FC236}">
                  <a16:creationId xmlns:a16="http://schemas.microsoft.com/office/drawing/2014/main" id="{2B43A9A1-C586-EF4D-A43A-8948FFC510CA}"/>
                </a:ext>
              </a:extLst>
            </p:cNvPr>
            <p:cNvSpPr txBox="1"/>
            <p:nvPr/>
          </p:nvSpPr>
          <p:spPr>
            <a:xfrm>
              <a:off x="6506507" y="3478685"/>
              <a:ext cx="284816" cy="16899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75</a:t>
              </a:r>
            </a:p>
          </p:txBody>
        </p:sp>
        <p:sp>
          <p:nvSpPr>
            <p:cNvPr id="16" name="CuadroTexto 15">
              <a:extLst>
                <a:ext uri="{FF2B5EF4-FFF2-40B4-BE49-F238E27FC236}">
                  <a16:creationId xmlns:a16="http://schemas.microsoft.com/office/drawing/2014/main" id="{0BAFCEB6-8E4F-4F4A-906C-B3B28E34B145}"/>
                </a:ext>
              </a:extLst>
            </p:cNvPr>
            <p:cNvSpPr txBox="1"/>
            <p:nvPr/>
          </p:nvSpPr>
          <p:spPr>
            <a:xfrm>
              <a:off x="6506507" y="3947711"/>
              <a:ext cx="284816" cy="16899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50</a:t>
              </a:r>
            </a:p>
          </p:txBody>
        </p:sp>
        <p:sp>
          <p:nvSpPr>
            <p:cNvPr id="17" name="CuadroTexto 16">
              <a:extLst>
                <a:ext uri="{FF2B5EF4-FFF2-40B4-BE49-F238E27FC236}">
                  <a16:creationId xmlns:a16="http://schemas.microsoft.com/office/drawing/2014/main" id="{A475056D-CEB8-F34B-8E91-A9F0053DCE61}"/>
                </a:ext>
              </a:extLst>
            </p:cNvPr>
            <p:cNvSpPr txBox="1"/>
            <p:nvPr/>
          </p:nvSpPr>
          <p:spPr>
            <a:xfrm>
              <a:off x="6496983" y="4411261"/>
              <a:ext cx="284816" cy="16899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25</a:t>
              </a:r>
            </a:p>
          </p:txBody>
        </p:sp>
        <p:sp>
          <p:nvSpPr>
            <p:cNvPr id="18" name="CuadroTexto 17">
              <a:extLst>
                <a:ext uri="{FF2B5EF4-FFF2-40B4-BE49-F238E27FC236}">
                  <a16:creationId xmlns:a16="http://schemas.microsoft.com/office/drawing/2014/main" id="{239E335D-9BA1-3444-8C4C-80995DA91658}"/>
                </a:ext>
              </a:extLst>
            </p:cNvPr>
            <p:cNvSpPr txBox="1"/>
            <p:nvPr/>
          </p:nvSpPr>
          <p:spPr>
            <a:xfrm>
              <a:off x="6569861" y="4904852"/>
              <a:ext cx="230992" cy="16899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0</a:t>
              </a:r>
            </a:p>
          </p:txBody>
        </p:sp>
        <p:sp>
          <p:nvSpPr>
            <p:cNvPr id="19" name="CuadroTexto 18">
              <a:extLst>
                <a:ext uri="{FF2B5EF4-FFF2-40B4-BE49-F238E27FC236}">
                  <a16:creationId xmlns:a16="http://schemas.microsoft.com/office/drawing/2014/main" id="{FD8DBA04-84E1-EE4A-A284-1EB1E35808EE}"/>
                </a:ext>
              </a:extLst>
            </p:cNvPr>
            <p:cNvSpPr txBox="1"/>
            <p:nvPr/>
          </p:nvSpPr>
          <p:spPr>
            <a:xfrm>
              <a:off x="6781172" y="5090710"/>
              <a:ext cx="230992" cy="168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0</a:t>
              </a:r>
            </a:p>
          </p:txBody>
        </p:sp>
        <p:cxnSp>
          <p:nvCxnSpPr>
            <p:cNvPr id="20" name="Conector recto 19">
              <a:extLst>
                <a:ext uri="{FF2B5EF4-FFF2-40B4-BE49-F238E27FC236}">
                  <a16:creationId xmlns:a16="http://schemas.microsoft.com/office/drawing/2014/main" id="{9DD895F0-889C-6647-88D7-41580086E36A}"/>
                </a:ext>
              </a:extLst>
            </p:cNvPr>
            <p:cNvCxnSpPr>
              <a:cxnSpLocks/>
            </p:cNvCxnSpPr>
            <p:nvPr/>
          </p:nvCxnSpPr>
          <p:spPr>
            <a:xfrm flipV="1">
              <a:off x="6896667" y="5070476"/>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BDA5BF95-D5BF-EA47-ACFD-21A362E7D685}"/>
                </a:ext>
              </a:extLst>
            </p:cNvPr>
            <p:cNvCxnSpPr>
              <a:cxnSpLocks/>
            </p:cNvCxnSpPr>
            <p:nvPr/>
          </p:nvCxnSpPr>
          <p:spPr>
            <a:xfrm flipV="1">
              <a:off x="7709467" y="5068902"/>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0738CFE-A057-B04B-8B90-0AE2184D9978}"/>
                </a:ext>
              </a:extLst>
            </p:cNvPr>
            <p:cNvCxnSpPr>
              <a:cxnSpLocks/>
            </p:cNvCxnSpPr>
            <p:nvPr/>
          </p:nvCxnSpPr>
          <p:spPr>
            <a:xfrm flipV="1">
              <a:off x="8515917" y="5068902"/>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67CA2931-E68F-0747-936F-CD7D85CD08F4}"/>
                </a:ext>
              </a:extLst>
            </p:cNvPr>
            <p:cNvCxnSpPr>
              <a:cxnSpLocks/>
            </p:cNvCxnSpPr>
            <p:nvPr/>
          </p:nvCxnSpPr>
          <p:spPr>
            <a:xfrm flipV="1">
              <a:off x="9325542" y="5067328"/>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2757F783-2147-2F42-B53A-C266A648CEFC}"/>
                </a:ext>
              </a:extLst>
            </p:cNvPr>
            <p:cNvCxnSpPr>
              <a:cxnSpLocks/>
            </p:cNvCxnSpPr>
            <p:nvPr/>
          </p:nvCxnSpPr>
          <p:spPr>
            <a:xfrm flipV="1">
              <a:off x="10135167" y="5067328"/>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4A590F96-22B8-AE45-A955-9C15B3C8F3C1}"/>
                </a:ext>
              </a:extLst>
            </p:cNvPr>
            <p:cNvCxnSpPr>
              <a:cxnSpLocks/>
            </p:cNvCxnSpPr>
            <p:nvPr/>
          </p:nvCxnSpPr>
          <p:spPr>
            <a:xfrm flipV="1">
              <a:off x="10938442" y="5067328"/>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C4B97094-77F5-2A43-AB2F-0FFD5755A18C}"/>
                </a:ext>
              </a:extLst>
            </p:cNvPr>
            <p:cNvSpPr txBox="1"/>
            <p:nvPr/>
          </p:nvSpPr>
          <p:spPr>
            <a:xfrm>
              <a:off x="7581875" y="5091650"/>
              <a:ext cx="230992" cy="168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4</a:t>
              </a:r>
            </a:p>
          </p:txBody>
        </p:sp>
        <p:sp>
          <p:nvSpPr>
            <p:cNvPr id="27" name="CuadroTexto 26">
              <a:extLst>
                <a:ext uri="{FF2B5EF4-FFF2-40B4-BE49-F238E27FC236}">
                  <a16:creationId xmlns:a16="http://schemas.microsoft.com/office/drawing/2014/main" id="{E62292D6-4AE1-C547-A2AC-9A33BE2FDD01}"/>
                </a:ext>
              </a:extLst>
            </p:cNvPr>
            <p:cNvSpPr txBox="1"/>
            <p:nvPr/>
          </p:nvSpPr>
          <p:spPr>
            <a:xfrm>
              <a:off x="8403598" y="5088475"/>
              <a:ext cx="230992" cy="168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8</a:t>
              </a:r>
            </a:p>
          </p:txBody>
        </p:sp>
        <p:sp>
          <p:nvSpPr>
            <p:cNvPr id="28" name="CuadroTexto 27">
              <a:extLst>
                <a:ext uri="{FF2B5EF4-FFF2-40B4-BE49-F238E27FC236}">
                  <a16:creationId xmlns:a16="http://schemas.microsoft.com/office/drawing/2014/main" id="{F0393A23-0B9D-C549-94F3-245673BA5632}"/>
                </a:ext>
              </a:extLst>
            </p:cNvPr>
            <p:cNvSpPr txBox="1"/>
            <p:nvPr/>
          </p:nvSpPr>
          <p:spPr>
            <a:xfrm>
              <a:off x="9179957" y="5088475"/>
              <a:ext cx="284816" cy="168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12</a:t>
              </a:r>
            </a:p>
          </p:txBody>
        </p:sp>
        <p:sp>
          <p:nvSpPr>
            <p:cNvPr id="29" name="CuadroTexto 28">
              <a:extLst>
                <a:ext uri="{FF2B5EF4-FFF2-40B4-BE49-F238E27FC236}">
                  <a16:creationId xmlns:a16="http://schemas.microsoft.com/office/drawing/2014/main" id="{E00D03C5-CB51-1A47-B25E-9883646A3611}"/>
                </a:ext>
              </a:extLst>
            </p:cNvPr>
            <p:cNvSpPr txBox="1"/>
            <p:nvPr/>
          </p:nvSpPr>
          <p:spPr>
            <a:xfrm>
              <a:off x="9986407" y="5090076"/>
              <a:ext cx="284816" cy="168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16</a:t>
              </a:r>
            </a:p>
          </p:txBody>
        </p:sp>
        <p:sp>
          <p:nvSpPr>
            <p:cNvPr id="30" name="CuadroTexto 29">
              <a:extLst>
                <a:ext uri="{FF2B5EF4-FFF2-40B4-BE49-F238E27FC236}">
                  <a16:creationId xmlns:a16="http://schemas.microsoft.com/office/drawing/2014/main" id="{2AB0DA14-368D-BD41-98FD-3426B4657E52}"/>
                </a:ext>
              </a:extLst>
            </p:cNvPr>
            <p:cNvSpPr txBox="1"/>
            <p:nvPr/>
          </p:nvSpPr>
          <p:spPr>
            <a:xfrm>
              <a:off x="10792857" y="5086901"/>
              <a:ext cx="284816" cy="168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20</a:t>
              </a:r>
            </a:p>
          </p:txBody>
        </p:sp>
        <p:sp>
          <p:nvSpPr>
            <p:cNvPr id="31" name="CuadroTexto 30">
              <a:extLst>
                <a:ext uri="{FF2B5EF4-FFF2-40B4-BE49-F238E27FC236}">
                  <a16:creationId xmlns:a16="http://schemas.microsoft.com/office/drawing/2014/main" id="{904037EB-33C0-5E43-9359-DD4CC28E34C7}"/>
                </a:ext>
              </a:extLst>
            </p:cNvPr>
            <p:cNvSpPr txBox="1"/>
            <p:nvPr/>
          </p:nvSpPr>
          <p:spPr>
            <a:xfrm>
              <a:off x="8185718" y="5233448"/>
              <a:ext cx="1879606" cy="2052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Años desde la aleatorización</a:t>
              </a:r>
            </a:p>
          </p:txBody>
        </p:sp>
        <p:sp>
          <p:nvSpPr>
            <p:cNvPr id="32" name="CuadroTexto 31">
              <a:extLst>
                <a:ext uri="{FF2B5EF4-FFF2-40B4-BE49-F238E27FC236}">
                  <a16:creationId xmlns:a16="http://schemas.microsoft.com/office/drawing/2014/main" id="{D2B53675-D3CF-8040-B2F8-76337E54EDA1}"/>
                </a:ext>
              </a:extLst>
            </p:cNvPr>
            <p:cNvSpPr txBox="1"/>
            <p:nvPr/>
          </p:nvSpPr>
          <p:spPr>
            <a:xfrm>
              <a:off x="10196758" y="4030784"/>
              <a:ext cx="983018" cy="33798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Riesgo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restante: 65%</a:t>
              </a:r>
            </a:p>
          </p:txBody>
        </p:sp>
        <p:sp>
          <p:nvSpPr>
            <p:cNvPr id="33" name="CuadroTexto 32">
              <a:extLst>
                <a:ext uri="{FF2B5EF4-FFF2-40B4-BE49-F238E27FC236}">
                  <a16:creationId xmlns:a16="http://schemas.microsoft.com/office/drawing/2014/main" id="{7F1BC330-BD97-0640-9911-4ED6707EDB5B}"/>
                </a:ext>
              </a:extLst>
            </p:cNvPr>
            <p:cNvSpPr txBox="1"/>
            <p:nvPr/>
          </p:nvSpPr>
          <p:spPr>
            <a:xfrm>
              <a:off x="10257076" y="2846844"/>
              <a:ext cx="915914" cy="4707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Riesgo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restante: 84%</a:t>
              </a:r>
              <a:r>
                <a:rPr kumimoji="0" lang="es-ES" sz="1100" b="0" i="0" u="none" strike="noStrike" kern="1200" cap="none" spc="0" normalizeH="0" baseline="30000" noProof="0" dirty="0">
                  <a:ln>
                    <a:noFill/>
                  </a:ln>
                  <a:solidFill>
                    <a:prstClr val="black"/>
                  </a:solidFill>
                  <a:effectLst/>
                  <a:uLnTx/>
                  <a:uFillTx/>
                  <a:latin typeface="Segoe UI" panose="020B0502040204020203" pitchFamily="34" charset="0"/>
                  <a:cs typeface="Segoe UI" panose="020B0502040204020203" pitchFamily="34" charset="0"/>
                </a:rPr>
                <a:t>4</a:t>
              </a:r>
            </a:p>
          </p:txBody>
        </p:sp>
        <p:sp>
          <p:nvSpPr>
            <p:cNvPr id="34" name="CuadroTexto 33">
              <a:extLst>
                <a:ext uri="{FF2B5EF4-FFF2-40B4-BE49-F238E27FC236}">
                  <a16:creationId xmlns:a16="http://schemas.microsoft.com/office/drawing/2014/main" id="{5FE34BFD-C81C-0549-A174-27DDA7FD73A5}"/>
                </a:ext>
              </a:extLst>
            </p:cNvPr>
            <p:cNvSpPr txBox="1"/>
            <p:nvPr/>
          </p:nvSpPr>
          <p:spPr>
            <a:xfrm>
              <a:off x="9105944" y="2663446"/>
              <a:ext cx="1476680" cy="2052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Tratamiento intensivo</a:t>
              </a:r>
              <a:endParaRPr kumimoji="0" lang="es-ES" sz="1100" b="0" i="0" u="none" strike="noStrike" kern="1200" cap="none" spc="0" normalizeH="0" baseline="3000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5" name="CuadroTexto 34">
              <a:extLst>
                <a:ext uri="{FF2B5EF4-FFF2-40B4-BE49-F238E27FC236}">
                  <a16:creationId xmlns:a16="http://schemas.microsoft.com/office/drawing/2014/main" id="{3AE619C0-F85E-6D4E-98A6-A5379EF81755}"/>
                </a:ext>
              </a:extLst>
            </p:cNvPr>
            <p:cNvSpPr txBox="1"/>
            <p:nvPr/>
          </p:nvSpPr>
          <p:spPr>
            <a:xfrm>
              <a:off x="7103235" y="2668548"/>
              <a:ext cx="1768474" cy="205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Tratamiento convencional</a:t>
              </a:r>
              <a:endParaRPr kumimoji="0" lang="es-ES" sz="1100" b="0" i="0" u="none" strike="noStrike" kern="1200" cap="none" spc="0" normalizeH="0" baseline="3000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6" name="CuadroTexto 35">
              <a:extLst>
                <a:ext uri="{FF2B5EF4-FFF2-40B4-BE49-F238E27FC236}">
                  <a16:creationId xmlns:a16="http://schemas.microsoft.com/office/drawing/2014/main" id="{D8EE6468-8858-8F4F-A415-DFF38AC70581}"/>
                </a:ext>
              </a:extLst>
            </p:cNvPr>
            <p:cNvSpPr txBox="1"/>
            <p:nvPr/>
          </p:nvSpPr>
          <p:spPr>
            <a:xfrm>
              <a:off x="7068172" y="2985115"/>
              <a:ext cx="3169853" cy="4104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Reducción del riesgo </a:t>
              </a:r>
              <a:br>
                <a:rPr kumimoji="0" lang="es-E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s-E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de eventos CV: 45%</a:t>
              </a:r>
            </a:p>
          </p:txBody>
        </p:sp>
        <p:sp>
          <p:nvSpPr>
            <p:cNvPr id="37" name="CuadroTexto 36">
              <a:extLst>
                <a:ext uri="{FF2B5EF4-FFF2-40B4-BE49-F238E27FC236}">
                  <a16:creationId xmlns:a16="http://schemas.microsoft.com/office/drawing/2014/main" id="{16486538-938E-CF42-AFCD-78A0C12B927B}"/>
                </a:ext>
              </a:extLst>
            </p:cNvPr>
            <p:cNvSpPr txBox="1"/>
            <p:nvPr/>
          </p:nvSpPr>
          <p:spPr>
            <a:xfrm rot="16200000">
              <a:off x="5577972" y="3905293"/>
              <a:ext cx="1759586" cy="250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Muerte o evento CV (%)</a:t>
              </a:r>
            </a:p>
          </p:txBody>
        </p:sp>
        <p:sp>
          <p:nvSpPr>
            <p:cNvPr id="38" name="Forma libre 37">
              <a:extLst>
                <a:ext uri="{FF2B5EF4-FFF2-40B4-BE49-F238E27FC236}">
                  <a16:creationId xmlns:a16="http://schemas.microsoft.com/office/drawing/2014/main" id="{E6B9B415-9BE8-7149-9A81-5200F3E51A99}"/>
                </a:ext>
              </a:extLst>
            </p:cNvPr>
            <p:cNvSpPr/>
            <p:nvPr/>
          </p:nvSpPr>
          <p:spPr>
            <a:xfrm>
              <a:off x="6877050" y="3371850"/>
              <a:ext cx="4327525" cy="1581150"/>
            </a:xfrm>
            <a:custGeom>
              <a:avLst/>
              <a:gdLst>
                <a:gd name="connsiteX0" fmla="*/ 0 w 4327525"/>
                <a:gd name="connsiteY0" fmla="*/ 1581150 h 1581150"/>
                <a:gd name="connsiteX1" fmla="*/ 0 w 4327525"/>
                <a:gd name="connsiteY1" fmla="*/ 1581150 h 1581150"/>
                <a:gd name="connsiteX2" fmla="*/ 73025 w 4327525"/>
                <a:gd name="connsiteY2" fmla="*/ 1574800 h 1581150"/>
                <a:gd name="connsiteX3" fmla="*/ 82550 w 4327525"/>
                <a:gd name="connsiteY3" fmla="*/ 1571625 h 1581150"/>
                <a:gd name="connsiteX4" fmla="*/ 101600 w 4327525"/>
                <a:gd name="connsiteY4" fmla="*/ 1558925 h 1581150"/>
                <a:gd name="connsiteX5" fmla="*/ 120650 w 4327525"/>
                <a:gd name="connsiteY5" fmla="*/ 1543050 h 1581150"/>
                <a:gd name="connsiteX6" fmla="*/ 152400 w 4327525"/>
                <a:gd name="connsiteY6" fmla="*/ 1520825 h 1581150"/>
                <a:gd name="connsiteX7" fmla="*/ 161925 w 4327525"/>
                <a:gd name="connsiteY7" fmla="*/ 1514475 h 1581150"/>
                <a:gd name="connsiteX8" fmla="*/ 174625 w 4327525"/>
                <a:gd name="connsiteY8" fmla="*/ 1489075 h 1581150"/>
                <a:gd name="connsiteX9" fmla="*/ 184150 w 4327525"/>
                <a:gd name="connsiteY9" fmla="*/ 1393825 h 1581150"/>
                <a:gd name="connsiteX10" fmla="*/ 381000 w 4327525"/>
                <a:gd name="connsiteY10" fmla="*/ 1381125 h 1581150"/>
                <a:gd name="connsiteX11" fmla="*/ 425450 w 4327525"/>
                <a:gd name="connsiteY11" fmla="*/ 1301750 h 1581150"/>
                <a:gd name="connsiteX12" fmla="*/ 790575 w 4327525"/>
                <a:gd name="connsiteY12" fmla="*/ 1146175 h 1581150"/>
                <a:gd name="connsiteX13" fmla="*/ 800100 w 4327525"/>
                <a:gd name="connsiteY13" fmla="*/ 1114425 h 1581150"/>
                <a:gd name="connsiteX14" fmla="*/ 860425 w 4327525"/>
                <a:gd name="connsiteY14" fmla="*/ 1130300 h 1581150"/>
                <a:gd name="connsiteX15" fmla="*/ 971550 w 4327525"/>
                <a:gd name="connsiteY15" fmla="*/ 987425 h 1581150"/>
                <a:gd name="connsiteX16" fmla="*/ 1000125 w 4327525"/>
                <a:gd name="connsiteY16" fmla="*/ 939800 h 1581150"/>
                <a:gd name="connsiteX17" fmla="*/ 1085850 w 4327525"/>
                <a:gd name="connsiteY17" fmla="*/ 939800 h 1581150"/>
                <a:gd name="connsiteX18" fmla="*/ 1187450 w 4327525"/>
                <a:gd name="connsiteY18" fmla="*/ 809625 h 1581150"/>
                <a:gd name="connsiteX19" fmla="*/ 1320800 w 4327525"/>
                <a:gd name="connsiteY19" fmla="*/ 809625 h 1581150"/>
                <a:gd name="connsiteX20" fmla="*/ 1336675 w 4327525"/>
                <a:gd name="connsiteY20" fmla="*/ 752475 h 1581150"/>
                <a:gd name="connsiteX21" fmla="*/ 1390650 w 4327525"/>
                <a:gd name="connsiteY21" fmla="*/ 762000 h 1581150"/>
                <a:gd name="connsiteX22" fmla="*/ 1425575 w 4327525"/>
                <a:gd name="connsiteY22" fmla="*/ 739775 h 1581150"/>
                <a:gd name="connsiteX23" fmla="*/ 1460500 w 4327525"/>
                <a:gd name="connsiteY23" fmla="*/ 736600 h 1581150"/>
                <a:gd name="connsiteX24" fmla="*/ 1482725 w 4327525"/>
                <a:gd name="connsiteY24" fmla="*/ 701675 h 1581150"/>
                <a:gd name="connsiteX25" fmla="*/ 1555750 w 4327525"/>
                <a:gd name="connsiteY25" fmla="*/ 701675 h 1581150"/>
                <a:gd name="connsiteX26" fmla="*/ 1682750 w 4327525"/>
                <a:gd name="connsiteY26" fmla="*/ 530225 h 1581150"/>
                <a:gd name="connsiteX27" fmla="*/ 1790700 w 4327525"/>
                <a:gd name="connsiteY27" fmla="*/ 539750 h 1581150"/>
                <a:gd name="connsiteX28" fmla="*/ 1866900 w 4327525"/>
                <a:gd name="connsiteY28" fmla="*/ 488950 h 1581150"/>
                <a:gd name="connsiteX29" fmla="*/ 1905000 w 4327525"/>
                <a:gd name="connsiteY29" fmla="*/ 441325 h 1581150"/>
                <a:gd name="connsiteX30" fmla="*/ 2012950 w 4327525"/>
                <a:gd name="connsiteY30" fmla="*/ 438150 h 1581150"/>
                <a:gd name="connsiteX31" fmla="*/ 2044700 w 4327525"/>
                <a:gd name="connsiteY31" fmla="*/ 390525 h 1581150"/>
                <a:gd name="connsiteX32" fmla="*/ 2266950 w 4327525"/>
                <a:gd name="connsiteY32" fmla="*/ 381000 h 1581150"/>
                <a:gd name="connsiteX33" fmla="*/ 2314575 w 4327525"/>
                <a:gd name="connsiteY33" fmla="*/ 352425 h 1581150"/>
                <a:gd name="connsiteX34" fmla="*/ 2419350 w 4327525"/>
                <a:gd name="connsiteY34" fmla="*/ 355600 h 1581150"/>
                <a:gd name="connsiteX35" fmla="*/ 2508250 w 4327525"/>
                <a:gd name="connsiteY35" fmla="*/ 307975 h 1581150"/>
                <a:gd name="connsiteX36" fmla="*/ 2571750 w 4327525"/>
                <a:gd name="connsiteY36" fmla="*/ 288925 h 1581150"/>
                <a:gd name="connsiteX37" fmla="*/ 2686050 w 4327525"/>
                <a:gd name="connsiteY37" fmla="*/ 206375 h 1581150"/>
                <a:gd name="connsiteX38" fmla="*/ 2781300 w 4327525"/>
                <a:gd name="connsiteY38" fmla="*/ 215900 h 1581150"/>
                <a:gd name="connsiteX39" fmla="*/ 2844800 w 4327525"/>
                <a:gd name="connsiteY39" fmla="*/ 165100 h 1581150"/>
                <a:gd name="connsiteX40" fmla="*/ 3032125 w 4327525"/>
                <a:gd name="connsiteY40" fmla="*/ 174625 h 1581150"/>
                <a:gd name="connsiteX41" fmla="*/ 3095625 w 4327525"/>
                <a:gd name="connsiteY41" fmla="*/ 133350 h 1581150"/>
                <a:gd name="connsiteX42" fmla="*/ 3140075 w 4327525"/>
                <a:gd name="connsiteY42" fmla="*/ 142875 h 1581150"/>
                <a:gd name="connsiteX43" fmla="*/ 3175000 w 4327525"/>
                <a:gd name="connsiteY43" fmla="*/ 101600 h 1581150"/>
                <a:gd name="connsiteX44" fmla="*/ 3305175 w 4327525"/>
                <a:gd name="connsiteY44" fmla="*/ 120650 h 1581150"/>
                <a:gd name="connsiteX45" fmla="*/ 3343275 w 4327525"/>
                <a:gd name="connsiteY45" fmla="*/ 95250 h 1581150"/>
                <a:gd name="connsiteX46" fmla="*/ 3432175 w 4327525"/>
                <a:gd name="connsiteY46" fmla="*/ 101600 h 1581150"/>
                <a:gd name="connsiteX47" fmla="*/ 3590925 w 4327525"/>
                <a:gd name="connsiteY47" fmla="*/ 12700 h 1581150"/>
                <a:gd name="connsiteX48" fmla="*/ 3708400 w 4327525"/>
                <a:gd name="connsiteY48" fmla="*/ 22225 h 1581150"/>
                <a:gd name="connsiteX49" fmla="*/ 3790950 w 4327525"/>
                <a:gd name="connsiteY49" fmla="*/ 0 h 1581150"/>
                <a:gd name="connsiteX50" fmla="*/ 4327525 w 4327525"/>
                <a:gd name="connsiteY50" fmla="*/ 0 h 1581150"/>
                <a:gd name="connsiteX51" fmla="*/ 4327525 w 4327525"/>
                <a:gd name="connsiteY51"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27525" h="1581150">
                  <a:moveTo>
                    <a:pt x="0" y="1581150"/>
                  </a:moveTo>
                  <a:lnTo>
                    <a:pt x="0" y="1581150"/>
                  </a:lnTo>
                  <a:cubicBezTo>
                    <a:pt x="25346" y="1579659"/>
                    <a:pt x="48719" y="1580201"/>
                    <a:pt x="73025" y="1574800"/>
                  </a:cubicBezTo>
                  <a:cubicBezTo>
                    <a:pt x="76292" y="1574074"/>
                    <a:pt x="79624" y="1573250"/>
                    <a:pt x="82550" y="1571625"/>
                  </a:cubicBezTo>
                  <a:cubicBezTo>
                    <a:pt x="89221" y="1567919"/>
                    <a:pt x="101600" y="1558925"/>
                    <a:pt x="101600" y="1558925"/>
                  </a:cubicBezTo>
                  <a:cubicBezTo>
                    <a:pt x="112019" y="1543297"/>
                    <a:pt x="102747" y="1553792"/>
                    <a:pt x="120650" y="1543050"/>
                  </a:cubicBezTo>
                  <a:cubicBezTo>
                    <a:pt x="138898" y="1532101"/>
                    <a:pt x="137204" y="1531679"/>
                    <a:pt x="152400" y="1520825"/>
                  </a:cubicBezTo>
                  <a:cubicBezTo>
                    <a:pt x="155505" y="1518607"/>
                    <a:pt x="158750" y="1516592"/>
                    <a:pt x="161925" y="1514475"/>
                  </a:cubicBezTo>
                  <a:cubicBezTo>
                    <a:pt x="175799" y="1493664"/>
                    <a:pt x="174625" y="1503057"/>
                    <a:pt x="174625" y="1489075"/>
                  </a:cubicBezTo>
                  <a:lnTo>
                    <a:pt x="184150" y="1393825"/>
                  </a:lnTo>
                  <a:lnTo>
                    <a:pt x="381000" y="1381125"/>
                  </a:lnTo>
                  <a:lnTo>
                    <a:pt x="425450" y="1301750"/>
                  </a:lnTo>
                  <a:lnTo>
                    <a:pt x="790575" y="1146175"/>
                  </a:lnTo>
                  <a:lnTo>
                    <a:pt x="800100" y="1114425"/>
                  </a:lnTo>
                  <a:lnTo>
                    <a:pt x="860425" y="1130300"/>
                  </a:lnTo>
                  <a:lnTo>
                    <a:pt x="971550" y="987425"/>
                  </a:lnTo>
                  <a:lnTo>
                    <a:pt x="1000125" y="939800"/>
                  </a:lnTo>
                  <a:lnTo>
                    <a:pt x="1085850" y="939800"/>
                  </a:lnTo>
                  <a:lnTo>
                    <a:pt x="1187450" y="809625"/>
                  </a:lnTo>
                  <a:lnTo>
                    <a:pt x="1320800" y="809625"/>
                  </a:lnTo>
                  <a:lnTo>
                    <a:pt x="1336675" y="752475"/>
                  </a:lnTo>
                  <a:lnTo>
                    <a:pt x="1390650" y="762000"/>
                  </a:lnTo>
                  <a:lnTo>
                    <a:pt x="1425575" y="739775"/>
                  </a:lnTo>
                  <a:lnTo>
                    <a:pt x="1460500" y="736600"/>
                  </a:lnTo>
                  <a:lnTo>
                    <a:pt x="1482725" y="701675"/>
                  </a:lnTo>
                  <a:lnTo>
                    <a:pt x="1555750" y="701675"/>
                  </a:lnTo>
                  <a:lnTo>
                    <a:pt x="1682750" y="530225"/>
                  </a:lnTo>
                  <a:lnTo>
                    <a:pt x="1790700" y="539750"/>
                  </a:lnTo>
                  <a:lnTo>
                    <a:pt x="1866900" y="488950"/>
                  </a:lnTo>
                  <a:lnTo>
                    <a:pt x="1905000" y="441325"/>
                  </a:lnTo>
                  <a:lnTo>
                    <a:pt x="2012950" y="438150"/>
                  </a:lnTo>
                  <a:lnTo>
                    <a:pt x="2044700" y="390525"/>
                  </a:lnTo>
                  <a:lnTo>
                    <a:pt x="2266950" y="381000"/>
                  </a:lnTo>
                  <a:lnTo>
                    <a:pt x="2314575" y="352425"/>
                  </a:lnTo>
                  <a:lnTo>
                    <a:pt x="2419350" y="355600"/>
                  </a:lnTo>
                  <a:lnTo>
                    <a:pt x="2508250" y="307975"/>
                  </a:lnTo>
                  <a:lnTo>
                    <a:pt x="2571750" y="288925"/>
                  </a:lnTo>
                  <a:lnTo>
                    <a:pt x="2686050" y="206375"/>
                  </a:lnTo>
                  <a:lnTo>
                    <a:pt x="2781300" y="215900"/>
                  </a:lnTo>
                  <a:lnTo>
                    <a:pt x="2844800" y="165100"/>
                  </a:lnTo>
                  <a:lnTo>
                    <a:pt x="3032125" y="174625"/>
                  </a:lnTo>
                  <a:lnTo>
                    <a:pt x="3095625" y="133350"/>
                  </a:lnTo>
                  <a:lnTo>
                    <a:pt x="3140075" y="142875"/>
                  </a:lnTo>
                  <a:lnTo>
                    <a:pt x="3175000" y="101600"/>
                  </a:lnTo>
                  <a:lnTo>
                    <a:pt x="3305175" y="120650"/>
                  </a:lnTo>
                  <a:lnTo>
                    <a:pt x="3343275" y="95250"/>
                  </a:lnTo>
                  <a:lnTo>
                    <a:pt x="3432175" y="101600"/>
                  </a:lnTo>
                  <a:lnTo>
                    <a:pt x="3590925" y="12700"/>
                  </a:lnTo>
                  <a:lnTo>
                    <a:pt x="3708400" y="22225"/>
                  </a:lnTo>
                  <a:lnTo>
                    <a:pt x="3790950" y="0"/>
                  </a:lnTo>
                  <a:lnTo>
                    <a:pt x="4327525" y="0"/>
                  </a:lnTo>
                  <a:lnTo>
                    <a:pt x="4327525" y="0"/>
                  </a:lnTo>
                </a:path>
              </a:pathLst>
            </a:custGeom>
            <a:noFill/>
            <a:ln w="34925">
              <a:solidFill>
                <a:srgbClr val="F06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9" name="Forma libre 38">
              <a:extLst>
                <a:ext uri="{FF2B5EF4-FFF2-40B4-BE49-F238E27FC236}">
                  <a16:creationId xmlns:a16="http://schemas.microsoft.com/office/drawing/2014/main" id="{0D18BFE4-0AA4-E747-8A62-F2EABCB01F48}"/>
                </a:ext>
              </a:extLst>
            </p:cNvPr>
            <p:cNvSpPr/>
            <p:nvPr/>
          </p:nvSpPr>
          <p:spPr>
            <a:xfrm>
              <a:off x="6889750" y="3683000"/>
              <a:ext cx="4375150" cy="1282700"/>
            </a:xfrm>
            <a:custGeom>
              <a:avLst/>
              <a:gdLst>
                <a:gd name="connsiteX0" fmla="*/ 0 w 4375150"/>
                <a:gd name="connsiteY0" fmla="*/ 1282700 h 1282700"/>
                <a:gd name="connsiteX1" fmla="*/ 104775 w 4375150"/>
                <a:gd name="connsiteY1" fmla="*/ 1279525 h 1282700"/>
                <a:gd name="connsiteX2" fmla="*/ 149225 w 4375150"/>
                <a:gd name="connsiteY2" fmla="*/ 1247775 h 1282700"/>
                <a:gd name="connsiteX3" fmla="*/ 285750 w 4375150"/>
                <a:gd name="connsiteY3" fmla="*/ 1241425 h 1282700"/>
                <a:gd name="connsiteX4" fmla="*/ 317500 w 4375150"/>
                <a:gd name="connsiteY4" fmla="*/ 1168400 h 1282700"/>
                <a:gd name="connsiteX5" fmla="*/ 317500 w 4375150"/>
                <a:gd name="connsiteY5" fmla="*/ 1168400 h 1282700"/>
                <a:gd name="connsiteX6" fmla="*/ 358775 w 4375150"/>
                <a:gd name="connsiteY6" fmla="*/ 1143000 h 1282700"/>
                <a:gd name="connsiteX7" fmla="*/ 374650 w 4375150"/>
                <a:gd name="connsiteY7" fmla="*/ 1082675 h 1282700"/>
                <a:gd name="connsiteX8" fmla="*/ 565150 w 4375150"/>
                <a:gd name="connsiteY8" fmla="*/ 1095375 h 1282700"/>
                <a:gd name="connsiteX9" fmla="*/ 596900 w 4375150"/>
                <a:gd name="connsiteY9" fmla="*/ 1066800 h 1282700"/>
                <a:gd name="connsiteX10" fmla="*/ 673100 w 4375150"/>
                <a:gd name="connsiteY10" fmla="*/ 1066800 h 1282700"/>
                <a:gd name="connsiteX11" fmla="*/ 720725 w 4375150"/>
                <a:gd name="connsiteY11" fmla="*/ 1038225 h 1282700"/>
                <a:gd name="connsiteX12" fmla="*/ 720725 w 4375150"/>
                <a:gd name="connsiteY12" fmla="*/ 990600 h 1282700"/>
                <a:gd name="connsiteX13" fmla="*/ 787400 w 4375150"/>
                <a:gd name="connsiteY13" fmla="*/ 946150 h 1282700"/>
                <a:gd name="connsiteX14" fmla="*/ 838200 w 4375150"/>
                <a:gd name="connsiteY14" fmla="*/ 955675 h 1282700"/>
                <a:gd name="connsiteX15" fmla="*/ 873125 w 4375150"/>
                <a:gd name="connsiteY15" fmla="*/ 898525 h 1282700"/>
                <a:gd name="connsiteX16" fmla="*/ 920750 w 4375150"/>
                <a:gd name="connsiteY16" fmla="*/ 898525 h 1282700"/>
                <a:gd name="connsiteX17" fmla="*/ 1006475 w 4375150"/>
                <a:gd name="connsiteY17" fmla="*/ 917575 h 1282700"/>
                <a:gd name="connsiteX18" fmla="*/ 1022350 w 4375150"/>
                <a:gd name="connsiteY18" fmla="*/ 882650 h 1282700"/>
                <a:gd name="connsiteX19" fmla="*/ 1057275 w 4375150"/>
                <a:gd name="connsiteY19" fmla="*/ 885825 h 1282700"/>
                <a:gd name="connsiteX20" fmla="*/ 1079500 w 4375150"/>
                <a:gd name="connsiteY20" fmla="*/ 850900 h 1282700"/>
                <a:gd name="connsiteX21" fmla="*/ 1222375 w 4375150"/>
                <a:gd name="connsiteY21" fmla="*/ 854075 h 1282700"/>
                <a:gd name="connsiteX22" fmla="*/ 1387475 w 4375150"/>
                <a:gd name="connsiteY22" fmla="*/ 815975 h 1282700"/>
                <a:gd name="connsiteX23" fmla="*/ 1390650 w 4375150"/>
                <a:gd name="connsiteY23" fmla="*/ 777875 h 1282700"/>
                <a:gd name="connsiteX24" fmla="*/ 1447800 w 4375150"/>
                <a:gd name="connsiteY24" fmla="*/ 784225 h 1282700"/>
                <a:gd name="connsiteX25" fmla="*/ 1470025 w 4375150"/>
                <a:gd name="connsiteY25" fmla="*/ 758825 h 1282700"/>
                <a:gd name="connsiteX26" fmla="*/ 1549400 w 4375150"/>
                <a:gd name="connsiteY26" fmla="*/ 768350 h 1282700"/>
                <a:gd name="connsiteX27" fmla="*/ 1571625 w 4375150"/>
                <a:gd name="connsiteY27" fmla="*/ 723900 h 1282700"/>
                <a:gd name="connsiteX28" fmla="*/ 1571625 w 4375150"/>
                <a:gd name="connsiteY28" fmla="*/ 723900 h 1282700"/>
                <a:gd name="connsiteX29" fmla="*/ 1571625 w 4375150"/>
                <a:gd name="connsiteY29" fmla="*/ 723900 h 1282700"/>
                <a:gd name="connsiteX30" fmla="*/ 1606550 w 4375150"/>
                <a:gd name="connsiteY30" fmla="*/ 730250 h 1282700"/>
                <a:gd name="connsiteX31" fmla="*/ 1600200 w 4375150"/>
                <a:gd name="connsiteY31" fmla="*/ 682625 h 1282700"/>
                <a:gd name="connsiteX32" fmla="*/ 1638300 w 4375150"/>
                <a:gd name="connsiteY32" fmla="*/ 692150 h 1282700"/>
                <a:gd name="connsiteX33" fmla="*/ 1644650 w 4375150"/>
                <a:gd name="connsiteY33" fmla="*/ 650875 h 1282700"/>
                <a:gd name="connsiteX34" fmla="*/ 1698625 w 4375150"/>
                <a:gd name="connsiteY34" fmla="*/ 673100 h 1282700"/>
                <a:gd name="connsiteX35" fmla="*/ 1714500 w 4375150"/>
                <a:gd name="connsiteY35" fmla="*/ 625475 h 1282700"/>
                <a:gd name="connsiteX36" fmla="*/ 1876425 w 4375150"/>
                <a:gd name="connsiteY36" fmla="*/ 650875 h 1282700"/>
                <a:gd name="connsiteX37" fmla="*/ 1882775 w 4375150"/>
                <a:gd name="connsiteY37" fmla="*/ 603250 h 1282700"/>
                <a:gd name="connsiteX38" fmla="*/ 2127250 w 4375150"/>
                <a:gd name="connsiteY38" fmla="*/ 615950 h 1282700"/>
                <a:gd name="connsiteX39" fmla="*/ 2133600 w 4375150"/>
                <a:gd name="connsiteY39" fmla="*/ 581025 h 1282700"/>
                <a:gd name="connsiteX40" fmla="*/ 2171700 w 4375150"/>
                <a:gd name="connsiteY40" fmla="*/ 593725 h 1282700"/>
                <a:gd name="connsiteX41" fmla="*/ 2184400 w 4375150"/>
                <a:gd name="connsiteY41" fmla="*/ 561975 h 1282700"/>
                <a:gd name="connsiteX42" fmla="*/ 2263775 w 4375150"/>
                <a:gd name="connsiteY42" fmla="*/ 555625 h 1282700"/>
                <a:gd name="connsiteX43" fmla="*/ 2276475 w 4375150"/>
                <a:gd name="connsiteY43" fmla="*/ 527050 h 1282700"/>
                <a:gd name="connsiteX44" fmla="*/ 2463800 w 4375150"/>
                <a:gd name="connsiteY44" fmla="*/ 555625 h 1282700"/>
                <a:gd name="connsiteX45" fmla="*/ 2454275 w 4375150"/>
                <a:gd name="connsiteY45" fmla="*/ 508000 h 1282700"/>
                <a:gd name="connsiteX46" fmla="*/ 2530475 w 4375150"/>
                <a:gd name="connsiteY46" fmla="*/ 514350 h 1282700"/>
                <a:gd name="connsiteX47" fmla="*/ 2546350 w 4375150"/>
                <a:gd name="connsiteY47" fmla="*/ 482600 h 1282700"/>
                <a:gd name="connsiteX48" fmla="*/ 2771775 w 4375150"/>
                <a:gd name="connsiteY48" fmla="*/ 492125 h 1282700"/>
                <a:gd name="connsiteX49" fmla="*/ 2790825 w 4375150"/>
                <a:gd name="connsiteY49" fmla="*/ 457200 h 1282700"/>
                <a:gd name="connsiteX50" fmla="*/ 3038475 w 4375150"/>
                <a:gd name="connsiteY50" fmla="*/ 454025 h 1282700"/>
                <a:gd name="connsiteX51" fmla="*/ 3060700 w 4375150"/>
                <a:gd name="connsiteY51" fmla="*/ 438150 h 1282700"/>
                <a:gd name="connsiteX52" fmla="*/ 3108325 w 4375150"/>
                <a:gd name="connsiteY52" fmla="*/ 444500 h 1282700"/>
                <a:gd name="connsiteX53" fmla="*/ 3124200 w 4375150"/>
                <a:gd name="connsiteY53" fmla="*/ 409575 h 1282700"/>
                <a:gd name="connsiteX54" fmla="*/ 3181350 w 4375150"/>
                <a:gd name="connsiteY54" fmla="*/ 409575 h 1282700"/>
                <a:gd name="connsiteX55" fmla="*/ 3197225 w 4375150"/>
                <a:gd name="connsiteY55" fmla="*/ 361950 h 1282700"/>
                <a:gd name="connsiteX56" fmla="*/ 3228975 w 4375150"/>
                <a:gd name="connsiteY56" fmla="*/ 323850 h 1282700"/>
                <a:gd name="connsiteX57" fmla="*/ 3282950 w 4375150"/>
                <a:gd name="connsiteY57" fmla="*/ 320675 h 1282700"/>
                <a:gd name="connsiteX58" fmla="*/ 3305175 w 4375150"/>
                <a:gd name="connsiteY58" fmla="*/ 279400 h 1282700"/>
                <a:gd name="connsiteX59" fmla="*/ 3448050 w 4375150"/>
                <a:gd name="connsiteY59" fmla="*/ 288925 h 1282700"/>
                <a:gd name="connsiteX60" fmla="*/ 3467100 w 4375150"/>
                <a:gd name="connsiteY60" fmla="*/ 260350 h 1282700"/>
                <a:gd name="connsiteX61" fmla="*/ 3546475 w 4375150"/>
                <a:gd name="connsiteY61" fmla="*/ 263525 h 1282700"/>
                <a:gd name="connsiteX62" fmla="*/ 3578225 w 4375150"/>
                <a:gd name="connsiteY62" fmla="*/ 234950 h 1282700"/>
                <a:gd name="connsiteX63" fmla="*/ 3657600 w 4375150"/>
                <a:gd name="connsiteY63" fmla="*/ 234950 h 1282700"/>
                <a:gd name="connsiteX64" fmla="*/ 3698875 w 4375150"/>
                <a:gd name="connsiteY64" fmla="*/ 219075 h 1282700"/>
                <a:gd name="connsiteX65" fmla="*/ 3743325 w 4375150"/>
                <a:gd name="connsiteY65" fmla="*/ 225425 h 1282700"/>
                <a:gd name="connsiteX66" fmla="*/ 3775075 w 4375150"/>
                <a:gd name="connsiteY66" fmla="*/ 152400 h 1282700"/>
                <a:gd name="connsiteX67" fmla="*/ 3822700 w 4375150"/>
                <a:gd name="connsiteY67" fmla="*/ 161925 h 1282700"/>
                <a:gd name="connsiteX68" fmla="*/ 3876675 w 4375150"/>
                <a:gd name="connsiteY68" fmla="*/ 133350 h 1282700"/>
                <a:gd name="connsiteX69" fmla="*/ 4168775 w 4375150"/>
                <a:gd name="connsiteY69" fmla="*/ 117475 h 1282700"/>
                <a:gd name="connsiteX70" fmla="*/ 4238625 w 4375150"/>
                <a:gd name="connsiteY70" fmla="*/ 38100 h 1282700"/>
                <a:gd name="connsiteX71" fmla="*/ 4238625 w 4375150"/>
                <a:gd name="connsiteY71" fmla="*/ 6350 h 1282700"/>
                <a:gd name="connsiteX72" fmla="*/ 4375150 w 4375150"/>
                <a:gd name="connsiteY7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75150" h="1282700">
                  <a:moveTo>
                    <a:pt x="0" y="1282700"/>
                  </a:moveTo>
                  <a:lnTo>
                    <a:pt x="104775" y="1279525"/>
                  </a:lnTo>
                  <a:lnTo>
                    <a:pt x="149225" y="1247775"/>
                  </a:lnTo>
                  <a:lnTo>
                    <a:pt x="285750" y="1241425"/>
                  </a:lnTo>
                  <a:lnTo>
                    <a:pt x="317500" y="1168400"/>
                  </a:lnTo>
                  <a:lnTo>
                    <a:pt x="317500" y="1168400"/>
                  </a:lnTo>
                  <a:lnTo>
                    <a:pt x="358775" y="1143000"/>
                  </a:lnTo>
                  <a:lnTo>
                    <a:pt x="374650" y="1082675"/>
                  </a:lnTo>
                  <a:lnTo>
                    <a:pt x="565150" y="1095375"/>
                  </a:lnTo>
                  <a:lnTo>
                    <a:pt x="596900" y="1066800"/>
                  </a:lnTo>
                  <a:lnTo>
                    <a:pt x="673100" y="1066800"/>
                  </a:lnTo>
                  <a:lnTo>
                    <a:pt x="720725" y="1038225"/>
                  </a:lnTo>
                  <a:lnTo>
                    <a:pt x="720725" y="990600"/>
                  </a:lnTo>
                  <a:lnTo>
                    <a:pt x="787400" y="946150"/>
                  </a:lnTo>
                  <a:lnTo>
                    <a:pt x="838200" y="955675"/>
                  </a:lnTo>
                  <a:lnTo>
                    <a:pt x="873125" y="898525"/>
                  </a:lnTo>
                  <a:lnTo>
                    <a:pt x="920750" y="898525"/>
                  </a:lnTo>
                  <a:lnTo>
                    <a:pt x="1006475" y="917575"/>
                  </a:lnTo>
                  <a:lnTo>
                    <a:pt x="1022350" y="882650"/>
                  </a:lnTo>
                  <a:lnTo>
                    <a:pt x="1057275" y="885825"/>
                  </a:lnTo>
                  <a:lnTo>
                    <a:pt x="1079500" y="850900"/>
                  </a:lnTo>
                  <a:lnTo>
                    <a:pt x="1222375" y="854075"/>
                  </a:lnTo>
                  <a:lnTo>
                    <a:pt x="1387475" y="815975"/>
                  </a:lnTo>
                  <a:lnTo>
                    <a:pt x="1390650" y="777875"/>
                  </a:lnTo>
                  <a:lnTo>
                    <a:pt x="1447800" y="784225"/>
                  </a:lnTo>
                  <a:lnTo>
                    <a:pt x="1470025" y="758825"/>
                  </a:lnTo>
                  <a:lnTo>
                    <a:pt x="1549400" y="768350"/>
                  </a:lnTo>
                  <a:lnTo>
                    <a:pt x="1571625" y="723900"/>
                  </a:lnTo>
                  <a:lnTo>
                    <a:pt x="1571625" y="723900"/>
                  </a:lnTo>
                  <a:lnTo>
                    <a:pt x="1571625" y="723900"/>
                  </a:lnTo>
                  <a:lnTo>
                    <a:pt x="1606550" y="730250"/>
                  </a:lnTo>
                  <a:lnTo>
                    <a:pt x="1600200" y="682625"/>
                  </a:lnTo>
                  <a:lnTo>
                    <a:pt x="1638300" y="692150"/>
                  </a:lnTo>
                  <a:lnTo>
                    <a:pt x="1644650" y="650875"/>
                  </a:lnTo>
                  <a:lnTo>
                    <a:pt x="1698625" y="673100"/>
                  </a:lnTo>
                  <a:lnTo>
                    <a:pt x="1714500" y="625475"/>
                  </a:lnTo>
                  <a:lnTo>
                    <a:pt x="1876425" y="650875"/>
                  </a:lnTo>
                  <a:lnTo>
                    <a:pt x="1882775" y="603250"/>
                  </a:lnTo>
                  <a:lnTo>
                    <a:pt x="2127250" y="615950"/>
                  </a:lnTo>
                  <a:lnTo>
                    <a:pt x="2133600" y="581025"/>
                  </a:lnTo>
                  <a:lnTo>
                    <a:pt x="2171700" y="593725"/>
                  </a:lnTo>
                  <a:lnTo>
                    <a:pt x="2184400" y="561975"/>
                  </a:lnTo>
                  <a:lnTo>
                    <a:pt x="2263775" y="555625"/>
                  </a:lnTo>
                  <a:lnTo>
                    <a:pt x="2276475" y="527050"/>
                  </a:lnTo>
                  <a:lnTo>
                    <a:pt x="2463800" y="555625"/>
                  </a:lnTo>
                  <a:lnTo>
                    <a:pt x="2454275" y="508000"/>
                  </a:lnTo>
                  <a:lnTo>
                    <a:pt x="2530475" y="514350"/>
                  </a:lnTo>
                  <a:lnTo>
                    <a:pt x="2546350" y="482600"/>
                  </a:lnTo>
                  <a:lnTo>
                    <a:pt x="2771775" y="492125"/>
                  </a:lnTo>
                  <a:lnTo>
                    <a:pt x="2790825" y="457200"/>
                  </a:lnTo>
                  <a:lnTo>
                    <a:pt x="3038475" y="454025"/>
                  </a:lnTo>
                  <a:lnTo>
                    <a:pt x="3060700" y="438150"/>
                  </a:lnTo>
                  <a:lnTo>
                    <a:pt x="3108325" y="444500"/>
                  </a:lnTo>
                  <a:lnTo>
                    <a:pt x="3124200" y="409575"/>
                  </a:lnTo>
                  <a:lnTo>
                    <a:pt x="3181350" y="409575"/>
                  </a:lnTo>
                  <a:lnTo>
                    <a:pt x="3197225" y="361950"/>
                  </a:lnTo>
                  <a:lnTo>
                    <a:pt x="3228975" y="323850"/>
                  </a:lnTo>
                  <a:lnTo>
                    <a:pt x="3282950" y="320675"/>
                  </a:lnTo>
                  <a:lnTo>
                    <a:pt x="3305175" y="279400"/>
                  </a:lnTo>
                  <a:lnTo>
                    <a:pt x="3448050" y="288925"/>
                  </a:lnTo>
                  <a:lnTo>
                    <a:pt x="3467100" y="260350"/>
                  </a:lnTo>
                  <a:lnTo>
                    <a:pt x="3546475" y="263525"/>
                  </a:lnTo>
                  <a:lnTo>
                    <a:pt x="3578225" y="234950"/>
                  </a:lnTo>
                  <a:lnTo>
                    <a:pt x="3657600" y="234950"/>
                  </a:lnTo>
                  <a:lnTo>
                    <a:pt x="3698875" y="219075"/>
                  </a:lnTo>
                  <a:lnTo>
                    <a:pt x="3743325" y="225425"/>
                  </a:lnTo>
                  <a:lnTo>
                    <a:pt x="3775075" y="152400"/>
                  </a:lnTo>
                  <a:lnTo>
                    <a:pt x="3822700" y="161925"/>
                  </a:lnTo>
                  <a:lnTo>
                    <a:pt x="3876675" y="133350"/>
                  </a:lnTo>
                  <a:lnTo>
                    <a:pt x="4168775" y="117475"/>
                  </a:lnTo>
                  <a:lnTo>
                    <a:pt x="4238625" y="38100"/>
                  </a:lnTo>
                  <a:lnTo>
                    <a:pt x="4238625" y="6350"/>
                  </a:lnTo>
                  <a:lnTo>
                    <a:pt x="4375150" y="0"/>
                  </a:lnTo>
                </a:path>
              </a:pathLst>
            </a:custGeom>
            <a:noFill/>
            <a:ln w="34925">
              <a:solidFill>
                <a:srgbClr val="277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cxnSp>
          <p:nvCxnSpPr>
            <p:cNvPr id="40" name="Conector recto 39">
              <a:extLst>
                <a:ext uri="{FF2B5EF4-FFF2-40B4-BE49-F238E27FC236}">
                  <a16:creationId xmlns:a16="http://schemas.microsoft.com/office/drawing/2014/main" id="{404FF405-D9C4-2144-950C-9C14A550A8AF}"/>
                </a:ext>
              </a:extLst>
            </p:cNvPr>
            <p:cNvCxnSpPr/>
            <p:nvPr/>
          </p:nvCxnSpPr>
          <p:spPr>
            <a:xfrm>
              <a:off x="6889750" y="2766229"/>
              <a:ext cx="227766" cy="0"/>
            </a:xfrm>
            <a:prstGeom prst="line">
              <a:avLst/>
            </a:prstGeom>
            <a:ln w="25400">
              <a:solidFill>
                <a:srgbClr val="F06A70"/>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BF7C1BE8-C839-9041-BBB9-1510B15CA147}"/>
                </a:ext>
              </a:extLst>
            </p:cNvPr>
            <p:cNvCxnSpPr/>
            <p:nvPr/>
          </p:nvCxnSpPr>
          <p:spPr>
            <a:xfrm>
              <a:off x="8887332" y="2766229"/>
              <a:ext cx="227766" cy="0"/>
            </a:xfrm>
            <a:prstGeom prst="line">
              <a:avLst/>
            </a:prstGeom>
            <a:ln w="25400">
              <a:solidFill>
                <a:srgbClr val="277DA1"/>
              </a:solidFill>
            </a:ln>
          </p:spPr>
          <p:style>
            <a:lnRef idx="1">
              <a:schemeClr val="accent1"/>
            </a:lnRef>
            <a:fillRef idx="0">
              <a:schemeClr val="accent1"/>
            </a:fillRef>
            <a:effectRef idx="0">
              <a:schemeClr val="accent1"/>
            </a:effectRef>
            <a:fontRef idx="minor">
              <a:schemeClr val="tx1"/>
            </a:fontRef>
          </p:style>
        </p:cxnSp>
        <p:sp>
          <p:nvSpPr>
            <p:cNvPr id="42" name="Elipse 41">
              <a:extLst>
                <a:ext uri="{FF2B5EF4-FFF2-40B4-BE49-F238E27FC236}">
                  <a16:creationId xmlns:a16="http://schemas.microsoft.com/office/drawing/2014/main" id="{91707D29-86D9-FC4F-8ABD-A44720DD1C50}"/>
                </a:ext>
              </a:extLst>
            </p:cNvPr>
            <p:cNvSpPr>
              <a:spLocks noChangeAspect="1"/>
            </p:cNvSpPr>
            <p:nvPr/>
          </p:nvSpPr>
          <p:spPr>
            <a:xfrm>
              <a:off x="6721851" y="3980764"/>
              <a:ext cx="125730" cy="1028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cxnSp>
          <p:nvCxnSpPr>
            <p:cNvPr id="43" name="Conector recto 42">
              <a:extLst>
                <a:ext uri="{FF2B5EF4-FFF2-40B4-BE49-F238E27FC236}">
                  <a16:creationId xmlns:a16="http://schemas.microsoft.com/office/drawing/2014/main" id="{5121DE36-EFFA-724E-8E2A-6160AFB25E50}"/>
                </a:ext>
              </a:extLst>
            </p:cNvPr>
            <p:cNvCxnSpPr>
              <a:cxnSpLocks/>
              <a:stCxn id="33" idx="3"/>
            </p:cNvCxnSpPr>
            <p:nvPr/>
          </p:nvCxnSpPr>
          <p:spPr>
            <a:xfrm flipV="1">
              <a:off x="11172990" y="3016754"/>
              <a:ext cx="183985" cy="65475"/>
            </a:xfrm>
            <a:prstGeom prst="line">
              <a:avLst/>
            </a:prstGeom>
            <a:ln w="12700">
              <a:solidFill>
                <a:srgbClr val="F06A70"/>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67E296B3-EBED-F941-AF85-5DF868CFB212}"/>
                </a:ext>
              </a:extLst>
            </p:cNvPr>
            <p:cNvCxnSpPr>
              <a:cxnSpLocks/>
            </p:cNvCxnSpPr>
            <p:nvPr/>
          </p:nvCxnSpPr>
          <p:spPr>
            <a:xfrm>
              <a:off x="11204575" y="3371850"/>
              <a:ext cx="152400" cy="0"/>
            </a:xfrm>
            <a:prstGeom prst="line">
              <a:avLst/>
            </a:prstGeom>
            <a:ln w="12700">
              <a:solidFill>
                <a:srgbClr val="F06A70"/>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3EA9BD8C-021B-124F-8BB9-AEFAE2A340BF}"/>
                </a:ext>
              </a:extLst>
            </p:cNvPr>
            <p:cNvCxnSpPr>
              <a:cxnSpLocks/>
            </p:cNvCxnSpPr>
            <p:nvPr/>
          </p:nvCxnSpPr>
          <p:spPr>
            <a:xfrm flipV="1">
              <a:off x="11356975" y="3009730"/>
              <a:ext cx="0" cy="362120"/>
            </a:xfrm>
            <a:prstGeom prst="line">
              <a:avLst/>
            </a:prstGeom>
            <a:ln w="12700">
              <a:solidFill>
                <a:srgbClr val="F06A70"/>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D462486E-8B4D-7D49-9709-AD4FAE84C999}"/>
                </a:ext>
              </a:extLst>
            </p:cNvPr>
            <p:cNvCxnSpPr>
              <a:cxnSpLocks/>
            </p:cNvCxnSpPr>
            <p:nvPr/>
          </p:nvCxnSpPr>
          <p:spPr>
            <a:xfrm>
              <a:off x="11268675" y="3682999"/>
              <a:ext cx="62900" cy="0"/>
            </a:xfrm>
            <a:prstGeom prst="line">
              <a:avLst/>
            </a:prstGeom>
            <a:ln w="12700">
              <a:solidFill>
                <a:srgbClr val="277DA1"/>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B4FD11BA-4E55-CC49-9258-27E9CA289A52}"/>
                </a:ext>
              </a:extLst>
            </p:cNvPr>
            <p:cNvCxnSpPr>
              <a:cxnSpLocks/>
            </p:cNvCxnSpPr>
            <p:nvPr/>
          </p:nvCxnSpPr>
          <p:spPr>
            <a:xfrm>
              <a:off x="11204575" y="4176745"/>
              <a:ext cx="136525" cy="0"/>
            </a:xfrm>
            <a:prstGeom prst="line">
              <a:avLst/>
            </a:prstGeom>
            <a:ln w="12700">
              <a:solidFill>
                <a:srgbClr val="277DA1"/>
              </a:solidFill>
              <a:prstDash val="dash"/>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53B23A47-5372-3C40-9509-4FCEB221FAFA}"/>
                </a:ext>
              </a:extLst>
            </p:cNvPr>
            <p:cNvCxnSpPr>
              <a:cxnSpLocks/>
            </p:cNvCxnSpPr>
            <p:nvPr/>
          </p:nvCxnSpPr>
          <p:spPr>
            <a:xfrm flipV="1">
              <a:off x="11331575" y="3682999"/>
              <a:ext cx="0" cy="493746"/>
            </a:xfrm>
            <a:prstGeom prst="line">
              <a:avLst/>
            </a:prstGeom>
            <a:ln w="12700">
              <a:solidFill>
                <a:srgbClr val="277DA1"/>
              </a:solidFill>
              <a:prstDash val="dash"/>
            </a:ln>
          </p:spPr>
          <p:style>
            <a:lnRef idx="1">
              <a:schemeClr val="accent1"/>
            </a:lnRef>
            <a:fillRef idx="0">
              <a:schemeClr val="accent1"/>
            </a:fillRef>
            <a:effectRef idx="0">
              <a:schemeClr val="accent1"/>
            </a:effectRef>
            <a:fontRef idx="minor">
              <a:schemeClr val="tx1"/>
            </a:fontRef>
          </p:style>
        </p:cxnSp>
      </p:grpSp>
      <p:sp>
        <p:nvSpPr>
          <p:cNvPr id="50" name="CuadroTexto 49">
            <a:extLst>
              <a:ext uri="{FF2B5EF4-FFF2-40B4-BE49-F238E27FC236}">
                <a16:creationId xmlns:a16="http://schemas.microsoft.com/office/drawing/2014/main" id="{6EFEAA78-9893-094A-82E2-D28F42BA40BD}"/>
              </a:ext>
            </a:extLst>
          </p:cNvPr>
          <p:cNvSpPr txBox="1"/>
          <p:nvPr/>
        </p:nvSpPr>
        <p:spPr>
          <a:xfrm>
            <a:off x="2272524" y="6287843"/>
            <a:ext cx="7646951" cy="430887"/>
          </a:xfrm>
          <a:prstGeom prst="rect">
            <a:avLst/>
          </a:prstGeom>
          <a:noFill/>
        </p:spPr>
        <p:txBody>
          <a:bodyPr wrap="square" rtlCol="0">
            <a:spAutoFit/>
          </a:bodyPr>
          <a:lstStyle/>
          <a:p>
            <a:r>
              <a:rPr lang="es-ES_tradnl" sz="1100" b="1" dirty="0">
                <a:solidFill>
                  <a:schemeClr val="tx1">
                    <a:lumMod val="50000"/>
                    <a:lumOff val="50000"/>
                  </a:schemeClr>
                </a:solidFill>
                <a:latin typeface="Segoe UI Semibold" panose="020B0502040204020203" pitchFamily="34" charset="0"/>
                <a:cs typeface="Segoe UI Semibold" panose="020B0502040204020203" pitchFamily="34" charset="0"/>
              </a:rPr>
              <a:t>1.Gaede, et al. N Engl J Med 2008;358:580-591.</a:t>
            </a:r>
          </a:p>
          <a:p>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2.Mata-Cases et al. T2DM. Control and </a:t>
            </a:r>
            <a:r>
              <a:rPr 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Treatments</a:t>
            </a: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a:t>
            </a:r>
            <a:r>
              <a:rPr 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Trends</a:t>
            </a: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a:t>
            </a:r>
            <a:r>
              <a:rPr 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Frontiers</a:t>
            </a: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in </a:t>
            </a:r>
            <a:r>
              <a:rPr 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Endocrinology</a:t>
            </a: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a:t>
            </a:r>
            <a:r>
              <a:rPr lang="es-ES" sz="1100" b="1" dirty="0" err="1">
                <a:solidFill>
                  <a:schemeClr val="tx1">
                    <a:lumMod val="50000"/>
                    <a:lumOff val="50000"/>
                  </a:schemeClr>
                </a:solidFill>
                <a:latin typeface="Segoe UI Semibold" panose="020B0502040204020203" pitchFamily="34" charset="0"/>
                <a:cs typeface="Segoe UI Semibold" panose="020B0502040204020203" pitchFamily="34" charset="0"/>
              </a:rPr>
              <a:t>doi</a:t>
            </a:r>
            <a:r>
              <a:rPr lang="es-ES" sz="1100" b="1" dirty="0">
                <a:solidFill>
                  <a:schemeClr val="tx1">
                    <a:lumMod val="50000"/>
                    <a:lumOff val="50000"/>
                  </a:schemeClr>
                </a:solidFill>
                <a:latin typeface="Segoe UI Semibold" panose="020B0502040204020203" pitchFamily="34" charset="0"/>
                <a:cs typeface="Segoe UI Semibold" panose="020B0502040204020203" pitchFamily="34" charset="0"/>
              </a:rPr>
              <a:t>: 10.3389/fendo.2021.810757  </a:t>
            </a:r>
          </a:p>
        </p:txBody>
      </p:sp>
      <p:sp>
        <p:nvSpPr>
          <p:cNvPr id="5" name="Título 4">
            <a:extLst>
              <a:ext uri="{FF2B5EF4-FFF2-40B4-BE49-F238E27FC236}">
                <a16:creationId xmlns:a16="http://schemas.microsoft.com/office/drawing/2014/main" id="{F62C7910-A1AD-F483-D5B1-29384990B926}"/>
              </a:ext>
            </a:extLst>
          </p:cNvPr>
          <p:cNvSpPr>
            <a:spLocks noGrp="1"/>
          </p:cNvSpPr>
          <p:nvPr>
            <p:ph type="title" idx="4294967295"/>
          </p:nvPr>
        </p:nvSpPr>
        <p:spPr>
          <a:xfrm>
            <a:off x="768349" y="1255425"/>
            <a:ext cx="10655300" cy="745054"/>
          </a:xfrm>
        </p:spPr>
        <p:txBody>
          <a:bodyPr anchor="t">
            <a:noAutofit/>
          </a:bodyPr>
          <a:lstStyle/>
          <a:p>
            <a:pPr algn="ctr"/>
            <a:r>
              <a:rPr lang="es-MX" altLang="x-none" sz="2800" dirty="0">
                <a:solidFill>
                  <a:schemeClr val="bg2">
                    <a:lumMod val="10000"/>
                  </a:schemeClr>
                </a:solidFill>
                <a:latin typeface="Segoe UI" panose="020B0502040204020203" pitchFamily="34" charset="0"/>
                <a:ea typeface="Century Gothic" charset="0"/>
                <a:cs typeface="Segoe UI" panose="020B0502040204020203" pitchFamily="34" charset="0"/>
              </a:rPr>
              <a:t>BENEFICIOS DEL ABORDAJE MULTIFACTORIAL </a:t>
            </a:r>
            <a:br>
              <a:rPr lang="es-MX" altLang="x-none" sz="2800" dirty="0">
                <a:solidFill>
                  <a:schemeClr val="bg2">
                    <a:lumMod val="10000"/>
                  </a:schemeClr>
                </a:solidFill>
                <a:latin typeface="Segoe UI" panose="020B0502040204020203" pitchFamily="34" charset="0"/>
                <a:ea typeface="Century Gothic" charset="0"/>
                <a:cs typeface="Segoe UI" panose="020B0502040204020203" pitchFamily="34" charset="0"/>
              </a:rPr>
            </a:br>
            <a:r>
              <a:rPr lang="es-MX" altLang="x-none" sz="2800" dirty="0">
                <a:solidFill>
                  <a:schemeClr val="bg2">
                    <a:lumMod val="10000"/>
                  </a:schemeClr>
                </a:solidFill>
                <a:latin typeface="Segoe UI" panose="020B0502040204020203" pitchFamily="34" charset="0"/>
                <a:ea typeface="Century Gothic" charset="0"/>
                <a:cs typeface="Segoe UI" panose="020B0502040204020203" pitchFamily="34" charset="0"/>
              </a:rPr>
              <a:t>SOBRE LA MORTALIDAD CARDIOVASCULAR</a:t>
            </a:r>
            <a:br>
              <a:rPr lang="es-MX" altLang="x-none" sz="2800" dirty="0">
                <a:solidFill>
                  <a:schemeClr val="accent1"/>
                </a:solidFill>
                <a:latin typeface="Segoe UI" panose="020B0502040204020203" pitchFamily="34" charset="0"/>
                <a:ea typeface="Century Gothic" charset="0"/>
                <a:cs typeface="Segoe UI" panose="020B0502040204020203" pitchFamily="34" charset="0"/>
              </a:rPr>
            </a:br>
            <a:endParaRPr lang="es-ES" sz="2800" dirty="0">
              <a:solidFill>
                <a:schemeClr val="accent1"/>
              </a:solidFill>
              <a:latin typeface="Segoe UI" panose="020B0502040204020203" pitchFamily="34" charset="0"/>
              <a:cs typeface="Segoe UI" panose="020B0502040204020203" pitchFamily="34" charset="0"/>
            </a:endParaRPr>
          </a:p>
        </p:txBody>
      </p:sp>
      <p:pic>
        <p:nvPicPr>
          <p:cNvPr id="3" name="Imagen 2">
            <a:extLst>
              <a:ext uri="{FF2B5EF4-FFF2-40B4-BE49-F238E27FC236}">
                <a16:creationId xmlns:a16="http://schemas.microsoft.com/office/drawing/2014/main" id="{53A5871A-3045-9268-F1E7-708BDD0780F6}"/>
              </a:ext>
            </a:extLst>
          </p:cNvPr>
          <p:cNvPicPr>
            <a:picLocks noChangeAspect="1"/>
          </p:cNvPicPr>
          <p:nvPr/>
        </p:nvPicPr>
        <p:blipFill>
          <a:blip r:embed="rId3"/>
          <a:stretch>
            <a:fillRect/>
          </a:stretch>
        </p:blipFill>
        <p:spPr>
          <a:xfrm>
            <a:off x="6864830" y="2372997"/>
            <a:ext cx="3525319" cy="3250172"/>
          </a:xfrm>
          <a:prstGeom prst="rect">
            <a:avLst/>
          </a:prstGeom>
        </p:spPr>
      </p:pic>
      <p:sp>
        <p:nvSpPr>
          <p:cNvPr id="87" name="Rectángulo 86">
            <a:extLst>
              <a:ext uri="{FF2B5EF4-FFF2-40B4-BE49-F238E27FC236}">
                <a16:creationId xmlns:a16="http://schemas.microsoft.com/office/drawing/2014/main" id="{6C8B6272-5A3A-11BA-E4D4-BFF34F27D934}"/>
              </a:ext>
            </a:extLst>
          </p:cNvPr>
          <p:cNvSpPr/>
          <p:nvPr/>
        </p:nvSpPr>
        <p:spPr>
          <a:xfrm>
            <a:off x="6815416" y="2188345"/>
            <a:ext cx="3836255" cy="336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Grupo 3">
            <a:extLst>
              <a:ext uri="{FF2B5EF4-FFF2-40B4-BE49-F238E27FC236}">
                <a16:creationId xmlns:a16="http://schemas.microsoft.com/office/drawing/2014/main" id="{3612BD9A-4CA0-374E-8267-6AC0DFE5EA68}"/>
              </a:ext>
            </a:extLst>
          </p:cNvPr>
          <p:cNvGrpSpPr/>
          <p:nvPr/>
        </p:nvGrpSpPr>
        <p:grpSpPr>
          <a:xfrm>
            <a:off x="5736378" y="1987292"/>
            <a:ext cx="6009416" cy="3875371"/>
            <a:chOff x="6096001" y="2271643"/>
            <a:chExt cx="5631715" cy="3414001"/>
          </a:xfrm>
        </p:grpSpPr>
        <p:grpSp>
          <p:nvGrpSpPr>
            <p:cNvPr id="56" name="Grupo 55">
              <a:extLst>
                <a:ext uri="{FF2B5EF4-FFF2-40B4-BE49-F238E27FC236}">
                  <a16:creationId xmlns:a16="http://schemas.microsoft.com/office/drawing/2014/main" id="{03F1397B-89AE-A84F-9557-CDBFC1106268}"/>
                </a:ext>
              </a:extLst>
            </p:cNvPr>
            <p:cNvGrpSpPr/>
            <p:nvPr/>
          </p:nvGrpSpPr>
          <p:grpSpPr>
            <a:xfrm>
              <a:off x="6096001" y="2271643"/>
              <a:ext cx="5631715" cy="1162558"/>
              <a:chOff x="6052794" y="2460269"/>
              <a:chExt cx="6354246" cy="1310440"/>
            </a:xfrm>
          </p:grpSpPr>
          <p:pic>
            <p:nvPicPr>
              <p:cNvPr id="57" name="Imagen 56">
                <a:extLst>
                  <a:ext uri="{FF2B5EF4-FFF2-40B4-BE49-F238E27FC236}">
                    <a16:creationId xmlns:a16="http://schemas.microsoft.com/office/drawing/2014/main" id="{16F0674B-5035-9D41-A3C4-A527962B80DC}"/>
                  </a:ext>
                </a:extLst>
              </p:cNvPr>
              <p:cNvPicPr>
                <a:picLocks noChangeAspect="1"/>
              </p:cNvPicPr>
              <p:nvPr/>
            </p:nvPicPr>
            <p:blipFill>
              <a:blip r:embed="rId4">
                <a:alphaModFix amt="35000"/>
              </a:blip>
              <a:stretch>
                <a:fillRect/>
              </a:stretch>
            </p:blipFill>
            <p:spPr>
              <a:xfrm>
                <a:off x="6052794" y="2460269"/>
                <a:ext cx="6354246" cy="1310440"/>
              </a:xfrm>
              <a:prstGeom prst="rect">
                <a:avLst/>
              </a:prstGeom>
            </p:spPr>
          </p:pic>
          <p:sp>
            <p:nvSpPr>
              <p:cNvPr id="58" name="CuadroTexto 57">
                <a:extLst>
                  <a:ext uri="{FF2B5EF4-FFF2-40B4-BE49-F238E27FC236}">
                    <a16:creationId xmlns:a16="http://schemas.microsoft.com/office/drawing/2014/main" id="{35EE6CA8-4B44-4047-A535-C01B19EFC245}"/>
                  </a:ext>
                </a:extLst>
              </p:cNvPr>
              <p:cNvSpPr txBox="1"/>
              <p:nvPr/>
            </p:nvSpPr>
            <p:spPr>
              <a:xfrm>
                <a:off x="6250923" y="2699773"/>
                <a:ext cx="5992361" cy="762406"/>
              </a:xfrm>
              <a:prstGeom prst="rect">
                <a:avLst/>
              </a:prstGeom>
              <a:noFill/>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Trends in the Degree of Control and Treatment of CV Risk Factors in People With Type 2 Diabetes in a Primary Care Setting in Catalonia During 2007–2018</a:t>
                </a:r>
              </a:p>
            </p:txBody>
          </p:sp>
        </p:grpSp>
        <p:grpSp>
          <p:nvGrpSpPr>
            <p:cNvPr id="59" name="Grupo 58">
              <a:extLst>
                <a:ext uri="{FF2B5EF4-FFF2-40B4-BE49-F238E27FC236}">
                  <a16:creationId xmlns:a16="http://schemas.microsoft.com/office/drawing/2014/main" id="{87695CEB-C856-544B-92E1-29A51F3192EF}"/>
                </a:ext>
              </a:extLst>
            </p:cNvPr>
            <p:cNvGrpSpPr/>
            <p:nvPr/>
          </p:nvGrpSpPr>
          <p:grpSpPr>
            <a:xfrm>
              <a:off x="6503362" y="3548254"/>
              <a:ext cx="1197149" cy="569384"/>
              <a:chOff x="6885838" y="3959688"/>
              <a:chExt cx="1392605" cy="662346"/>
            </a:xfrm>
          </p:grpSpPr>
          <p:grpSp>
            <p:nvGrpSpPr>
              <p:cNvPr id="60" name="Grupo 59">
                <a:extLst>
                  <a:ext uri="{FF2B5EF4-FFF2-40B4-BE49-F238E27FC236}">
                    <a16:creationId xmlns:a16="http://schemas.microsoft.com/office/drawing/2014/main" id="{9FCA9FF2-EB48-EC4F-89BB-99ED8535FC9A}"/>
                  </a:ext>
                </a:extLst>
              </p:cNvPr>
              <p:cNvGrpSpPr>
                <a:grpSpLocks noChangeAspect="1"/>
              </p:cNvGrpSpPr>
              <p:nvPr/>
            </p:nvGrpSpPr>
            <p:grpSpPr>
              <a:xfrm>
                <a:off x="6885838" y="3968444"/>
                <a:ext cx="577641" cy="580407"/>
                <a:chOff x="5911190" y="4287859"/>
                <a:chExt cx="792000" cy="795793"/>
              </a:xfrm>
            </p:grpSpPr>
            <p:sp>
              <p:nvSpPr>
                <p:cNvPr id="62" name="Elipse 61">
                  <a:extLst>
                    <a:ext uri="{FF2B5EF4-FFF2-40B4-BE49-F238E27FC236}">
                      <a16:creationId xmlns:a16="http://schemas.microsoft.com/office/drawing/2014/main" id="{9E154A0B-DD01-A74A-845E-0835132F5842}"/>
                    </a:ext>
                  </a:extLst>
                </p:cNvPr>
                <p:cNvSpPr>
                  <a:spLocks noChangeAspect="1"/>
                </p:cNvSpPr>
                <p:nvPr/>
              </p:nvSpPr>
              <p:spPr>
                <a:xfrm>
                  <a:off x="5911190" y="4291652"/>
                  <a:ext cx="792000" cy="792000"/>
                </a:xfrm>
                <a:prstGeom prst="ellipse">
                  <a:avLst/>
                </a:prstGeom>
                <a:solidFill>
                  <a:srgbClr val="FBC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endParaRPr>
                </a:p>
              </p:txBody>
            </p:sp>
            <p:pic>
              <p:nvPicPr>
                <p:cNvPr id="63" name="Imagen 62">
                  <a:extLst>
                    <a:ext uri="{FF2B5EF4-FFF2-40B4-BE49-F238E27FC236}">
                      <a16:creationId xmlns:a16="http://schemas.microsoft.com/office/drawing/2014/main" id="{2BB97F83-7773-1448-8BEB-6C0724EF4DEF}"/>
                    </a:ext>
                  </a:extLst>
                </p:cNvPr>
                <p:cNvPicPr>
                  <a:picLocks noChangeAspect="1"/>
                </p:cNvPicPr>
                <p:nvPr/>
              </p:nvPicPr>
              <p:blipFill>
                <a:blip r:embed="rId5"/>
                <a:stretch>
                  <a:fillRect/>
                </a:stretch>
              </p:blipFill>
              <p:spPr>
                <a:xfrm>
                  <a:off x="6044164" y="4287859"/>
                  <a:ext cx="555146" cy="758118"/>
                </a:xfrm>
                <a:prstGeom prst="rect">
                  <a:avLst/>
                </a:prstGeom>
              </p:spPr>
            </p:pic>
          </p:grpSp>
          <p:sp>
            <p:nvSpPr>
              <p:cNvPr id="61" name="CuadroTexto 60">
                <a:extLst>
                  <a:ext uri="{FF2B5EF4-FFF2-40B4-BE49-F238E27FC236}">
                    <a16:creationId xmlns:a16="http://schemas.microsoft.com/office/drawing/2014/main" id="{9E5018F9-F1ED-D74C-A43B-0A76CE7F6A7D}"/>
                  </a:ext>
                </a:extLst>
              </p:cNvPr>
              <p:cNvSpPr txBox="1"/>
              <p:nvPr/>
            </p:nvSpPr>
            <p:spPr>
              <a:xfrm>
                <a:off x="7455773" y="3959688"/>
                <a:ext cx="822670" cy="66234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HbA1c</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(&lt;7%)</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55.9%</a:t>
                </a:r>
              </a:p>
            </p:txBody>
          </p:sp>
        </p:grpSp>
        <p:grpSp>
          <p:nvGrpSpPr>
            <p:cNvPr id="64" name="Grupo 63">
              <a:extLst>
                <a:ext uri="{FF2B5EF4-FFF2-40B4-BE49-F238E27FC236}">
                  <a16:creationId xmlns:a16="http://schemas.microsoft.com/office/drawing/2014/main" id="{1E284489-969B-4F48-87ED-0102F4101793}"/>
                </a:ext>
              </a:extLst>
            </p:cNvPr>
            <p:cNvGrpSpPr/>
            <p:nvPr/>
          </p:nvGrpSpPr>
          <p:grpSpPr>
            <a:xfrm>
              <a:off x="8242296" y="3558199"/>
              <a:ext cx="1408934" cy="732065"/>
              <a:chOff x="8304777" y="3948758"/>
              <a:chExt cx="1638969" cy="851588"/>
            </a:xfrm>
          </p:grpSpPr>
          <p:grpSp>
            <p:nvGrpSpPr>
              <p:cNvPr id="65" name="Grupo 64">
                <a:extLst>
                  <a:ext uri="{FF2B5EF4-FFF2-40B4-BE49-F238E27FC236}">
                    <a16:creationId xmlns:a16="http://schemas.microsoft.com/office/drawing/2014/main" id="{A0711DFE-36FE-3847-834B-52E913F16213}"/>
                  </a:ext>
                </a:extLst>
              </p:cNvPr>
              <p:cNvGrpSpPr>
                <a:grpSpLocks noChangeAspect="1"/>
              </p:cNvGrpSpPr>
              <p:nvPr/>
            </p:nvGrpSpPr>
            <p:grpSpPr>
              <a:xfrm>
                <a:off x="8304777" y="3956376"/>
                <a:ext cx="622992" cy="592478"/>
                <a:chOff x="6290470" y="2370507"/>
                <a:chExt cx="2290754" cy="2178554"/>
              </a:xfrm>
            </p:grpSpPr>
            <p:sp>
              <p:nvSpPr>
                <p:cNvPr id="67" name="Elipse 66">
                  <a:extLst>
                    <a:ext uri="{FF2B5EF4-FFF2-40B4-BE49-F238E27FC236}">
                      <a16:creationId xmlns:a16="http://schemas.microsoft.com/office/drawing/2014/main" id="{A27674CA-4440-BD4D-8E8B-605511471DB5}"/>
                    </a:ext>
                  </a:extLst>
                </p:cNvPr>
                <p:cNvSpPr>
                  <a:spLocks noChangeAspect="1"/>
                </p:cNvSpPr>
                <p:nvPr/>
              </p:nvSpPr>
              <p:spPr>
                <a:xfrm>
                  <a:off x="6410690" y="2425061"/>
                  <a:ext cx="2124000" cy="2124000"/>
                </a:xfrm>
                <a:prstGeom prst="ellipse">
                  <a:avLst/>
                </a:prstGeom>
                <a:solidFill>
                  <a:srgbClr val="78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endParaRPr>
                </a:p>
              </p:txBody>
            </p:sp>
            <p:pic>
              <p:nvPicPr>
                <p:cNvPr id="68" name="Imagen 67">
                  <a:extLst>
                    <a:ext uri="{FF2B5EF4-FFF2-40B4-BE49-F238E27FC236}">
                      <a16:creationId xmlns:a16="http://schemas.microsoft.com/office/drawing/2014/main" id="{D609939E-E1C8-224C-AFD7-C15C3BF7229E}"/>
                    </a:ext>
                  </a:extLst>
                </p:cNvPr>
                <p:cNvPicPr>
                  <a:picLocks noChangeAspect="1"/>
                </p:cNvPicPr>
                <p:nvPr/>
              </p:nvPicPr>
              <p:blipFill>
                <a:blip r:embed="rId6"/>
                <a:stretch>
                  <a:fillRect/>
                </a:stretch>
              </p:blipFill>
              <p:spPr>
                <a:xfrm>
                  <a:off x="6290470" y="2370507"/>
                  <a:ext cx="2290754" cy="2178554"/>
                </a:xfrm>
                <a:prstGeom prst="rect">
                  <a:avLst/>
                </a:prstGeom>
              </p:spPr>
            </p:pic>
          </p:grpSp>
          <p:sp>
            <p:nvSpPr>
              <p:cNvPr id="66" name="CuadroTexto 65">
                <a:extLst>
                  <a:ext uri="{FF2B5EF4-FFF2-40B4-BE49-F238E27FC236}">
                    <a16:creationId xmlns:a16="http://schemas.microsoft.com/office/drawing/2014/main" id="{EB207FC7-A02D-1D48-8D9D-21AF6504BDA8}"/>
                  </a:ext>
                </a:extLst>
              </p:cNvPr>
              <p:cNvSpPr txBox="1"/>
              <p:nvPr/>
            </p:nvSpPr>
            <p:spPr>
              <a:xfrm>
                <a:off x="8903743" y="3948758"/>
                <a:ext cx="1040003" cy="85158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PA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(≤140/90mmHg)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71.8%</a:t>
                </a:r>
              </a:p>
            </p:txBody>
          </p:sp>
        </p:grpSp>
        <p:grpSp>
          <p:nvGrpSpPr>
            <p:cNvPr id="69" name="Grupo 68">
              <a:extLst>
                <a:ext uri="{FF2B5EF4-FFF2-40B4-BE49-F238E27FC236}">
                  <a16:creationId xmlns:a16="http://schemas.microsoft.com/office/drawing/2014/main" id="{37D92B85-23EC-9C48-A692-EE12B02279EA}"/>
                </a:ext>
              </a:extLst>
            </p:cNvPr>
            <p:cNvGrpSpPr/>
            <p:nvPr/>
          </p:nvGrpSpPr>
          <p:grpSpPr>
            <a:xfrm>
              <a:off x="10191454" y="3512898"/>
              <a:ext cx="1333636" cy="732065"/>
              <a:chOff x="10191699" y="3908520"/>
              <a:chExt cx="1551376" cy="851589"/>
            </a:xfrm>
          </p:grpSpPr>
          <p:grpSp>
            <p:nvGrpSpPr>
              <p:cNvPr id="70" name="Grupo 69">
                <a:extLst>
                  <a:ext uri="{FF2B5EF4-FFF2-40B4-BE49-F238E27FC236}">
                    <a16:creationId xmlns:a16="http://schemas.microsoft.com/office/drawing/2014/main" id="{F627E7A5-0514-6A4A-B95E-6708D5C6BB5E}"/>
                  </a:ext>
                </a:extLst>
              </p:cNvPr>
              <p:cNvGrpSpPr>
                <a:grpSpLocks noChangeAspect="1"/>
              </p:cNvGrpSpPr>
              <p:nvPr/>
            </p:nvGrpSpPr>
            <p:grpSpPr>
              <a:xfrm>
                <a:off x="10191699" y="3976297"/>
                <a:ext cx="577641" cy="577641"/>
                <a:chOff x="7075185" y="3703740"/>
                <a:chExt cx="792000" cy="792000"/>
              </a:xfrm>
            </p:grpSpPr>
            <p:sp>
              <p:nvSpPr>
                <p:cNvPr id="72" name="Elipse 71">
                  <a:extLst>
                    <a:ext uri="{FF2B5EF4-FFF2-40B4-BE49-F238E27FC236}">
                      <a16:creationId xmlns:a16="http://schemas.microsoft.com/office/drawing/2014/main" id="{DC144712-A667-8B4F-97F7-812D901575D4}"/>
                    </a:ext>
                  </a:extLst>
                </p:cNvPr>
                <p:cNvSpPr>
                  <a:spLocks noChangeAspect="1"/>
                </p:cNvSpPr>
                <p:nvPr/>
              </p:nvSpPr>
              <p:spPr>
                <a:xfrm>
                  <a:off x="7075185" y="3703740"/>
                  <a:ext cx="792000" cy="792000"/>
                </a:xfrm>
                <a:prstGeom prst="ellipse">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endParaRPr>
                </a:p>
              </p:txBody>
            </p:sp>
            <p:pic>
              <p:nvPicPr>
                <p:cNvPr id="73" name="Imagen 72">
                  <a:extLst>
                    <a:ext uri="{FF2B5EF4-FFF2-40B4-BE49-F238E27FC236}">
                      <a16:creationId xmlns:a16="http://schemas.microsoft.com/office/drawing/2014/main" id="{69DCD79B-60A0-0A4A-8371-7AA92F354054}"/>
                    </a:ext>
                  </a:extLst>
                </p:cNvPr>
                <p:cNvPicPr>
                  <a:picLocks noChangeAspect="1"/>
                </p:cNvPicPr>
                <p:nvPr/>
              </p:nvPicPr>
              <p:blipFill>
                <a:blip r:embed="rId7"/>
                <a:stretch>
                  <a:fillRect/>
                </a:stretch>
              </p:blipFill>
              <p:spPr>
                <a:xfrm>
                  <a:off x="7098505" y="3797182"/>
                  <a:ext cx="740177" cy="604389"/>
                </a:xfrm>
                <a:prstGeom prst="rect">
                  <a:avLst/>
                </a:prstGeom>
              </p:spPr>
            </p:pic>
          </p:grpSp>
          <p:sp>
            <p:nvSpPr>
              <p:cNvPr id="71" name="CuadroTexto 70">
                <a:extLst>
                  <a:ext uri="{FF2B5EF4-FFF2-40B4-BE49-F238E27FC236}">
                    <a16:creationId xmlns:a16="http://schemas.microsoft.com/office/drawing/2014/main" id="{BB522C34-7C49-7C4A-9F4A-C55AD66B700D}"/>
                  </a:ext>
                </a:extLst>
              </p:cNvPr>
              <p:cNvSpPr txBox="1"/>
              <p:nvPr/>
            </p:nvSpPr>
            <p:spPr>
              <a:xfrm>
                <a:off x="10748551" y="3908520"/>
                <a:ext cx="994524" cy="85158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LDLc</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(&lt;100mg/dl)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48.4%</a:t>
                </a:r>
              </a:p>
            </p:txBody>
          </p:sp>
        </p:grpSp>
        <p:grpSp>
          <p:nvGrpSpPr>
            <p:cNvPr id="74" name="Grupo 73">
              <a:extLst>
                <a:ext uri="{FF2B5EF4-FFF2-40B4-BE49-F238E27FC236}">
                  <a16:creationId xmlns:a16="http://schemas.microsoft.com/office/drawing/2014/main" id="{21D54028-0992-5D48-A5CF-70C932F5672D}"/>
                </a:ext>
              </a:extLst>
            </p:cNvPr>
            <p:cNvGrpSpPr/>
            <p:nvPr/>
          </p:nvGrpSpPr>
          <p:grpSpPr>
            <a:xfrm>
              <a:off x="6503362" y="4324394"/>
              <a:ext cx="4198999" cy="562094"/>
              <a:chOff x="6877850" y="4690935"/>
              <a:chExt cx="4884562" cy="653867"/>
            </a:xfrm>
          </p:grpSpPr>
          <p:sp>
            <p:nvSpPr>
              <p:cNvPr id="75" name="CuadroTexto 74">
                <a:extLst>
                  <a:ext uri="{FF2B5EF4-FFF2-40B4-BE49-F238E27FC236}">
                    <a16:creationId xmlns:a16="http://schemas.microsoft.com/office/drawing/2014/main" id="{09FD2FB2-A403-F64D-86AB-8D45C22BB049}"/>
                  </a:ext>
                </a:extLst>
              </p:cNvPr>
              <p:cNvSpPr txBox="1"/>
              <p:nvPr/>
            </p:nvSpPr>
            <p:spPr>
              <a:xfrm>
                <a:off x="7472322" y="4819369"/>
                <a:ext cx="4290090" cy="47310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Simultaneous achievement of all three targets: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20.1% </a:t>
                </a:r>
                <a:r>
                  <a:rPr kumimoji="0" lang="en-US" sz="120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overall population; </a:t>
                </a: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32.2%</a:t>
                </a:r>
                <a:r>
                  <a:rPr lang="en-US" sz="1200" b="1" dirty="0">
                    <a:solidFill>
                      <a:schemeClr val="tx1">
                        <a:lumMod val="85000"/>
                        <a:lumOff val="15000"/>
                      </a:schemeClr>
                    </a:solidFill>
                    <a:latin typeface="Segoe UI" panose="020B0502040204020203" pitchFamily="34" charset="0"/>
                    <a:cs typeface="Segoe UI" panose="020B0502040204020203" pitchFamily="34" charset="0"/>
                  </a:rPr>
                  <a:t> </a:t>
                </a:r>
                <a:r>
                  <a:rPr kumimoji="0" lang="en-US" sz="120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those with CV disease</a:t>
                </a:r>
                <a:endPar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endParaRPr>
              </a:p>
            </p:txBody>
          </p:sp>
          <p:grpSp>
            <p:nvGrpSpPr>
              <p:cNvPr id="76" name="Grupo 75">
                <a:extLst>
                  <a:ext uri="{FF2B5EF4-FFF2-40B4-BE49-F238E27FC236}">
                    <a16:creationId xmlns:a16="http://schemas.microsoft.com/office/drawing/2014/main" id="{F12CB9C2-2BA6-B84A-A4B2-0FFB2921EA9B}"/>
                  </a:ext>
                </a:extLst>
              </p:cNvPr>
              <p:cNvGrpSpPr/>
              <p:nvPr/>
            </p:nvGrpSpPr>
            <p:grpSpPr>
              <a:xfrm>
                <a:off x="6877850" y="4690935"/>
                <a:ext cx="595660" cy="653867"/>
                <a:chOff x="9322219" y="4222139"/>
                <a:chExt cx="631091" cy="692760"/>
              </a:xfrm>
            </p:grpSpPr>
            <p:sp>
              <p:nvSpPr>
                <p:cNvPr id="77" name="Elipse 76">
                  <a:extLst>
                    <a:ext uri="{FF2B5EF4-FFF2-40B4-BE49-F238E27FC236}">
                      <a16:creationId xmlns:a16="http://schemas.microsoft.com/office/drawing/2014/main" id="{1B3E544F-B681-6D40-8047-FB312EE9E6E6}"/>
                    </a:ext>
                  </a:extLst>
                </p:cNvPr>
                <p:cNvSpPr>
                  <a:spLocks noChangeAspect="1"/>
                </p:cNvSpPr>
                <p:nvPr/>
              </p:nvSpPr>
              <p:spPr>
                <a:xfrm>
                  <a:off x="9322219" y="4302899"/>
                  <a:ext cx="612000" cy="612000"/>
                </a:xfrm>
                <a:prstGeom prst="ellipse">
                  <a:avLst/>
                </a:prstGeom>
                <a:solidFill>
                  <a:srgbClr val="577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pic>
              <p:nvPicPr>
                <p:cNvPr id="78" name="Imagen 77">
                  <a:extLst>
                    <a:ext uri="{FF2B5EF4-FFF2-40B4-BE49-F238E27FC236}">
                      <a16:creationId xmlns:a16="http://schemas.microsoft.com/office/drawing/2014/main" id="{21F2DE6A-1C49-0642-8620-B2B21A02FB56}"/>
                    </a:ext>
                  </a:extLst>
                </p:cNvPr>
                <p:cNvPicPr>
                  <a:picLocks noChangeAspect="1"/>
                </p:cNvPicPr>
                <p:nvPr/>
              </p:nvPicPr>
              <p:blipFill rotWithShape="1">
                <a:blip r:embed="rId6"/>
                <a:srcRect l="22014" t="35611" r="26347" b="4183"/>
                <a:stretch/>
              </p:blipFill>
              <p:spPr>
                <a:xfrm>
                  <a:off x="9613887" y="4378214"/>
                  <a:ext cx="339423" cy="376348"/>
                </a:xfrm>
                <a:prstGeom prst="rect">
                  <a:avLst/>
                </a:prstGeom>
              </p:spPr>
            </p:pic>
            <p:pic>
              <p:nvPicPr>
                <p:cNvPr id="79" name="Imagen 78">
                  <a:extLst>
                    <a:ext uri="{FF2B5EF4-FFF2-40B4-BE49-F238E27FC236}">
                      <a16:creationId xmlns:a16="http://schemas.microsoft.com/office/drawing/2014/main" id="{9C1568F2-6E3E-9843-B89B-C2EDE4E813A1}"/>
                    </a:ext>
                  </a:extLst>
                </p:cNvPr>
                <p:cNvPicPr>
                  <a:picLocks noChangeAspect="1"/>
                </p:cNvPicPr>
                <p:nvPr/>
              </p:nvPicPr>
              <p:blipFill>
                <a:blip r:embed="rId8"/>
                <a:stretch>
                  <a:fillRect/>
                </a:stretch>
              </p:blipFill>
              <p:spPr>
                <a:xfrm>
                  <a:off x="9452571" y="4222139"/>
                  <a:ext cx="210592" cy="432058"/>
                </a:xfrm>
                <a:prstGeom prst="rect">
                  <a:avLst/>
                </a:prstGeom>
              </p:spPr>
            </p:pic>
            <p:pic>
              <p:nvPicPr>
                <p:cNvPr id="80" name="Imagen 79">
                  <a:extLst>
                    <a:ext uri="{FF2B5EF4-FFF2-40B4-BE49-F238E27FC236}">
                      <a16:creationId xmlns:a16="http://schemas.microsoft.com/office/drawing/2014/main" id="{27EC2EFC-7AE8-0944-9D5F-8BD45A0B52AC}"/>
                    </a:ext>
                  </a:extLst>
                </p:cNvPr>
                <p:cNvPicPr>
                  <a:picLocks noChangeAspect="1"/>
                </p:cNvPicPr>
                <p:nvPr/>
              </p:nvPicPr>
              <p:blipFill>
                <a:blip r:embed="rId7"/>
                <a:stretch>
                  <a:fillRect/>
                </a:stretch>
              </p:blipFill>
              <p:spPr>
                <a:xfrm>
                  <a:off x="9343922" y="4572210"/>
                  <a:ext cx="379383" cy="309782"/>
                </a:xfrm>
                <a:prstGeom prst="rect">
                  <a:avLst/>
                </a:prstGeom>
              </p:spPr>
            </p:pic>
          </p:grpSp>
        </p:grpSp>
        <p:grpSp>
          <p:nvGrpSpPr>
            <p:cNvPr id="81" name="Grupo 80">
              <a:extLst>
                <a:ext uri="{FF2B5EF4-FFF2-40B4-BE49-F238E27FC236}">
                  <a16:creationId xmlns:a16="http://schemas.microsoft.com/office/drawing/2014/main" id="{C2D7037B-7A31-7B49-A265-0D6180371410}"/>
                </a:ext>
              </a:extLst>
            </p:cNvPr>
            <p:cNvGrpSpPr/>
            <p:nvPr/>
          </p:nvGrpSpPr>
          <p:grpSpPr>
            <a:xfrm>
              <a:off x="6482356" y="5153330"/>
              <a:ext cx="3172993" cy="532314"/>
              <a:chOff x="6777044" y="5608543"/>
              <a:chExt cx="3691041" cy="619222"/>
            </a:xfrm>
          </p:grpSpPr>
          <p:sp>
            <p:nvSpPr>
              <p:cNvPr id="82" name="CuadroTexto 81">
                <a:extLst>
                  <a:ext uri="{FF2B5EF4-FFF2-40B4-BE49-F238E27FC236}">
                    <a16:creationId xmlns:a16="http://schemas.microsoft.com/office/drawing/2014/main" id="{4486508F-14D8-8B4F-A655-4BA95BCC80C4}"/>
                  </a:ext>
                </a:extLst>
              </p:cNvPr>
              <p:cNvSpPr txBox="1"/>
              <p:nvPr/>
            </p:nvSpPr>
            <p:spPr>
              <a:xfrm>
                <a:off x="7379117" y="5750056"/>
                <a:ext cx="3088968" cy="283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Segoe UI" panose="020B0502040204020203" pitchFamily="34" charset="0"/>
                    <a:cs typeface="Segoe UI" panose="020B0502040204020203" pitchFamily="34" charset="0"/>
                  </a:rPr>
                  <a:t>U</a:t>
                </a:r>
                <a:r>
                  <a:rPr kumimoji="0" lang="en-US" sz="12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se of SGLT-2 </a:t>
                </a: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5.5%</a:t>
                </a:r>
                <a:r>
                  <a:rPr kumimoji="0" lang="en-US" sz="12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  and GLP-1ra </a:t>
                </a:r>
                <a:r>
                  <a:rPr kumimoji="0" lang="en-US" sz="12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2.1%</a:t>
                </a:r>
              </a:p>
            </p:txBody>
          </p:sp>
          <p:grpSp>
            <p:nvGrpSpPr>
              <p:cNvPr id="83" name="Grupo 82">
                <a:extLst>
                  <a:ext uri="{FF2B5EF4-FFF2-40B4-BE49-F238E27FC236}">
                    <a16:creationId xmlns:a16="http://schemas.microsoft.com/office/drawing/2014/main" id="{8804B575-9E9F-F242-B3FD-0753F9BDA92A}"/>
                  </a:ext>
                </a:extLst>
              </p:cNvPr>
              <p:cNvGrpSpPr/>
              <p:nvPr/>
            </p:nvGrpSpPr>
            <p:grpSpPr>
              <a:xfrm>
                <a:off x="6777044" y="5608543"/>
                <a:ext cx="604267" cy="619222"/>
                <a:chOff x="6557052" y="5406955"/>
                <a:chExt cx="640209" cy="656054"/>
              </a:xfrm>
            </p:grpSpPr>
            <p:sp>
              <p:nvSpPr>
                <p:cNvPr id="84" name="Elipse 83">
                  <a:extLst>
                    <a:ext uri="{FF2B5EF4-FFF2-40B4-BE49-F238E27FC236}">
                      <a16:creationId xmlns:a16="http://schemas.microsoft.com/office/drawing/2014/main" id="{7A46B2AA-4665-2840-8CA4-279907F3C634}"/>
                    </a:ext>
                  </a:extLst>
                </p:cNvPr>
                <p:cNvSpPr>
                  <a:spLocks noChangeAspect="1"/>
                </p:cNvSpPr>
                <p:nvPr/>
              </p:nvSpPr>
              <p:spPr>
                <a:xfrm>
                  <a:off x="6585261" y="5406955"/>
                  <a:ext cx="612000" cy="612000"/>
                </a:xfrm>
                <a:prstGeom prst="ellipse">
                  <a:avLst/>
                </a:prstGeom>
                <a:solidFill>
                  <a:srgbClr val="4D9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pic>
              <p:nvPicPr>
                <p:cNvPr id="85" name="Imagen 84">
                  <a:extLst>
                    <a:ext uri="{FF2B5EF4-FFF2-40B4-BE49-F238E27FC236}">
                      <a16:creationId xmlns:a16="http://schemas.microsoft.com/office/drawing/2014/main" id="{5EF63FB1-6960-7743-B80B-321AE0A47209}"/>
                    </a:ext>
                  </a:extLst>
                </p:cNvPr>
                <p:cNvPicPr>
                  <a:picLocks noChangeAspect="1"/>
                </p:cNvPicPr>
                <p:nvPr/>
              </p:nvPicPr>
              <p:blipFill>
                <a:blip r:embed="rId9"/>
                <a:stretch>
                  <a:fillRect/>
                </a:stretch>
              </p:blipFill>
              <p:spPr>
                <a:xfrm>
                  <a:off x="6697990" y="5433496"/>
                  <a:ext cx="465031" cy="397066"/>
                </a:xfrm>
                <a:prstGeom prst="rect">
                  <a:avLst/>
                </a:prstGeom>
                <a:effectLst/>
              </p:spPr>
            </p:pic>
            <p:pic>
              <p:nvPicPr>
                <p:cNvPr id="86" name="Imagen 85">
                  <a:extLst>
                    <a:ext uri="{FF2B5EF4-FFF2-40B4-BE49-F238E27FC236}">
                      <a16:creationId xmlns:a16="http://schemas.microsoft.com/office/drawing/2014/main" id="{BF02CA08-3D97-6F4B-82AB-BE204B0351D1}"/>
                    </a:ext>
                  </a:extLst>
                </p:cNvPr>
                <p:cNvPicPr>
                  <a:picLocks noChangeAspect="1"/>
                </p:cNvPicPr>
                <p:nvPr/>
              </p:nvPicPr>
              <p:blipFill>
                <a:blip r:embed="rId10"/>
                <a:stretch>
                  <a:fillRect/>
                </a:stretch>
              </p:blipFill>
              <p:spPr>
                <a:xfrm rot="4029342">
                  <a:off x="6603219" y="5541327"/>
                  <a:ext cx="475515" cy="567849"/>
                </a:xfrm>
                <a:prstGeom prst="rect">
                  <a:avLst/>
                </a:prstGeom>
                <a:effectLst/>
              </p:spPr>
            </p:pic>
          </p:grpSp>
        </p:grpSp>
      </p:grpSp>
      <p:sp>
        <p:nvSpPr>
          <p:cNvPr id="89" name="CuadroTexto 88">
            <a:extLst>
              <a:ext uri="{FF2B5EF4-FFF2-40B4-BE49-F238E27FC236}">
                <a16:creationId xmlns:a16="http://schemas.microsoft.com/office/drawing/2014/main" id="{95A3A723-5069-61DA-B29C-1B2869A24F80}"/>
              </a:ext>
            </a:extLst>
          </p:cNvPr>
          <p:cNvSpPr txBox="1"/>
          <p:nvPr/>
        </p:nvSpPr>
        <p:spPr>
          <a:xfrm>
            <a:off x="535431" y="5865927"/>
            <a:ext cx="6096000" cy="276999"/>
          </a:xfrm>
          <a:prstGeom prst="rect">
            <a:avLst/>
          </a:prstGeom>
          <a:noFill/>
        </p:spPr>
        <p:txBody>
          <a:bodyPr wrap="square">
            <a:spAutoFit/>
          </a:bodyPr>
          <a:lstStyle/>
          <a:p>
            <a:r>
              <a:rPr lang="es-ES" altLang="es-ES" sz="1200" baseline="30000" dirty="0">
                <a:solidFill>
                  <a:schemeClr val="tx1">
                    <a:lumMod val="75000"/>
                    <a:lumOff val="25000"/>
                  </a:schemeClr>
                </a:solidFill>
                <a:latin typeface="Segoe UI" panose="020B0502040204020203" pitchFamily="34" charset="0"/>
                <a:cs typeface="Segoe UI" panose="020B0502040204020203" pitchFamily="34" charset="0"/>
              </a:rPr>
              <a:t>a</a:t>
            </a:r>
            <a:r>
              <a:rPr lang="es-ES" altLang="es-ES" sz="1200" dirty="0">
                <a:solidFill>
                  <a:schemeClr val="tx1">
                    <a:lumMod val="75000"/>
                    <a:lumOff val="25000"/>
                  </a:schemeClr>
                </a:solidFill>
                <a:latin typeface="Segoe UI" panose="020B0502040204020203" pitchFamily="34" charset="0"/>
                <a:cs typeface="Segoe UI" panose="020B0502040204020203" pitchFamily="34" charset="0"/>
              </a:rPr>
              <a:t>Con fármacos para proteger el corazón.</a:t>
            </a:r>
          </a:p>
        </p:txBody>
      </p:sp>
    </p:spTree>
    <p:extLst>
      <p:ext uri="{BB962C8B-B14F-4D97-AF65-F5344CB8AC3E}">
        <p14:creationId xmlns:p14="http://schemas.microsoft.com/office/powerpoint/2010/main" val="6348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4">
            <a:extLst>
              <a:ext uri="{FF2B5EF4-FFF2-40B4-BE49-F238E27FC236}">
                <a16:creationId xmlns:a16="http://schemas.microsoft.com/office/drawing/2014/main" id="{C428C9A3-874E-0383-EF32-B2C3E1063126}"/>
              </a:ext>
            </a:extLst>
          </p:cNvPr>
          <p:cNvPicPr>
            <a:picLocks noChangeAspect="1"/>
          </p:cNvPicPr>
          <p:nvPr/>
        </p:nvPicPr>
        <p:blipFill>
          <a:blip r:embed="rId3">
            <a:extLst>
              <a:ext uri="{28A0092B-C50C-407E-A947-70E740481C1C}">
                <a14:useLocalDpi xmlns:a14="http://schemas.microsoft.com/office/drawing/2010/main" val="0"/>
              </a:ext>
            </a:extLst>
          </a:blip>
          <a:srcRect l="7986" t="19382" r="45209" b="34445"/>
          <a:stretch>
            <a:fillRect/>
          </a:stretch>
        </p:blipFill>
        <p:spPr bwMode="auto">
          <a:xfrm>
            <a:off x="1487329" y="2163128"/>
            <a:ext cx="24971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D6ED6603-AD2A-ED8C-7B2D-2DFEA6BC6F18}"/>
              </a:ext>
            </a:extLst>
          </p:cNvPr>
          <p:cNvPicPr>
            <a:picLocks noChangeAspect="1"/>
          </p:cNvPicPr>
          <p:nvPr/>
        </p:nvPicPr>
        <p:blipFill rotWithShape="1">
          <a:blip r:embed="rId4">
            <a:extLst>
              <a:ext uri="{28A0092B-C50C-407E-A947-70E740481C1C}">
                <a14:useLocalDpi xmlns:a14="http://schemas.microsoft.com/office/drawing/2010/main" val="0"/>
              </a:ext>
            </a:extLst>
          </a:blip>
          <a:srcRect l="5482" t="17753" r="33443" b="12544"/>
          <a:stretch/>
        </p:blipFill>
        <p:spPr bwMode="auto">
          <a:xfrm>
            <a:off x="4127808" y="2041035"/>
            <a:ext cx="6796224" cy="436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DB4403B9-3F1D-85EC-2AB5-636C557EBB54}"/>
              </a:ext>
            </a:extLst>
          </p:cNvPr>
          <p:cNvSpPr txBox="1"/>
          <p:nvPr/>
        </p:nvSpPr>
        <p:spPr>
          <a:xfrm>
            <a:off x="1666175" y="3822751"/>
            <a:ext cx="2139445" cy="2332177"/>
          </a:xfrm>
          <a:prstGeom prst="rect">
            <a:avLst/>
          </a:prstGeom>
          <a:noFill/>
          <a:ln>
            <a:solidFill>
              <a:schemeClr val="tx1"/>
            </a:solidFill>
          </a:ln>
        </p:spPr>
        <p:txBody>
          <a:bodyPr wrap="square">
            <a:spAutoFit/>
          </a:bodyPr>
          <a:lstStyle/>
          <a:p>
            <a:pPr>
              <a:defRPr/>
            </a:pPr>
            <a:r>
              <a:rPr lang="es-ES" sz="1200" b="1" dirty="0">
                <a:solidFill>
                  <a:srgbClr val="C01228"/>
                </a:solidFill>
                <a:latin typeface="Segoe UI" panose="020B0502040204020203" pitchFamily="34" charset="0"/>
                <a:cs typeface="Segoe UI" panose="020B0502040204020203" pitchFamily="34" charset="0"/>
              </a:rPr>
              <a:t>REGISTRO NACIONAL </a:t>
            </a:r>
            <a:br>
              <a:rPr lang="es-ES" sz="1200" b="1" dirty="0">
                <a:solidFill>
                  <a:srgbClr val="C01228"/>
                </a:solidFill>
                <a:latin typeface="Segoe UI" panose="020B0502040204020203" pitchFamily="34" charset="0"/>
                <a:cs typeface="Segoe UI" panose="020B0502040204020203" pitchFamily="34" charset="0"/>
              </a:rPr>
            </a:br>
            <a:r>
              <a:rPr lang="es-ES" sz="1200" b="1" dirty="0">
                <a:solidFill>
                  <a:srgbClr val="C01228"/>
                </a:solidFill>
                <a:latin typeface="Segoe UI" panose="020B0502040204020203" pitchFamily="34" charset="0"/>
                <a:cs typeface="Segoe UI" panose="020B0502040204020203" pitchFamily="34" charset="0"/>
              </a:rPr>
              <a:t>SUECO DE DIABETES:</a:t>
            </a:r>
          </a:p>
          <a:p>
            <a:pPr>
              <a:defRPr/>
            </a:pPr>
            <a:endParaRPr lang="es-ES" sz="1013" u="sng" dirty="0">
              <a:solidFill>
                <a:prstClr val="black"/>
              </a:solidFill>
              <a:latin typeface="Segoe UI" panose="020B0502040204020203" pitchFamily="34" charset="0"/>
              <a:cs typeface="Segoe UI" panose="020B0502040204020203" pitchFamily="34" charset="0"/>
            </a:endParaRPr>
          </a:p>
          <a:p>
            <a:pPr>
              <a:defRPr/>
            </a:pPr>
            <a:r>
              <a:rPr lang="es-ES" sz="1013" dirty="0">
                <a:solidFill>
                  <a:prstClr val="black"/>
                </a:solidFill>
                <a:latin typeface="Segoe UI" panose="020B0502040204020203" pitchFamily="34" charset="0"/>
                <a:cs typeface="Segoe UI" panose="020B0502040204020203" pitchFamily="34" charset="0"/>
              </a:rPr>
              <a:t>271.174 DM</a:t>
            </a:r>
          </a:p>
          <a:p>
            <a:pPr>
              <a:defRPr/>
            </a:pPr>
            <a:r>
              <a:rPr lang="es-ES" sz="1013" dirty="0">
                <a:solidFill>
                  <a:prstClr val="black"/>
                </a:solidFill>
                <a:latin typeface="Segoe UI" panose="020B0502040204020203" pitchFamily="34" charset="0"/>
                <a:cs typeface="Segoe UI" panose="020B0502040204020203" pitchFamily="34" charset="0"/>
              </a:rPr>
              <a:t>1.355.770 No DM</a:t>
            </a:r>
          </a:p>
          <a:p>
            <a:pPr>
              <a:defRPr/>
            </a:pPr>
            <a:r>
              <a:rPr lang="es-ES" sz="1013" dirty="0">
                <a:solidFill>
                  <a:prstClr val="black"/>
                </a:solidFill>
                <a:latin typeface="Segoe UI" panose="020B0502040204020203" pitchFamily="34" charset="0"/>
                <a:cs typeface="Segoe UI" panose="020B0502040204020203" pitchFamily="34" charset="0"/>
              </a:rPr>
              <a:t>durante 5,7 años</a:t>
            </a:r>
          </a:p>
          <a:p>
            <a:pPr>
              <a:defRPr/>
            </a:pPr>
            <a:r>
              <a:rPr lang="es-ES" sz="1013" dirty="0">
                <a:solidFill>
                  <a:prstClr val="black"/>
                </a:solidFill>
                <a:latin typeface="Segoe UI" panose="020B0502040204020203" pitchFamily="34" charset="0"/>
                <a:cs typeface="Segoe UI" panose="020B0502040204020203" pitchFamily="34" charset="0"/>
              </a:rPr>
              <a:t>Mueren 175.345</a:t>
            </a:r>
          </a:p>
          <a:p>
            <a:pPr>
              <a:defRPr/>
            </a:pPr>
            <a:endParaRPr lang="es-ES" sz="1013" dirty="0">
              <a:solidFill>
                <a:prstClr val="black"/>
              </a:solidFill>
              <a:latin typeface="Segoe UI" panose="020B0502040204020203" pitchFamily="34" charset="0"/>
              <a:cs typeface="Segoe UI" panose="020B0502040204020203" pitchFamily="34" charset="0"/>
            </a:endParaRPr>
          </a:p>
          <a:p>
            <a:pPr>
              <a:defRPr/>
            </a:pPr>
            <a:r>
              <a:rPr lang="es-ES" sz="1013" b="1" u="sng" dirty="0">
                <a:solidFill>
                  <a:schemeClr val="accent1"/>
                </a:solidFill>
                <a:latin typeface="Segoe UI" panose="020B0502040204020203" pitchFamily="34" charset="0"/>
                <a:cs typeface="Segoe UI" panose="020B0502040204020203" pitchFamily="34" charset="0"/>
              </a:rPr>
              <a:t>FRCV: </a:t>
            </a:r>
          </a:p>
          <a:p>
            <a:pPr marL="214318" indent="-214318">
              <a:buFont typeface="Arial" charset="0"/>
              <a:buChar char="•"/>
              <a:defRPr/>
            </a:pPr>
            <a:r>
              <a:rPr lang="es-ES" sz="1013" b="1" dirty="0">
                <a:solidFill>
                  <a:prstClr val="black"/>
                </a:solidFill>
                <a:latin typeface="Segoe UI" panose="020B0502040204020203" pitchFamily="34" charset="0"/>
                <a:cs typeface="Segoe UI" panose="020B0502040204020203" pitchFamily="34" charset="0"/>
              </a:rPr>
              <a:t>HbA1c </a:t>
            </a:r>
          </a:p>
          <a:p>
            <a:pPr marL="214318" indent="-214318">
              <a:buFont typeface="Arial" charset="0"/>
              <a:buChar char="•"/>
              <a:defRPr/>
            </a:pPr>
            <a:r>
              <a:rPr lang="es-ES" sz="1013" b="1" dirty="0">
                <a:solidFill>
                  <a:prstClr val="black"/>
                </a:solidFill>
                <a:latin typeface="Segoe UI" panose="020B0502040204020203" pitchFamily="34" charset="0"/>
                <a:cs typeface="Segoe UI" panose="020B0502040204020203" pitchFamily="34" charset="0"/>
              </a:rPr>
              <a:t>LDL-c </a:t>
            </a:r>
          </a:p>
          <a:p>
            <a:pPr marL="214318" indent="-214318">
              <a:buFont typeface="Arial" charset="0"/>
              <a:buChar char="•"/>
              <a:defRPr/>
            </a:pPr>
            <a:r>
              <a:rPr lang="es-ES" sz="1013" b="1" dirty="0">
                <a:solidFill>
                  <a:prstClr val="black"/>
                </a:solidFill>
                <a:latin typeface="Segoe UI" panose="020B0502040204020203" pitchFamily="34" charset="0"/>
                <a:cs typeface="Segoe UI" panose="020B0502040204020203" pitchFamily="34" charset="0"/>
              </a:rPr>
              <a:t>Albuminuria</a:t>
            </a:r>
          </a:p>
          <a:p>
            <a:pPr marL="214318" indent="-214318">
              <a:buFont typeface="Arial" charset="0"/>
              <a:buChar char="•"/>
              <a:defRPr/>
            </a:pPr>
            <a:r>
              <a:rPr lang="es-ES" sz="1013" b="1" dirty="0">
                <a:solidFill>
                  <a:prstClr val="black"/>
                </a:solidFill>
                <a:latin typeface="Segoe UI" panose="020B0502040204020203" pitchFamily="34" charset="0"/>
                <a:cs typeface="Segoe UI" panose="020B0502040204020203" pitchFamily="34" charset="0"/>
              </a:rPr>
              <a:t>Tabaco</a:t>
            </a:r>
          </a:p>
          <a:p>
            <a:pPr marL="214318" indent="-214318">
              <a:buFont typeface="Arial" charset="0"/>
              <a:buChar char="•"/>
              <a:defRPr/>
            </a:pPr>
            <a:r>
              <a:rPr lang="es-ES" sz="1013" b="1" dirty="0">
                <a:solidFill>
                  <a:prstClr val="black"/>
                </a:solidFill>
                <a:latin typeface="Segoe UI" panose="020B0502040204020203" pitchFamily="34" charset="0"/>
                <a:cs typeface="Segoe UI" panose="020B0502040204020203" pitchFamily="34" charset="0"/>
              </a:rPr>
              <a:t>HTA</a:t>
            </a:r>
          </a:p>
        </p:txBody>
      </p:sp>
      <p:sp>
        <p:nvSpPr>
          <p:cNvPr id="3" name="CuadroTexto 2">
            <a:extLst>
              <a:ext uri="{FF2B5EF4-FFF2-40B4-BE49-F238E27FC236}">
                <a16:creationId xmlns:a16="http://schemas.microsoft.com/office/drawing/2014/main" id="{F50DEFAD-C9D5-2B3A-230C-1D0A3C6ECB26}"/>
              </a:ext>
            </a:extLst>
          </p:cNvPr>
          <p:cNvSpPr txBox="1"/>
          <p:nvPr/>
        </p:nvSpPr>
        <p:spPr>
          <a:xfrm>
            <a:off x="1899791" y="1331052"/>
            <a:ext cx="8392418" cy="584775"/>
          </a:xfrm>
          <a:prstGeom prst="rect">
            <a:avLst/>
          </a:prstGeom>
          <a:noFill/>
        </p:spPr>
        <p:txBody>
          <a:bodyPr wrap="square">
            <a:spAutoFit/>
          </a:bodyPr>
          <a:lstStyle/>
          <a:p>
            <a:pPr algn="ctr">
              <a:defRPr/>
            </a:pPr>
            <a:r>
              <a:rPr lang="es-ES" sz="3200" b="1" dirty="0">
                <a:solidFill>
                  <a:schemeClr val="bg2">
                    <a:lumMod val="10000"/>
                  </a:schemeClr>
                </a:solidFill>
                <a:latin typeface="Segoe UI" panose="020B0502040204020203" pitchFamily="34" charset="0"/>
                <a:cs typeface="Segoe UI" panose="020B0502040204020203" pitchFamily="34" charset="0"/>
              </a:rPr>
              <a:t>¿EL CONTROL DE LOS FRCV IMPORTA?</a:t>
            </a:r>
          </a:p>
        </p:txBody>
      </p:sp>
      <p:sp>
        <p:nvSpPr>
          <p:cNvPr id="7" name="Rectángulo 6">
            <a:extLst>
              <a:ext uri="{FF2B5EF4-FFF2-40B4-BE49-F238E27FC236}">
                <a16:creationId xmlns:a16="http://schemas.microsoft.com/office/drawing/2014/main" id="{E61E9111-56D8-649B-AB55-05173785B212}"/>
              </a:ext>
            </a:extLst>
          </p:cNvPr>
          <p:cNvSpPr/>
          <p:nvPr/>
        </p:nvSpPr>
        <p:spPr>
          <a:xfrm>
            <a:off x="4879848" y="6527456"/>
            <a:ext cx="2432303" cy="261610"/>
          </a:xfrm>
          <a:prstGeom prst="rect">
            <a:avLst/>
          </a:prstGeom>
        </p:spPr>
        <p:txBody>
          <a:bodyPr wrap="square">
            <a:spAutoFit/>
          </a:bodyPr>
          <a:lstStyle/>
          <a:p>
            <a:pPr algn="ctr">
              <a:defRPr/>
            </a:pPr>
            <a:r>
              <a:rPr lang="en-US" sz="1100" i="1" dirty="0">
                <a:solidFill>
                  <a:schemeClr val="tx1">
                    <a:lumMod val="50000"/>
                    <a:lumOff val="50000"/>
                  </a:schemeClr>
                </a:solidFill>
                <a:latin typeface="Segoe UI" panose="020B0502040204020203" pitchFamily="34" charset="0"/>
                <a:cs typeface="Segoe UI" panose="020B0502040204020203" pitchFamily="34" charset="0"/>
              </a:rPr>
              <a:t>N </a:t>
            </a:r>
            <a:r>
              <a:rPr lang="en-US" sz="1100" i="1" dirty="0" err="1">
                <a:solidFill>
                  <a:schemeClr val="tx1">
                    <a:lumMod val="50000"/>
                    <a:lumOff val="50000"/>
                  </a:schemeClr>
                </a:solidFill>
                <a:latin typeface="Segoe UI" panose="020B0502040204020203" pitchFamily="34" charset="0"/>
                <a:cs typeface="Segoe UI" panose="020B0502040204020203" pitchFamily="34" charset="0"/>
              </a:rPr>
              <a:t>Engl</a:t>
            </a:r>
            <a:r>
              <a:rPr lang="en-US" sz="1100" i="1" dirty="0">
                <a:solidFill>
                  <a:schemeClr val="tx1">
                    <a:lumMod val="50000"/>
                    <a:lumOff val="50000"/>
                  </a:schemeClr>
                </a:solidFill>
                <a:latin typeface="Segoe UI" panose="020B0502040204020203" pitchFamily="34" charset="0"/>
                <a:cs typeface="Segoe UI" panose="020B0502040204020203" pitchFamily="34" charset="0"/>
              </a:rPr>
              <a:t> J Med 2018 Aug 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ación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662</TotalTime>
  <Words>4280</Words>
  <Application>Microsoft Macintosh PowerPoint</Application>
  <PresentationFormat>Panorámica</PresentationFormat>
  <Paragraphs>460</Paragraphs>
  <Slides>23</Slides>
  <Notes>21</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23</vt:i4>
      </vt:variant>
    </vt:vector>
  </HeadingPairs>
  <TitlesOfParts>
    <vt:vector size="34" baseType="lpstr">
      <vt:lpstr>Arial</vt:lpstr>
      <vt:lpstr>Arial</vt:lpstr>
      <vt:lpstr>Calibri</vt:lpstr>
      <vt:lpstr>Helvetica</vt:lpstr>
      <vt:lpstr>Segoe UI</vt:lpstr>
      <vt:lpstr>Segoe UI Semibold</vt:lpstr>
      <vt:lpstr>Times New Roman</vt:lpstr>
      <vt:lpstr>Trebuchet MS</vt:lpstr>
      <vt:lpstr>Wingdings</vt:lpstr>
      <vt:lpstr>Tema de Office</vt:lpstr>
      <vt:lpstr>1_Presentación7</vt:lpstr>
      <vt:lpstr>¿Es importante identificar los factores de riesgo  en los pacientes DM2? </vt:lpstr>
      <vt:lpstr>RIESGO DE POR VIDA DE ENFERMEDAD CARDIOVASCULAR-RENAL EN LA DIABETES TIPO 2 a population-based study in 473,399 individuals </vt:lpstr>
      <vt:lpstr>¿CUÁLES SON LOS FACTORES DE RIESGO CARDIOVASCULAR?</vt:lpstr>
      <vt:lpstr>ENFERMEDAD CARDIOVASCULAR Y FACTORES DE RIESGO EN DIABETES* </vt:lpstr>
      <vt:lpstr>FISIOPATOLOGÍA DE LA ENFERMEDAD CARDIOVASCULAR  EN EL PACIENTE DM2</vt:lpstr>
      <vt:lpstr>¿CÓMO PREVENIR  LA ENFERMEDAD  CARDIOVASCULAR?</vt:lpstr>
      <vt:lpstr>EL CONTROL GLUCÉMICO ES NECESARIO… PERO NO SUFICIENTE</vt:lpstr>
      <vt:lpstr>BENEFICIOS DEL ABORDAJE MULTIFACTORIAL  SOBRE LA MORTALIDAD CARDIOVASCULAR </vt:lpstr>
      <vt:lpstr>Presentación de PowerPoint</vt:lpstr>
      <vt:lpstr>¿ES REAL EL LEGADO METABÓLICO?</vt:lpstr>
      <vt:lpstr>Presentación de PowerPoint</vt:lpstr>
      <vt:lpstr>ALCOHOL Y TABACO</vt:lpstr>
      <vt:lpstr>LA REDUCCIÓN DE PESO MEJORA LAS ENFERMEDADES RELACIONADAS CON LA OBESIDAD</vt:lpstr>
      <vt:lpstr>EL TRATAMIENTO DE LA PRESIÓN ARTERIAL REDUCE EL  RIESGO CV Y LA MORTALIDAD EN PACIENTES CON DM2</vt:lpstr>
      <vt:lpstr>LA TERAPIA CON ESTATINAS EN LA REDUCCIÓN DEL RCV EN EL DM2</vt:lpstr>
      <vt:lpstr>EVALUACIÓN DE RIESGO CARDIOVASCULAR Y TRATAMIENTO DE FACTORES DE RIESGO EN PACIENTES CON DM2</vt:lpstr>
      <vt:lpstr>DESPISTAJE DE COMPLICACIONES CV  Y ENFERMEDAD RENAL DIABÉTICA (ERD) </vt:lpstr>
      <vt:lpstr>Presentación de PowerPoint</vt:lpstr>
      <vt:lpstr>Presentación de PowerPoint</vt:lpstr>
      <vt:lpstr>Presentación de PowerPoint</vt:lpstr>
      <vt:lpstr>MODELO DE PREDICCIÓN  DE RIESGO DE IC  EN PACIENTES DM2 WATCH-DM score for 5-year HF</vt:lpstr>
      <vt:lpstr>Presentación de PowerPoint</vt:lpstr>
      <vt:lpstr>ESTRATEGIA GENERAL PARA MEJORAR EL RCV EN EL PACIENTE CON DM2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módulo</dc:title>
  <dc:creator>marcos diaz</dc:creator>
  <cp:lastModifiedBy>marcos diaz</cp:lastModifiedBy>
  <cp:revision>11</cp:revision>
  <dcterms:created xsi:type="dcterms:W3CDTF">2022-06-13T10:22:46Z</dcterms:created>
  <dcterms:modified xsi:type="dcterms:W3CDTF">2023-03-22T09:34:31Z</dcterms:modified>
</cp:coreProperties>
</file>