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147469560" r:id="rId3"/>
    <p:sldId id="262" r:id="rId4"/>
    <p:sldId id="2147469562" r:id="rId5"/>
    <p:sldId id="2147469561" r:id="rId6"/>
    <p:sldId id="2147469564" r:id="rId7"/>
    <p:sldId id="2147469563" r:id="rId8"/>
    <p:sldId id="2147469574" r:id="rId9"/>
    <p:sldId id="2147469575" r:id="rId10"/>
    <p:sldId id="257" r:id="rId11"/>
    <p:sldId id="2147469566" r:id="rId12"/>
    <p:sldId id="2147469567" r:id="rId13"/>
    <p:sldId id="2147469568" r:id="rId14"/>
    <p:sldId id="2147469569" r:id="rId15"/>
    <p:sldId id="2147469571" r:id="rId16"/>
    <p:sldId id="2147469570" r:id="rId17"/>
    <p:sldId id="2147469576" r:id="rId18"/>
    <p:sldId id="2147469577" r:id="rId19"/>
    <p:sldId id="2147469578" r:id="rId20"/>
    <p:sldId id="2147469582" r:id="rId21"/>
    <p:sldId id="2147469581" r:id="rId22"/>
    <p:sldId id="2147469580" r:id="rId23"/>
    <p:sldId id="2147469572" r:id="rId24"/>
    <p:sldId id="258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9C1"/>
    <a:srgbClr val="95BFD8"/>
    <a:srgbClr val="C0152D"/>
    <a:srgbClr val="404040"/>
    <a:srgbClr val="AADDFE"/>
    <a:srgbClr val="FFC100"/>
    <a:srgbClr val="EA6914"/>
    <a:srgbClr val="E5408B"/>
    <a:srgbClr val="FFD968"/>
    <a:srgbClr val="147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/>
    <p:restoredTop sz="94694"/>
  </p:normalViewPr>
  <p:slideViewPr>
    <p:cSldViewPr snapToGrid="0" snapToObjects="1">
      <p:cViewPr>
        <p:scale>
          <a:sx n="162" d="100"/>
          <a:sy n="162" d="100"/>
        </p:scale>
        <p:origin x="56" y="-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390282987519"/>
          <c:w val="0.47913923666701902"/>
          <c:h val="0.856051322803964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96865"/>
            </a:solidFill>
          </c:spPr>
          <c:dPt>
            <c:idx val="0"/>
            <c:bubble3D val="0"/>
            <c:spPr>
              <a:solidFill>
                <a:srgbClr val="C0152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0D3-422B-8455-36885A7E8A67}"/>
              </c:ext>
            </c:extLst>
          </c:dPt>
          <c:dPt>
            <c:idx val="1"/>
            <c:bubble3D val="0"/>
            <c:spPr>
              <a:solidFill>
                <a:srgbClr val="95BFD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D3-422B-8455-36885A7E8A67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D3-422B-8455-36885A7E8A6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2T09:52:1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A09F3-8267-4DE1-B748-C22CB3398F9F}" type="datetimeFigureOut">
              <a:rPr lang="es-ES" smtClean="0"/>
              <a:t>22/3/23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52A15-E1E9-42C7-802C-94B903D518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89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52A15-E1E9-42C7-802C-94B903D518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47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52A15-E1E9-42C7-802C-94B903D518B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56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52A15-E1E9-42C7-802C-94B903D518B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35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52A15-E1E9-42C7-802C-94B903D518B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083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52A15-E1E9-42C7-802C-94B903D518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852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52A15-E1E9-42C7-802C-94B903D518B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92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B6A7A-C79E-9212-D7DC-A0FBF1379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C5AE18-B8D3-F27D-C858-990CDF609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E2A78-ADB8-4CA1-ED35-356106E5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2BECC94-D4A0-DB45-8A87-F2C7A539926B}" type="datetimeFigureOut">
              <a:rPr lang="es-ES" smtClean="0"/>
              <a:pPr/>
              <a:t>22/3/23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C7F3F-89BD-DB4E-3116-E12226834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C89DD3-751F-C7E5-D934-D1D022BD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F7891A5-F63B-3447-A1CC-055888DD662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42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704C5-6754-D469-2EEB-ED8493AD3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DEA633-77D3-9112-CE75-561EC0581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160245-FCFC-56B2-A4A1-8F5893B8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ECC94-D4A0-DB45-8A87-F2C7A539926B}" type="datetimeFigureOut">
              <a:rPr lang="es-ES" smtClean="0"/>
              <a:t>22/3/23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1DD41F-F635-A362-82A5-DEBEA021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73708-2A7B-6120-4B76-94ED7602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891A5-F63B-3447-A1CC-055888DD66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27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69446-E3C0-86E5-C2F3-64C4F10B8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068539-F08B-7228-2B9C-EADCAF140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603AE7-53DA-ECDD-E750-B34CC16E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ECC94-D4A0-DB45-8A87-F2C7A539926B}" type="datetimeFigureOut">
              <a:rPr lang="es-ES" smtClean="0"/>
              <a:t>22/3/23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0404CE-56D3-F2E9-A7B3-2FDF14B4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B890A8-E4D0-EAF0-A1C9-53FE99F8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891A5-F63B-3447-A1CC-055888DD66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48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42B1F-76C0-BF52-78CA-E20D4B30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C78816-DDAC-197C-B057-EE911FAB4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2A0A8-2400-278F-234E-F64B29C1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ECC94-D4A0-DB45-8A87-F2C7A539926B}" type="datetimeFigureOut">
              <a:rPr lang="es-ES" smtClean="0"/>
              <a:t>22/3/23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9FE928-921D-D7DB-1241-FEE12589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0D0711-FB0A-A4E8-CEDC-660F4D8C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891A5-F63B-3447-A1CC-055888DD66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32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38045-CCE5-3331-B05D-08CF3566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11920A-2C8F-7301-A00C-02161E611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E43C2-B2BB-011A-EE90-F5FC9009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ECC94-D4A0-DB45-8A87-F2C7A539926B}" type="datetimeFigureOut">
              <a:rPr lang="es-ES" smtClean="0"/>
              <a:t>22/3/23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43BCD-878B-F2AB-E77A-5C424E77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03468-D050-6CFD-32A5-1DF3655D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891A5-F63B-3447-A1CC-055888DD66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06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F9354-05AB-3FA2-2A2A-D9233E5D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F0F19-4959-498E-326D-2737BEC07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027B96-E426-D867-145E-5DFD988F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66372C-A4B6-B69D-7D7B-5FBD2E3B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ECC94-D4A0-DB45-8A87-F2C7A539926B}" type="datetimeFigureOut">
              <a:rPr lang="es-ES" smtClean="0"/>
              <a:t>22/3/23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6A2A7E-02B3-9E6C-FF6E-45BF2EFC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DDCDDC-1400-C322-D53B-15BABA93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891A5-F63B-3447-A1CC-055888DD66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83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CAC45-DAAB-D179-B666-3BBC7603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867560-179B-FD49-0D17-F68D84EC4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2CBC3-FB37-F490-8D53-1ECD52459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18C2EA-B21D-6A54-8C06-58D5A2A2B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C0073A-0E22-7DBE-09E9-6FD1A78A5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FCBF4D-B184-AC5D-09F9-EAFC2FD5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ECC94-D4A0-DB45-8A87-F2C7A539926B}" type="datetimeFigureOut">
              <a:rPr lang="es-ES" smtClean="0"/>
              <a:t>22/3/23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C091E3-AE90-E049-55CB-5B20769C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6B4F08-AE25-5FD0-822C-D9B5ADA1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891A5-F63B-3447-A1CC-055888DD66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13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A4103-91B4-2AF1-2FD4-089E4F38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D5AE50-E8CB-B93A-FE6A-528C4AE9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ECC94-D4A0-DB45-8A87-F2C7A539926B}" type="datetimeFigureOut">
              <a:rPr lang="es-ES" smtClean="0"/>
              <a:t>22/3/23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3B9D70-B50C-2BCB-2FC8-FC350B6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75D96B-391A-86B5-0F42-F78AC365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891A5-F63B-3447-A1CC-055888DD66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0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493B2E-49E4-09D4-F39A-BDDE1AA8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ECC94-D4A0-DB45-8A87-F2C7A539926B}" type="datetimeFigureOut">
              <a:rPr lang="es-ES" smtClean="0"/>
              <a:t>22/3/23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D943A2-FF09-B11A-3356-62CDA67B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D9C3D8-F9B1-0205-611D-1B751EA3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891A5-F63B-3447-A1CC-055888DD66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42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DFF68-3FFC-65C5-22C6-58FA2CA9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08641-D571-606D-F2F4-1CC5FB49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B4EE98-80DF-E7CD-77E0-12A563BB1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80C341-4229-5673-8E98-2833CBD6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ECC94-D4A0-DB45-8A87-F2C7A539926B}" type="datetimeFigureOut">
              <a:rPr lang="es-ES" smtClean="0"/>
              <a:t>22/3/23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7B2972-D1DB-5F61-13F2-F1D39F1E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AD39E3-ABAF-4CF3-EEE1-D3C4B4BE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891A5-F63B-3447-A1CC-055888DD66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30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D6547-DD03-9B47-3739-278F0959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7E3FEE-5F78-7F7A-9338-DDD695DB9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DF76D2-FF77-547C-C349-647A65633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ED07D1-2EB4-03B9-8723-6B63364E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BECC94-D4A0-DB45-8A87-F2C7A539926B}" type="datetimeFigureOut">
              <a:rPr lang="es-ES" smtClean="0"/>
              <a:t>22/3/23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ED829E-557E-A0A9-CB89-5DA064EF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A7968-E30C-2047-236D-B6E66D8C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891A5-F63B-3447-A1CC-055888DD66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45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572166-238D-9CE4-C634-DE56664B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0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816F69-35EE-9C8D-CDC2-A979F4FD6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71193"/>
            <a:ext cx="10515600" cy="396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7257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tx1"/>
          </a:solidFill>
          <a:latin typeface="Segoe UI Semibold" panose="020F0502020204030204" pitchFamily="34" charset="0"/>
          <a:ea typeface="+mj-ea"/>
          <a:cs typeface="Segoe UI Semibold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9DD71-4720-184E-D456-5568B2B36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" y="2858813"/>
            <a:ext cx="5603631" cy="1571189"/>
          </a:xfrm>
        </p:spPr>
        <p:txBody>
          <a:bodyPr>
            <a:normAutofit fontScale="90000"/>
          </a:bodyPr>
          <a:lstStyle/>
          <a:p>
            <a:pPr algn="l"/>
            <a:r>
              <a:rPr lang="es-ES" sz="2700" dirty="0"/>
              <a:t>¿Cómo podemos realizar </a:t>
            </a:r>
            <a:br>
              <a:rPr lang="es-ES" sz="2700" dirty="0"/>
            </a:br>
            <a:r>
              <a:rPr lang="es-ES" sz="2700" dirty="0"/>
              <a:t>la protección del paciente DM2 </a:t>
            </a:r>
            <a:br>
              <a:rPr lang="es-ES" sz="2700" dirty="0"/>
            </a:br>
            <a:r>
              <a:rPr lang="es-ES" sz="2700" dirty="0">
                <a:latin typeface="Segoe UI" panose="020B0502040204020203" pitchFamily="34" charset="0"/>
                <a:cs typeface="Segoe UI" panose="020B0502040204020203" pitchFamily="34" charset="0"/>
              </a:rPr>
              <a:t>sobre la patología cardiovascular </a:t>
            </a:r>
            <a:br>
              <a:rPr lang="es-ES" sz="27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2700" dirty="0">
                <a:latin typeface="Segoe UI" panose="020B0502040204020203" pitchFamily="34" charset="0"/>
                <a:cs typeface="Segoe UI" panose="020B0502040204020203" pitchFamily="34" charset="0"/>
              </a:rPr>
              <a:t>y la insuficiencia cardíaca</a:t>
            </a:r>
            <a:r>
              <a:rPr lang="es-ES" sz="2700" dirty="0"/>
              <a:t>?</a:t>
            </a:r>
            <a:endParaRPr lang="es-ES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34731A-BA6B-B633-FDC3-58654D7BB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543" y="4841630"/>
            <a:ext cx="9144000" cy="383808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Fran Adán 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EAP Épila - Zaragoza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15877A-7B01-ACE1-F52D-DC5972B5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22" y="5842840"/>
            <a:ext cx="1561529" cy="5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6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E2E336-6F73-F4A0-D6DF-2C511D6EF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06" y="1853976"/>
            <a:ext cx="9432185" cy="430791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F87F13D-FA6A-3FF9-A2F6-87691BF5AC45}"/>
              </a:ext>
            </a:extLst>
          </p:cNvPr>
          <p:cNvSpPr/>
          <p:nvPr/>
        </p:nvSpPr>
        <p:spPr>
          <a:xfrm>
            <a:off x="993451" y="1757200"/>
            <a:ext cx="3357717" cy="35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A65EFDC-E011-A099-F3CC-9B157451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55" y="1039368"/>
            <a:ext cx="6474689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Segoe UI" panose="020B0502040204020203" pitchFamily="34" charset="0"/>
                <a:cs typeface="Segoe UI" panose="020B0502040204020203" pitchFamily="34" charset="0"/>
              </a:rPr>
              <a:t>OBJETIVOS DE CONTROL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9E77FE-5A57-7AC6-49F0-5CF504F04F20}"/>
              </a:ext>
            </a:extLst>
          </p:cNvPr>
          <p:cNvSpPr/>
          <p:nvPr/>
        </p:nvSpPr>
        <p:spPr>
          <a:xfrm>
            <a:off x="1112225" y="5939483"/>
            <a:ext cx="4471221" cy="286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1C8BEB-DADA-4C7D-74D9-60231EBBCD37}"/>
              </a:ext>
            </a:extLst>
          </p:cNvPr>
          <p:cNvSpPr txBox="1"/>
          <p:nvPr/>
        </p:nvSpPr>
        <p:spPr>
          <a:xfrm>
            <a:off x="569593" y="6258668"/>
            <a:ext cx="11052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Adaptado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de Mach F, Baigent C, </a:t>
            </a:r>
            <a:r>
              <a:rPr kumimoji="0" lang="en-US" sz="120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Catapano</a:t>
            </a: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AL, </a:t>
            </a:r>
            <a:r>
              <a:rPr kumimoji="0" lang="en-US" sz="120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et al</a:t>
            </a:r>
            <a:endParaRPr kumimoji="0" lang="en-US" sz="1200" i="1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94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5FED9C-140E-D5CA-0799-068DC578C942}"/>
              </a:ext>
            </a:extLst>
          </p:cNvPr>
          <p:cNvSpPr txBox="1"/>
          <p:nvPr/>
        </p:nvSpPr>
        <p:spPr>
          <a:xfrm>
            <a:off x="3138542" y="1522840"/>
            <a:ext cx="90534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 la génesis  de la arteriosclerosis en la persona con diabetes juegan un papel fundamental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C0152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HIPERGLUCEMIA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y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C0152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VARIABILIDAD GLUCÉMICA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La variabilidad glucémica es un factor predictivo independiente de mal pronóstico en la aparición de MACE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FC5180-20C4-3D05-F2B8-58176B91E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75" y="3682466"/>
            <a:ext cx="6607027" cy="28016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88E44B-6F3C-38E0-54CD-02ACB4254456}"/>
              </a:ext>
            </a:extLst>
          </p:cNvPr>
          <p:cNvSpPr txBox="1"/>
          <p:nvPr/>
        </p:nvSpPr>
        <p:spPr>
          <a:xfrm rot="20938573">
            <a:off x="623995" y="4693225"/>
            <a:ext cx="38390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C0152D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“…un punto de corte de variabilidad glucémica superior a 50 mg/dl fue el factor predictivo independiente más potente de MACE”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6937178-636B-A2D4-9A12-69B278B3EF33}"/>
              </a:ext>
            </a:extLst>
          </p:cNvPr>
          <p:cNvSpPr/>
          <p:nvPr/>
        </p:nvSpPr>
        <p:spPr>
          <a:xfrm>
            <a:off x="544652" y="3533634"/>
            <a:ext cx="10513552" cy="3049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A55DC131-7207-E70C-0EE9-434C28A26B83}"/>
              </a:ext>
            </a:extLst>
          </p:cNvPr>
          <p:cNvSpPr/>
          <p:nvPr/>
        </p:nvSpPr>
        <p:spPr>
          <a:xfrm>
            <a:off x="413152" y="1474569"/>
            <a:ext cx="2490967" cy="1672683"/>
          </a:xfrm>
          <a:prstGeom prst="rect">
            <a:avLst/>
          </a:prstGeom>
          <a:solidFill>
            <a:srgbClr val="95BFD8">
              <a:alpha val="2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D581A83-75D0-2E84-2245-CC40C1C23BBC}"/>
              </a:ext>
            </a:extLst>
          </p:cNvPr>
          <p:cNvSpPr txBox="1"/>
          <p:nvPr/>
        </p:nvSpPr>
        <p:spPr>
          <a:xfrm>
            <a:off x="446211" y="1534881"/>
            <a:ext cx="27681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Carga de LDL en el tiempo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HIPERGLUCEMIA </a:t>
            </a:r>
            <a:b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y </a:t>
            </a:r>
            <a:r>
              <a:rPr kumimoji="0" lang="es-ES" sz="12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variabilidad glucémica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RESISTENCIA A LA INSULINA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Estrés oxidativo e inflamación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Obesidad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FRCV coexistentes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2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Disfunción endotelial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F634A95C-0713-9D48-E908-13CD7DC1C39C}"/>
              </a:ext>
            </a:extLst>
          </p:cNvPr>
          <p:cNvGrpSpPr/>
          <p:nvPr/>
        </p:nvGrpSpPr>
        <p:grpSpPr>
          <a:xfrm>
            <a:off x="2442157" y="1963974"/>
            <a:ext cx="101365" cy="218312"/>
            <a:chOff x="2577414" y="1037583"/>
            <a:chExt cx="187106" cy="296114"/>
          </a:xfrm>
        </p:grpSpPr>
        <p:sp>
          <p:nvSpPr>
            <p:cNvPr id="67" name="Arco 66">
              <a:extLst>
                <a:ext uri="{FF2B5EF4-FFF2-40B4-BE49-F238E27FC236}">
                  <a16:creationId xmlns:a16="http://schemas.microsoft.com/office/drawing/2014/main" id="{F9554DA8-B6F3-30BC-328F-6A261B9320D6}"/>
                </a:ext>
              </a:extLst>
            </p:cNvPr>
            <p:cNvSpPr/>
            <p:nvPr/>
          </p:nvSpPr>
          <p:spPr>
            <a:xfrm>
              <a:off x="2577414" y="1153660"/>
              <a:ext cx="119925" cy="180037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36E66F3F-C696-B29B-E070-DFCC6C3FCD68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 flipV="1">
              <a:off x="2697339" y="1037583"/>
              <a:ext cx="67181" cy="20609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734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>
            <a:extLst>
              <a:ext uri="{FF2B5EF4-FFF2-40B4-BE49-F238E27FC236}">
                <a16:creationId xmlns:a16="http://schemas.microsoft.com/office/drawing/2014/main" id="{BC791E24-EFCA-2275-8C3F-D204BF001DC4}"/>
              </a:ext>
            </a:extLst>
          </p:cNvPr>
          <p:cNvGrpSpPr/>
          <p:nvPr/>
        </p:nvGrpSpPr>
        <p:grpSpPr>
          <a:xfrm>
            <a:off x="1201853" y="5105354"/>
            <a:ext cx="9812569" cy="1140176"/>
            <a:chOff x="892286" y="3826303"/>
            <a:chExt cx="7359427" cy="855132"/>
          </a:xfrm>
        </p:grpSpPr>
        <p:sp>
          <p:nvSpPr>
            <p:cNvPr id="4" name="Rectangle: Rounded Corners 40">
              <a:extLst>
                <a:ext uri="{FF2B5EF4-FFF2-40B4-BE49-F238E27FC236}">
                  <a16:creationId xmlns:a16="http://schemas.microsoft.com/office/drawing/2014/main" id="{DA1229DC-3268-1370-744D-6DCF80F37CE5}"/>
                </a:ext>
              </a:extLst>
            </p:cNvPr>
            <p:cNvSpPr/>
            <p:nvPr/>
          </p:nvSpPr>
          <p:spPr>
            <a:xfrm flipH="1" flipV="1">
              <a:off x="892286" y="3876834"/>
              <a:ext cx="7359427" cy="804601"/>
            </a:xfrm>
            <a:prstGeom prst="roundRect">
              <a:avLst>
                <a:gd name="adj" fmla="val 4966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5" name="LDL">
              <a:extLst>
                <a:ext uri="{FF2B5EF4-FFF2-40B4-BE49-F238E27FC236}">
                  <a16:creationId xmlns:a16="http://schemas.microsoft.com/office/drawing/2014/main" id="{CA34E9E8-D5F0-8728-EACF-C0233AAB77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73167" y="4345958"/>
              <a:ext cx="288000" cy="289342"/>
              <a:chOff x="5403300" y="3777204"/>
              <a:chExt cx="306977" cy="308408"/>
            </a:xfrm>
          </p:grpSpPr>
          <p:grpSp>
            <p:nvGrpSpPr>
              <p:cNvPr id="33" name="Group 16">
                <a:extLst>
                  <a:ext uri="{FF2B5EF4-FFF2-40B4-BE49-F238E27FC236}">
                    <a16:creationId xmlns:a16="http://schemas.microsoft.com/office/drawing/2014/main" id="{BB025F52-E64E-9DBF-05D0-96CCF2537585}"/>
                  </a:ext>
                </a:extLst>
              </p:cNvPr>
              <p:cNvGrpSpPr/>
              <p:nvPr/>
            </p:nvGrpSpPr>
            <p:grpSpPr>
              <a:xfrm>
                <a:off x="5403300" y="3778634"/>
                <a:ext cx="306977" cy="306978"/>
                <a:chOff x="6792686" y="1866921"/>
                <a:chExt cx="306977" cy="306978"/>
              </a:xfrm>
            </p:grpSpPr>
            <p:sp>
              <p:nvSpPr>
                <p:cNvPr id="35" name="Oval 18">
                  <a:extLst>
                    <a:ext uri="{FF2B5EF4-FFF2-40B4-BE49-F238E27FC236}">
                      <a16:creationId xmlns:a16="http://schemas.microsoft.com/office/drawing/2014/main" id="{C934A6FD-194E-9CD1-6879-789C6D0C7E98}"/>
                    </a:ext>
                  </a:extLst>
                </p:cNvPr>
                <p:cNvSpPr/>
                <p:nvPr/>
              </p:nvSpPr>
              <p:spPr>
                <a:xfrm>
                  <a:off x="6792686" y="1866921"/>
                  <a:ext cx="306977" cy="306978"/>
                </a:xfrm>
                <a:prstGeom prst="ellipse">
                  <a:avLst/>
                </a:prstGeom>
                <a:solidFill>
                  <a:srgbClr val="E64A0E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19">
                  <a:extLst>
                    <a:ext uri="{FF2B5EF4-FFF2-40B4-BE49-F238E27FC236}">
                      <a16:creationId xmlns:a16="http://schemas.microsoft.com/office/drawing/2014/main" id="{E013FF4A-74E3-DD0C-DE0A-8EC136BB5C9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1875" y="1905293"/>
                  <a:ext cx="228600" cy="230233"/>
                </a:xfrm>
                <a:prstGeom prst="ellipse">
                  <a:avLst/>
                </a:prstGeom>
                <a:solidFill>
                  <a:srgbClr val="E64A0E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Oval 17">
                <a:extLst>
                  <a:ext uri="{FF2B5EF4-FFF2-40B4-BE49-F238E27FC236}">
                    <a16:creationId xmlns:a16="http://schemas.microsoft.com/office/drawing/2014/main" id="{FD529D77-B2C9-90D3-1DFC-57FB8ADED93B}"/>
                  </a:ext>
                </a:extLst>
              </p:cNvPr>
              <p:cNvSpPr/>
              <p:nvPr/>
            </p:nvSpPr>
            <p:spPr>
              <a:xfrm>
                <a:off x="5585394" y="3777204"/>
                <a:ext cx="108000" cy="108000"/>
              </a:xfrm>
              <a:prstGeom prst="ellipse">
                <a:avLst/>
              </a:prstGeom>
              <a:solidFill>
                <a:srgbClr val="009FD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480FC11B-6166-161D-509C-7CE1CBBADC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08045" y="3901399"/>
              <a:ext cx="288000" cy="288000"/>
              <a:chOff x="6792686" y="1866920"/>
              <a:chExt cx="306977" cy="306977"/>
            </a:xfrm>
          </p:grpSpPr>
          <p:sp>
            <p:nvSpPr>
              <p:cNvPr id="31" name="Oval 23">
                <a:extLst>
                  <a:ext uri="{FF2B5EF4-FFF2-40B4-BE49-F238E27FC236}">
                    <a16:creationId xmlns:a16="http://schemas.microsoft.com/office/drawing/2014/main" id="{6EA7BDAC-9442-B2AB-FFA9-F87E9F74589B}"/>
                  </a:ext>
                </a:extLst>
              </p:cNvPr>
              <p:cNvSpPr/>
              <p:nvPr/>
            </p:nvSpPr>
            <p:spPr>
              <a:xfrm>
                <a:off x="6792686" y="1866920"/>
                <a:ext cx="306977" cy="306977"/>
              </a:xfrm>
              <a:prstGeom prst="ellipse">
                <a:avLst/>
              </a:prstGeom>
              <a:solidFill>
                <a:srgbClr val="E64A0E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2" name="Oval 24">
                <a:extLst>
                  <a:ext uri="{FF2B5EF4-FFF2-40B4-BE49-F238E27FC236}">
                    <a16:creationId xmlns:a16="http://schemas.microsoft.com/office/drawing/2014/main" id="{AD83112A-9389-E1DD-6118-73BE4DD799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31058" y="1905293"/>
                <a:ext cx="230233" cy="230232"/>
              </a:xfrm>
              <a:prstGeom prst="ellipse">
                <a:avLst/>
              </a:prstGeom>
              <a:solidFill>
                <a:srgbClr val="E64A0E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LDL">
              <a:extLst>
                <a:ext uri="{FF2B5EF4-FFF2-40B4-BE49-F238E27FC236}">
                  <a16:creationId xmlns:a16="http://schemas.microsoft.com/office/drawing/2014/main" id="{C5C6D0A6-A238-9C33-B318-19763FC8B7BF}"/>
                </a:ext>
              </a:extLst>
            </p:cNvPr>
            <p:cNvGrpSpPr>
              <a:grpSpLocks noChangeAspect="1"/>
            </p:cNvGrpSpPr>
            <p:nvPr/>
          </p:nvGrpSpPr>
          <p:grpSpPr>
            <a:xfrm rot="292597">
              <a:off x="3823217" y="4318910"/>
              <a:ext cx="288000" cy="289347"/>
              <a:chOff x="5403305" y="3777204"/>
              <a:chExt cx="306977" cy="30841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A896072-749C-1EE0-F358-8B5836CD3121}"/>
                  </a:ext>
                </a:extLst>
              </p:cNvPr>
              <p:cNvGrpSpPr/>
              <p:nvPr/>
            </p:nvGrpSpPr>
            <p:grpSpPr>
              <a:xfrm>
                <a:off x="5403305" y="3778640"/>
                <a:ext cx="306977" cy="306977"/>
                <a:chOff x="6792691" y="1866927"/>
                <a:chExt cx="306977" cy="30697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5EB60B0-FBAC-19F9-71EF-314D36815422}"/>
                    </a:ext>
                  </a:extLst>
                </p:cNvPr>
                <p:cNvSpPr/>
                <p:nvPr/>
              </p:nvSpPr>
              <p:spPr>
                <a:xfrm>
                  <a:off x="6792691" y="1866927"/>
                  <a:ext cx="306977" cy="306977"/>
                </a:xfrm>
                <a:prstGeom prst="ellipse">
                  <a:avLst/>
                </a:prstGeom>
                <a:solidFill>
                  <a:srgbClr val="E64A0E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545DB0F-D3B4-3BDA-4141-7F5BA1A0D51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1880" y="1905299"/>
                  <a:ext cx="228600" cy="230233"/>
                </a:xfrm>
                <a:prstGeom prst="ellipse">
                  <a:avLst/>
                </a:prstGeom>
                <a:solidFill>
                  <a:srgbClr val="E64A0E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242BBC5-B10C-D9A4-AA82-CB986F61CBCC}"/>
                  </a:ext>
                </a:extLst>
              </p:cNvPr>
              <p:cNvSpPr/>
              <p:nvPr/>
            </p:nvSpPr>
            <p:spPr>
              <a:xfrm>
                <a:off x="5585394" y="3777204"/>
                <a:ext cx="108000" cy="108000"/>
              </a:xfrm>
              <a:prstGeom prst="ellipse">
                <a:avLst/>
              </a:prstGeom>
              <a:solidFill>
                <a:srgbClr val="009FD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LDL">
              <a:extLst>
                <a:ext uri="{FF2B5EF4-FFF2-40B4-BE49-F238E27FC236}">
                  <a16:creationId xmlns:a16="http://schemas.microsoft.com/office/drawing/2014/main" id="{D42F03DA-B50E-87E7-6BE8-FF5557B432D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08868">
              <a:off x="3219791" y="3914860"/>
              <a:ext cx="288000" cy="289342"/>
              <a:chOff x="5403300" y="3777204"/>
              <a:chExt cx="306977" cy="308408"/>
            </a:xfrm>
          </p:grpSpPr>
          <p:grpSp>
            <p:nvGrpSpPr>
              <p:cNvPr id="23" name="Group 31">
                <a:extLst>
                  <a:ext uri="{FF2B5EF4-FFF2-40B4-BE49-F238E27FC236}">
                    <a16:creationId xmlns:a16="http://schemas.microsoft.com/office/drawing/2014/main" id="{36974859-90C4-5B95-9984-BF088E4CCC5C}"/>
                  </a:ext>
                </a:extLst>
              </p:cNvPr>
              <p:cNvGrpSpPr/>
              <p:nvPr/>
            </p:nvGrpSpPr>
            <p:grpSpPr>
              <a:xfrm>
                <a:off x="5403300" y="3778634"/>
                <a:ext cx="306977" cy="306978"/>
                <a:chOff x="6792686" y="1866921"/>
                <a:chExt cx="306977" cy="306978"/>
              </a:xfrm>
            </p:grpSpPr>
            <p:sp>
              <p:nvSpPr>
                <p:cNvPr id="25" name="Oval 33">
                  <a:extLst>
                    <a:ext uri="{FF2B5EF4-FFF2-40B4-BE49-F238E27FC236}">
                      <a16:creationId xmlns:a16="http://schemas.microsoft.com/office/drawing/2014/main" id="{601EBAD9-1AF4-69B6-5335-6E7C9BF8F938}"/>
                    </a:ext>
                  </a:extLst>
                </p:cNvPr>
                <p:cNvSpPr/>
                <p:nvPr/>
              </p:nvSpPr>
              <p:spPr>
                <a:xfrm>
                  <a:off x="6792686" y="1866921"/>
                  <a:ext cx="306977" cy="306978"/>
                </a:xfrm>
                <a:prstGeom prst="ellipse">
                  <a:avLst/>
                </a:prstGeom>
                <a:solidFill>
                  <a:srgbClr val="E64A0E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34">
                  <a:extLst>
                    <a:ext uri="{FF2B5EF4-FFF2-40B4-BE49-F238E27FC236}">
                      <a16:creationId xmlns:a16="http://schemas.microsoft.com/office/drawing/2014/main" id="{773116B8-06A9-28E7-E31B-2EC25C96F20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1876" y="1905293"/>
                  <a:ext cx="228600" cy="230233"/>
                </a:xfrm>
                <a:prstGeom prst="ellipse">
                  <a:avLst/>
                </a:prstGeom>
                <a:solidFill>
                  <a:srgbClr val="E64A0E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" name="Oval 32">
                <a:extLst>
                  <a:ext uri="{FF2B5EF4-FFF2-40B4-BE49-F238E27FC236}">
                    <a16:creationId xmlns:a16="http://schemas.microsoft.com/office/drawing/2014/main" id="{19DF4728-DFF1-2A45-DF56-D9D25F8958BA}"/>
                  </a:ext>
                </a:extLst>
              </p:cNvPr>
              <p:cNvSpPr/>
              <p:nvPr/>
            </p:nvSpPr>
            <p:spPr>
              <a:xfrm>
                <a:off x="5585394" y="3777204"/>
                <a:ext cx="108000" cy="108000"/>
              </a:xfrm>
              <a:prstGeom prst="ellipse">
                <a:avLst/>
              </a:prstGeom>
              <a:solidFill>
                <a:srgbClr val="009FD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36">
              <a:extLst>
                <a:ext uri="{FF2B5EF4-FFF2-40B4-BE49-F238E27FC236}">
                  <a16:creationId xmlns:a16="http://schemas.microsoft.com/office/drawing/2014/main" id="{6DD49E21-5E00-4945-3174-2B09D54A455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93859" y="4189399"/>
              <a:ext cx="288000" cy="288000"/>
              <a:chOff x="6792686" y="1866920"/>
              <a:chExt cx="306977" cy="306977"/>
            </a:xfrm>
          </p:grpSpPr>
          <p:sp>
            <p:nvSpPr>
              <p:cNvPr id="21" name="Oval 38">
                <a:extLst>
                  <a:ext uri="{FF2B5EF4-FFF2-40B4-BE49-F238E27FC236}">
                    <a16:creationId xmlns:a16="http://schemas.microsoft.com/office/drawing/2014/main" id="{868017A2-3226-7119-DC52-B747B21E8A62}"/>
                  </a:ext>
                </a:extLst>
              </p:cNvPr>
              <p:cNvSpPr/>
              <p:nvPr/>
            </p:nvSpPr>
            <p:spPr>
              <a:xfrm>
                <a:off x="6792686" y="1866920"/>
                <a:ext cx="306977" cy="306977"/>
              </a:xfrm>
              <a:prstGeom prst="ellipse">
                <a:avLst/>
              </a:prstGeom>
              <a:solidFill>
                <a:srgbClr val="E64A0E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" name="Oval 39">
                <a:extLst>
                  <a:ext uri="{FF2B5EF4-FFF2-40B4-BE49-F238E27FC236}">
                    <a16:creationId xmlns:a16="http://schemas.microsoft.com/office/drawing/2014/main" id="{669560FC-1BE7-F93A-D8F5-7828BEB437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31875" y="1905293"/>
                <a:ext cx="228600" cy="230232"/>
              </a:xfrm>
              <a:prstGeom prst="ellipse">
                <a:avLst/>
              </a:prstGeom>
              <a:solidFill>
                <a:srgbClr val="E64A0E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41">
              <a:extLst>
                <a:ext uri="{FF2B5EF4-FFF2-40B4-BE49-F238E27FC236}">
                  <a16:creationId xmlns:a16="http://schemas.microsoft.com/office/drawing/2014/main" id="{8D0D6064-A6A3-2C2A-10FA-D5DE941481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75429" y="4216487"/>
              <a:ext cx="288000" cy="288000"/>
              <a:chOff x="6792686" y="1866921"/>
              <a:chExt cx="306977" cy="306977"/>
            </a:xfrm>
          </p:grpSpPr>
          <p:sp>
            <p:nvSpPr>
              <p:cNvPr id="19" name="Oval 43">
                <a:extLst>
                  <a:ext uri="{FF2B5EF4-FFF2-40B4-BE49-F238E27FC236}">
                    <a16:creationId xmlns:a16="http://schemas.microsoft.com/office/drawing/2014/main" id="{58CD9655-E584-A039-91C0-2F751646DCAB}"/>
                  </a:ext>
                </a:extLst>
              </p:cNvPr>
              <p:cNvSpPr/>
              <p:nvPr/>
            </p:nvSpPr>
            <p:spPr>
              <a:xfrm>
                <a:off x="6792686" y="1866921"/>
                <a:ext cx="306977" cy="306977"/>
              </a:xfrm>
              <a:prstGeom prst="ellipse">
                <a:avLst/>
              </a:prstGeom>
              <a:solidFill>
                <a:srgbClr val="E64A0E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26265C1A-F515-CB5E-F5B3-659580A019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31058" y="1905294"/>
                <a:ext cx="230233" cy="230232"/>
              </a:xfrm>
              <a:prstGeom prst="ellipse">
                <a:avLst/>
              </a:prstGeom>
              <a:solidFill>
                <a:srgbClr val="E64A0E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65">
              <a:extLst>
                <a:ext uri="{FF2B5EF4-FFF2-40B4-BE49-F238E27FC236}">
                  <a16:creationId xmlns:a16="http://schemas.microsoft.com/office/drawing/2014/main" id="{39A3BDC3-B84F-6EA2-D809-626100AA68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38660" y="4162892"/>
              <a:ext cx="288000" cy="288000"/>
              <a:chOff x="6792686" y="1866920"/>
              <a:chExt cx="306977" cy="306977"/>
            </a:xfrm>
          </p:grpSpPr>
          <p:sp>
            <p:nvSpPr>
              <p:cNvPr id="17" name="Oval 167">
                <a:extLst>
                  <a:ext uri="{FF2B5EF4-FFF2-40B4-BE49-F238E27FC236}">
                    <a16:creationId xmlns:a16="http://schemas.microsoft.com/office/drawing/2014/main" id="{4852745D-3B1C-676F-F401-79A57B79A88F}"/>
                  </a:ext>
                </a:extLst>
              </p:cNvPr>
              <p:cNvSpPr/>
              <p:nvPr/>
            </p:nvSpPr>
            <p:spPr>
              <a:xfrm>
                <a:off x="6792686" y="1866920"/>
                <a:ext cx="306977" cy="306977"/>
              </a:xfrm>
              <a:prstGeom prst="ellipse">
                <a:avLst/>
              </a:prstGeom>
              <a:solidFill>
                <a:srgbClr val="F2CD66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" name="Oval 168">
                <a:extLst>
                  <a:ext uri="{FF2B5EF4-FFF2-40B4-BE49-F238E27FC236}">
                    <a16:creationId xmlns:a16="http://schemas.microsoft.com/office/drawing/2014/main" id="{132EC16A-B818-B3AF-1EB4-B524EA0E331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31875" y="1905293"/>
                <a:ext cx="228600" cy="230232"/>
              </a:xfrm>
              <a:prstGeom prst="ellipse">
                <a:avLst/>
              </a:prstGeom>
              <a:solidFill>
                <a:srgbClr val="F7DD99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cxnSp>
          <p:nvCxnSpPr>
            <p:cNvPr id="12" name="Straight Connector 189">
              <a:extLst>
                <a:ext uri="{FF2B5EF4-FFF2-40B4-BE49-F238E27FC236}">
                  <a16:creationId xmlns:a16="http://schemas.microsoft.com/office/drawing/2014/main" id="{A6ED7728-3411-DD56-03BF-68C5CAA4E2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04461" y="3892297"/>
              <a:ext cx="248747" cy="116760"/>
            </a:xfrm>
            <a:prstGeom prst="bentConnector2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  <p:sp>
          <p:nvSpPr>
            <p:cNvPr id="13" name="TextBox 199">
              <a:extLst>
                <a:ext uri="{FF2B5EF4-FFF2-40B4-BE49-F238E27FC236}">
                  <a16:creationId xmlns:a16="http://schemas.microsoft.com/office/drawing/2014/main" id="{F0FA43F1-5851-D93C-AD46-A67D5A04FEE5}"/>
                </a:ext>
              </a:extLst>
            </p:cNvPr>
            <p:cNvSpPr txBox="1"/>
            <p:nvPr/>
          </p:nvSpPr>
          <p:spPr>
            <a:xfrm>
              <a:off x="5103631" y="3969765"/>
              <a:ext cx="1150796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Disminución de </a:t>
              </a: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2CD66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HDL</a:t>
              </a:r>
            </a:p>
          </p:txBody>
        </p:sp>
        <p:sp>
          <p:nvSpPr>
            <p:cNvPr id="14" name="TextBox 201">
              <a:extLst>
                <a:ext uri="{FF2B5EF4-FFF2-40B4-BE49-F238E27FC236}">
                  <a16:creationId xmlns:a16="http://schemas.microsoft.com/office/drawing/2014/main" id="{8791E0F2-3C95-76A0-63BB-E7005F7D58FE}"/>
                </a:ext>
              </a:extLst>
            </p:cNvPr>
            <p:cNvSpPr txBox="1"/>
            <p:nvPr/>
          </p:nvSpPr>
          <p:spPr>
            <a:xfrm>
              <a:off x="3935286" y="3969765"/>
              <a:ext cx="968054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Aumento de </a:t>
              </a: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E64A0E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LDL</a:t>
              </a:r>
            </a:p>
          </p:txBody>
        </p:sp>
        <p:sp>
          <p:nvSpPr>
            <p:cNvPr id="15" name="TextBox 203">
              <a:extLst>
                <a:ext uri="{FF2B5EF4-FFF2-40B4-BE49-F238E27FC236}">
                  <a16:creationId xmlns:a16="http://schemas.microsoft.com/office/drawing/2014/main" id="{75969F1B-070D-68EC-7071-7A539B98142E}"/>
                </a:ext>
              </a:extLst>
            </p:cNvPr>
            <p:cNvSpPr txBox="1"/>
            <p:nvPr/>
          </p:nvSpPr>
          <p:spPr>
            <a:xfrm>
              <a:off x="3193626" y="4175602"/>
              <a:ext cx="617477" cy="196208"/>
            </a:xfrm>
            <a:prstGeom prst="rect">
              <a:avLst/>
            </a:prstGeom>
            <a:noFill/>
          </p:spPr>
          <p:txBody>
            <a:bodyPr wrap="square" lIns="48000" rIns="48000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Apo</a:t>
              </a: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(a)</a:t>
              </a:r>
            </a:p>
          </p:txBody>
        </p:sp>
        <p:cxnSp>
          <p:nvCxnSpPr>
            <p:cNvPr id="16" name="Straight Connector 189">
              <a:extLst>
                <a:ext uri="{FF2B5EF4-FFF2-40B4-BE49-F238E27FC236}">
                  <a16:creationId xmlns:a16="http://schemas.microsoft.com/office/drawing/2014/main" id="{C4B021E0-1A1B-F1DF-4395-92A130F1BC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21181" y="3892297"/>
              <a:ext cx="248747" cy="116760"/>
            </a:xfrm>
            <a:prstGeom prst="bentConnector2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</p:grpSp>
      <p:sp>
        <p:nvSpPr>
          <p:cNvPr id="37" name="Rectangle 46">
            <a:extLst>
              <a:ext uri="{FF2B5EF4-FFF2-40B4-BE49-F238E27FC236}">
                <a16:creationId xmlns:a16="http://schemas.microsoft.com/office/drawing/2014/main" id="{1AE6BEDA-06F9-8D63-9C50-810208A0F6C5}"/>
              </a:ext>
            </a:extLst>
          </p:cNvPr>
          <p:cNvSpPr/>
          <p:nvPr/>
        </p:nvSpPr>
        <p:spPr>
          <a:xfrm>
            <a:off x="419889" y="6384717"/>
            <a:ext cx="11481641" cy="4154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11718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Adaptado de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Mooradian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AD, 2009</a:t>
            </a:r>
            <a:r>
              <a:rPr kumimoji="0" lang="es-ES" sz="900" b="0" i="0" u="none" strike="noStrike" kern="1200" cap="none" spc="0" normalizeH="0" baseline="3000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y Wu L y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Parhofer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KG, 2014.</a:t>
            </a:r>
            <a:r>
              <a:rPr kumimoji="0" lang="es-ES" sz="900" b="0" i="0" u="none" strike="noStrike" kern="1200" cap="none" spc="0" normalizeH="0" baseline="3000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Apo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(a), apolipoproteína a;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ApoB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apolipoproteína B; ECV, enfermedad cardiovascular; HDL, lipoproteínas de alta densidad; LDL, lipoproteínas de baja densidad; LP(a), lipoproteína(a); VLDL, lipoproteínas de muy baja densidad. 1.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Mooradian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AD.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Nat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Clin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Pract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Endocrinol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Metab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2009;5(3):150–159; 2. Wu L and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Parhofer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KG.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Met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Clin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Exp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2014;63(12):1469–1479; 3.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Catapano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L, et al.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Eur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Heart J. 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2016;37(39):2999–3058; 4. </a:t>
            </a:r>
            <a:r>
              <a:rPr kumimoji="0" lang="es-E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Rodriguez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V, et al.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Curr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Opin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s-E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Lipidol</a:t>
            </a: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2018;29(4):307–312.</a:t>
            </a:r>
          </a:p>
        </p:txBody>
      </p:sp>
      <p:grpSp>
        <p:nvGrpSpPr>
          <p:cNvPr id="38" name="Group 56">
            <a:extLst>
              <a:ext uri="{FF2B5EF4-FFF2-40B4-BE49-F238E27FC236}">
                <a16:creationId xmlns:a16="http://schemas.microsoft.com/office/drawing/2014/main" id="{35F19609-AD03-40D6-E032-22BF05E7A144}"/>
              </a:ext>
            </a:extLst>
          </p:cNvPr>
          <p:cNvGrpSpPr/>
          <p:nvPr/>
        </p:nvGrpSpPr>
        <p:grpSpPr>
          <a:xfrm>
            <a:off x="1201852" y="4776104"/>
            <a:ext cx="9812573" cy="336173"/>
            <a:chOff x="4699265" y="3200991"/>
            <a:chExt cx="3227019" cy="252130"/>
          </a:xfrm>
        </p:grpSpPr>
        <p:sp>
          <p:nvSpPr>
            <p:cNvPr id="39" name="Rectangle: Rounded Corners 54">
              <a:extLst>
                <a:ext uri="{FF2B5EF4-FFF2-40B4-BE49-F238E27FC236}">
                  <a16:creationId xmlns:a16="http://schemas.microsoft.com/office/drawing/2014/main" id="{0A574091-2793-86EB-3C36-9401BF9FD991}"/>
                </a:ext>
              </a:extLst>
            </p:cNvPr>
            <p:cNvSpPr/>
            <p:nvPr/>
          </p:nvSpPr>
          <p:spPr>
            <a:xfrm>
              <a:off x="4699266" y="3200991"/>
              <a:ext cx="3227018" cy="241200"/>
            </a:xfrm>
            <a:prstGeom prst="roundRect">
              <a:avLst/>
            </a:prstGeom>
            <a:solidFill>
              <a:srgbClr val="009FDA"/>
            </a:solidFill>
            <a:ln w="9525" cap="flat" cmpd="sng" algn="ctr">
              <a:solidFill>
                <a:srgbClr val="009FD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TextBox 55">
              <a:extLst>
                <a:ext uri="{FF2B5EF4-FFF2-40B4-BE49-F238E27FC236}">
                  <a16:creationId xmlns:a16="http://schemas.microsoft.com/office/drawing/2014/main" id="{EA48226B-D815-BEB4-3B50-DF10C86F1A36}"/>
                </a:ext>
              </a:extLst>
            </p:cNvPr>
            <p:cNvSpPr txBox="1"/>
            <p:nvPr/>
          </p:nvSpPr>
          <p:spPr>
            <a:xfrm>
              <a:off x="4699265" y="3222288"/>
              <a:ext cx="3227019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Lipoproteínas ricas en triglicéridos en la sangre</a:t>
              </a:r>
            </a:p>
          </p:txBody>
        </p:sp>
      </p:grp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206E5D6-35E6-9FF4-E1DA-5B8243EEB309}"/>
              </a:ext>
            </a:extLst>
          </p:cNvPr>
          <p:cNvSpPr/>
          <p:nvPr/>
        </p:nvSpPr>
        <p:spPr>
          <a:xfrm>
            <a:off x="1201852" y="1580788"/>
            <a:ext cx="9812572" cy="336000"/>
          </a:xfrm>
          <a:prstGeom prst="roundRect">
            <a:avLst/>
          </a:prstGeom>
          <a:solidFill>
            <a:srgbClr val="001965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Conjunto de anomalías lipídicas y lipoproteicas en plasma metabólicamente interrelacionadas</a:t>
            </a:r>
            <a:r>
              <a:rPr kumimoji="0" lang="es-ES" sz="1333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grpSp>
        <p:nvGrpSpPr>
          <p:cNvPr id="42" name="Group 47">
            <a:extLst>
              <a:ext uri="{FF2B5EF4-FFF2-40B4-BE49-F238E27FC236}">
                <a16:creationId xmlns:a16="http://schemas.microsoft.com/office/drawing/2014/main" id="{94E715D3-E8B1-5C2D-A7BF-31ECF2FAC87A}"/>
              </a:ext>
            </a:extLst>
          </p:cNvPr>
          <p:cNvGrpSpPr/>
          <p:nvPr/>
        </p:nvGrpSpPr>
        <p:grpSpPr>
          <a:xfrm>
            <a:off x="1201850" y="1986343"/>
            <a:ext cx="5206075" cy="2592133"/>
            <a:chOff x="892285" y="1487044"/>
            <a:chExt cx="3904556" cy="1944100"/>
          </a:xfrm>
        </p:grpSpPr>
        <p:sp>
          <p:nvSpPr>
            <p:cNvPr id="43" name="Rectangle: Rounded Corners 173">
              <a:extLst>
                <a:ext uri="{FF2B5EF4-FFF2-40B4-BE49-F238E27FC236}">
                  <a16:creationId xmlns:a16="http://schemas.microsoft.com/office/drawing/2014/main" id="{8AB67ECF-1D35-AF4E-CA01-DCEAC58765CB}"/>
                </a:ext>
              </a:extLst>
            </p:cNvPr>
            <p:cNvSpPr/>
            <p:nvPr/>
          </p:nvSpPr>
          <p:spPr>
            <a:xfrm flipH="1" flipV="1">
              <a:off x="892285" y="1487044"/>
              <a:ext cx="3904556" cy="1944100"/>
            </a:xfrm>
            <a:prstGeom prst="roundRect">
              <a:avLst>
                <a:gd name="adj" fmla="val 4966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Rounded Rectangle 5">
              <a:extLst>
                <a:ext uri="{FF2B5EF4-FFF2-40B4-BE49-F238E27FC236}">
                  <a16:creationId xmlns:a16="http://schemas.microsoft.com/office/drawing/2014/main" id="{36EA2D1C-724B-B671-E1C1-65496714FB9B}"/>
                </a:ext>
              </a:extLst>
            </p:cNvPr>
            <p:cNvSpPr/>
            <p:nvPr/>
          </p:nvSpPr>
          <p:spPr>
            <a:xfrm>
              <a:off x="1126065" y="1525602"/>
              <a:ext cx="3437247" cy="240801"/>
            </a:xfrm>
            <a:prstGeom prst="roundRect">
              <a:avLst/>
            </a:prstGeom>
            <a:solidFill>
              <a:srgbClr val="001965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Insulinorresistencia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5" name="Group 6">
            <a:extLst>
              <a:ext uri="{FF2B5EF4-FFF2-40B4-BE49-F238E27FC236}">
                <a16:creationId xmlns:a16="http://schemas.microsoft.com/office/drawing/2014/main" id="{DDEBA1E3-47A6-DB49-1B92-AAE6A6E660CD}"/>
              </a:ext>
            </a:extLst>
          </p:cNvPr>
          <p:cNvGrpSpPr/>
          <p:nvPr/>
        </p:nvGrpSpPr>
        <p:grpSpPr>
          <a:xfrm>
            <a:off x="6913360" y="1986342"/>
            <a:ext cx="4101064" cy="2592135"/>
            <a:chOff x="5175917" y="1487043"/>
            <a:chExt cx="3075798" cy="1944101"/>
          </a:xfrm>
        </p:grpSpPr>
        <p:sp>
          <p:nvSpPr>
            <p:cNvPr id="46" name="Rectangle: Rounded Corners 175">
              <a:extLst>
                <a:ext uri="{FF2B5EF4-FFF2-40B4-BE49-F238E27FC236}">
                  <a16:creationId xmlns:a16="http://schemas.microsoft.com/office/drawing/2014/main" id="{213D875E-C460-4719-0A2D-2E8648AFCFF6}"/>
                </a:ext>
              </a:extLst>
            </p:cNvPr>
            <p:cNvSpPr/>
            <p:nvPr/>
          </p:nvSpPr>
          <p:spPr>
            <a:xfrm flipH="1" flipV="1">
              <a:off x="5175917" y="1487043"/>
              <a:ext cx="3075798" cy="1944101"/>
            </a:xfrm>
            <a:prstGeom prst="roundRect">
              <a:avLst>
                <a:gd name="adj" fmla="val 4966"/>
              </a:avLst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1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Rectangle: Rounded Corners 80">
              <a:extLst>
                <a:ext uri="{FF2B5EF4-FFF2-40B4-BE49-F238E27FC236}">
                  <a16:creationId xmlns:a16="http://schemas.microsoft.com/office/drawing/2014/main" id="{E21C90CA-F1CB-2215-7E42-683C8DC2D301}"/>
                </a:ext>
              </a:extLst>
            </p:cNvPr>
            <p:cNvSpPr/>
            <p:nvPr/>
          </p:nvSpPr>
          <p:spPr>
            <a:xfrm flipV="1">
              <a:off x="5994796" y="1525602"/>
              <a:ext cx="1438041" cy="241200"/>
            </a:xfrm>
            <a:prstGeom prst="roundRect">
              <a:avLst/>
            </a:prstGeom>
            <a:solidFill>
              <a:srgbClr val="72B5C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TextBox 81">
              <a:extLst>
                <a:ext uri="{FF2B5EF4-FFF2-40B4-BE49-F238E27FC236}">
                  <a16:creationId xmlns:a16="http://schemas.microsoft.com/office/drawing/2014/main" id="{BCF5B207-64E2-A398-FAEC-AECFD5B41742}"/>
                </a:ext>
              </a:extLst>
            </p:cNvPr>
            <p:cNvSpPr txBox="1"/>
            <p:nvPr/>
          </p:nvSpPr>
          <p:spPr>
            <a:xfrm>
              <a:off x="5994796" y="1530343"/>
              <a:ext cx="143459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1942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Tubo digestivo</a:t>
              </a:r>
            </a:p>
          </p:txBody>
        </p:sp>
        <p:grpSp>
          <p:nvGrpSpPr>
            <p:cNvPr id="49" name="Graphic 143">
              <a:extLst>
                <a:ext uri="{FF2B5EF4-FFF2-40B4-BE49-F238E27FC236}">
                  <a16:creationId xmlns:a16="http://schemas.microsoft.com/office/drawing/2014/main" id="{C8A76079-2EDB-573B-3403-5097CADB09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24871" y="1554382"/>
              <a:ext cx="173408" cy="180000"/>
              <a:chOff x="2595554" y="519112"/>
              <a:chExt cx="3951779" cy="4102036"/>
            </a:xfrm>
            <a:solidFill>
              <a:srgbClr val="FFFFFF"/>
            </a:solidFill>
          </p:grpSpPr>
          <p:sp>
            <p:nvSpPr>
              <p:cNvPr id="50" name="Freeform: Shape 83">
                <a:extLst>
                  <a:ext uri="{FF2B5EF4-FFF2-40B4-BE49-F238E27FC236}">
                    <a16:creationId xmlns:a16="http://schemas.microsoft.com/office/drawing/2014/main" id="{806E2732-1ADA-4EA2-FC19-6C6BA3394C52}"/>
                  </a:ext>
                </a:extLst>
              </p:cNvPr>
              <p:cNvSpPr/>
              <p:nvPr/>
            </p:nvSpPr>
            <p:spPr>
              <a:xfrm>
                <a:off x="2595554" y="519112"/>
                <a:ext cx="3951779" cy="4102036"/>
              </a:xfrm>
              <a:custGeom>
                <a:avLst/>
                <a:gdLst>
                  <a:gd name="connsiteX0" fmla="*/ 2582902 w 3951779"/>
                  <a:gd name="connsiteY0" fmla="*/ 4102036 h 4102035"/>
                  <a:gd name="connsiteX1" fmla="*/ 2131798 w 3951779"/>
                  <a:gd name="connsiteY1" fmla="*/ 4102036 h 4102035"/>
                  <a:gd name="connsiteX2" fmla="*/ 1927868 w 3951779"/>
                  <a:gd name="connsiteY2" fmla="*/ 3684269 h 4102035"/>
                  <a:gd name="connsiteX3" fmla="*/ 1872909 w 3951779"/>
                  <a:gd name="connsiteY3" fmla="*/ 3205733 h 4102035"/>
                  <a:gd name="connsiteX4" fmla="*/ 2137227 w 3951779"/>
                  <a:gd name="connsiteY4" fmla="*/ 3043618 h 4102035"/>
                  <a:gd name="connsiteX5" fmla="*/ 2326299 w 3951779"/>
                  <a:gd name="connsiteY5" fmla="*/ 3041427 h 4102035"/>
                  <a:gd name="connsiteX6" fmla="*/ 2422025 w 3951779"/>
                  <a:gd name="connsiteY6" fmla="*/ 3011519 h 4102035"/>
                  <a:gd name="connsiteX7" fmla="*/ 2591189 w 3951779"/>
                  <a:gd name="connsiteY7" fmla="*/ 2908649 h 4102035"/>
                  <a:gd name="connsiteX8" fmla="*/ 2902942 w 3951779"/>
                  <a:gd name="connsiteY8" fmla="*/ 2941319 h 4102035"/>
                  <a:gd name="connsiteX9" fmla="*/ 3042198 w 3951779"/>
                  <a:gd name="connsiteY9" fmla="*/ 2914078 h 4102035"/>
                  <a:gd name="connsiteX10" fmla="*/ 3156879 w 3951779"/>
                  <a:gd name="connsiteY10" fmla="*/ 2788824 h 4102035"/>
                  <a:gd name="connsiteX11" fmla="*/ 3272226 w 3951779"/>
                  <a:gd name="connsiteY11" fmla="*/ 2739294 h 4102035"/>
                  <a:gd name="connsiteX12" fmla="*/ 3333567 w 3951779"/>
                  <a:gd name="connsiteY12" fmla="*/ 2614898 h 4102035"/>
                  <a:gd name="connsiteX13" fmla="*/ 3250604 w 3951779"/>
                  <a:gd name="connsiteY13" fmla="*/ 2369915 h 4102035"/>
                  <a:gd name="connsiteX14" fmla="*/ 3320994 w 3951779"/>
                  <a:gd name="connsiteY14" fmla="*/ 2122836 h 4102035"/>
                  <a:gd name="connsiteX15" fmla="*/ 3332805 w 3951779"/>
                  <a:gd name="connsiteY15" fmla="*/ 2017966 h 4102035"/>
                  <a:gd name="connsiteX16" fmla="*/ 3256891 w 3951779"/>
                  <a:gd name="connsiteY16" fmla="*/ 1693925 h 4102035"/>
                  <a:gd name="connsiteX17" fmla="*/ 3376811 w 3951779"/>
                  <a:gd name="connsiteY17" fmla="*/ 1495043 h 4102035"/>
                  <a:gd name="connsiteX18" fmla="*/ 3393861 w 3951779"/>
                  <a:gd name="connsiteY18" fmla="*/ 1364741 h 4102035"/>
                  <a:gd name="connsiteX19" fmla="*/ 3312612 w 3951779"/>
                  <a:gd name="connsiteY19" fmla="*/ 846581 h 4102035"/>
                  <a:gd name="connsiteX20" fmla="*/ 3333377 w 3951779"/>
                  <a:gd name="connsiteY20" fmla="*/ 803909 h 4102035"/>
                  <a:gd name="connsiteX21" fmla="*/ 3322899 w 3951779"/>
                  <a:gd name="connsiteY21" fmla="*/ 703325 h 4102035"/>
                  <a:gd name="connsiteX22" fmla="*/ 3222220 w 3951779"/>
                  <a:gd name="connsiteY22" fmla="*/ 692848 h 4102035"/>
                  <a:gd name="connsiteX23" fmla="*/ 2940280 w 3951779"/>
                  <a:gd name="connsiteY23" fmla="*/ 788860 h 4102035"/>
                  <a:gd name="connsiteX24" fmla="*/ 2692821 w 3951779"/>
                  <a:gd name="connsiteY24" fmla="*/ 757142 h 4102035"/>
                  <a:gd name="connsiteX25" fmla="*/ 2604143 w 3951779"/>
                  <a:gd name="connsiteY25" fmla="*/ 759523 h 4102035"/>
                  <a:gd name="connsiteX26" fmla="*/ 2303058 w 3951779"/>
                  <a:gd name="connsiteY26" fmla="*/ 806767 h 4102035"/>
                  <a:gd name="connsiteX27" fmla="*/ 2119225 w 3951779"/>
                  <a:gd name="connsiteY27" fmla="*/ 715708 h 4102035"/>
                  <a:gd name="connsiteX28" fmla="*/ 1997019 w 3951779"/>
                  <a:gd name="connsiteY28" fmla="*/ 699801 h 4102035"/>
                  <a:gd name="connsiteX29" fmla="*/ 1539534 w 3951779"/>
                  <a:gd name="connsiteY29" fmla="*/ 661034 h 4102035"/>
                  <a:gd name="connsiteX30" fmla="*/ 1442664 w 3951779"/>
                  <a:gd name="connsiteY30" fmla="*/ 643413 h 4102035"/>
                  <a:gd name="connsiteX31" fmla="*/ 1143675 w 3951779"/>
                  <a:gd name="connsiteY31" fmla="*/ 680942 h 4102035"/>
                  <a:gd name="connsiteX32" fmla="*/ 962033 w 3951779"/>
                  <a:gd name="connsiteY32" fmla="*/ 620839 h 4102035"/>
                  <a:gd name="connsiteX33" fmla="*/ 831826 w 3951779"/>
                  <a:gd name="connsiteY33" fmla="*/ 675322 h 4102035"/>
                  <a:gd name="connsiteX34" fmla="*/ 771818 w 3951779"/>
                  <a:gd name="connsiteY34" fmla="*/ 844105 h 4102035"/>
                  <a:gd name="connsiteX35" fmla="*/ 664758 w 3951779"/>
                  <a:gd name="connsiteY35" fmla="*/ 953642 h 4102035"/>
                  <a:gd name="connsiteX36" fmla="*/ 626086 w 3951779"/>
                  <a:gd name="connsiteY36" fmla="*/ 1080039 h 4102035"/>
                  <a:gd name="connsiteX37" fmla="*/ 712192 w 3951779"/>
                  <a:gd name="connsiteY37" fmla="*/ 1344263 h 4102035"/>
                  <a:gd name="connsiteX38" fmla="*/ 639421 w 3951779"/>
                  <a:gd name="connsiteY38" fmla="*/ 1540954 h 4102035"/>
                  <a:gd name="connsiteX39" fmla="*/ 631991 w 3951779"/>
                  <a:gd name="connsiteY39" fmla="*/ 1654968 h 4102035"/>
                  <a:gd name="connsiteX40" fmla="*/ 702858 w 3951779"/>
                  <a:gd name="connsiteY40" fmla="*/ 2213609 h 4102035"/>
                  <a:gd name="connsiteX41" fmla="*/ 740672 w 3951779"/>
                  <a:gd name="connsiteY41" fmla="*/ 2366105 h 4102035"/>
                  <a:gd name="connsiteX42" fmla="*/ 907359 w 3951779"/>
                  <a:gd name="connsiteY42" fmla="*/ 2533745 h 4102035"/>
                  <a:gd name="connsiteX43" fmla="*/ 774390 w 3951779"/>
                  <a:gd name="connsiteY43" fmla="*/ 3057906 h 4102035"/>
                  <a:gd name="connsiteX44" fmla="*/ 685427 w 3951779"/>
                  <a:gd name="connsiteY44" fmla="*/ 3094958 h 4102035"/>
                  <a:gd name="connsiteX45" fmla="*/ 700667 w 3951779"/>
                  <a:gd name="connsiteY45" fmla="*/ 3471767 h 4102035"/>
                  <a:gd name="connsiteX46" fmla="*/ 839446 w 3951779"/>
                  <a:gd name="connsiteY46" fmla="*/ 3650551 h 4102035"/>
                  <a:gd name="connsiteX47" fmla="*/ 906502 w 3951779"/>
                  <a:gd name="connsiteY47" fmla="*/ 3742658 h 4102035"/>
                  <a:gd name="connsiteX48" fmla="*/ 800775 w 3951779"/>
                  <a:gd name="connsiteY48" fmla="*/ 3792378 h 4102035"/>
                  <a:gd name="connsiteX49" fmla="*/ 552172 w 3951779"/>
                  <a:gd name="connsiteY49" fmla="*/ 3460432 h 4102035"/>
                  <a:gd name="connsiteX50" fmla="*/ 550077 w 3951779"/>
                  <a:gd name="connsiteY50" fmla="*/ 3265550 h 4102035"/>
                  <a:gd name="connsiteX51" fmla="*/ 531979 w 3951779"/>
                  <a:gd name="connsiteY51" fmla="*/ 3163442 h 4102035"/>
                  <a:gd name="connsiteX52" fmla="*/ 464256 w 3951779"/>
                  <a:gd name="connsiteY52" fmla="*/ 3107245 h 4102035"/>
                  <a:gd name="connsiteX53" fmla="*/ 27344 w 3951779"/>
                  <a:gd name="connsiteY53" fmla="*/ 2414016 h 4102035"/>
                  <a:gd name="connsiteX54" fmla="*/ 143073 w 3951779"/>
                  <a:gd name="connsiteY54" fmla="*/ 2149982 h 4102035"/>
                  <a:gd name="connsiteX55" fmla="*/ 135358 w 3951779"/>
                  <a:gd name="connsiteY55" fmla="*/ 2024062 h 4102035"/>
                  <a:gd name="connsiteX56" fmla="*/ 8199 w 3951779"/>
                  <a:gd name="connsiteY56" fmla="*/ 1551527 h 4102035"/>
                  <a:gd name="connsiteX57" fmla="*/ 92305 w 3951779"/>
                  <a:gd name="connsiteY57" fmla="*/ 1444847 h 4102035"/>
                  <a:gd name="connsiteX58" fmla="*/ 134215 w 3951779"/>
                  <a:gd name="connsiteY58" fmla="*/ 1328642 h 4102035"/>
                  <a:gd name="connsiteX59" fmla="*/ 63920 w 3951779"/>
                  <a:gd name="connsiteY59" fmla="*/ 1064609 h 4102035"/>
                  <a:gd name="connsiteX60" fmla="*/ 185174 w 3951779"/>
                  <a:gd name="connsiteY60" fmla="*/ 755903 h 4102035"/>
                  <a:gd name="connsiteX61" fmla="*/ 222702 w 3951779"/>
                  <a:gd name="connsiteY61" fmla="*/ 642651 h 4102035"/>
                  <a:gd name="connsiteX62" fmla="*/ 209367 w 3951779"/>
                  <a:gd name="connsiteY62" fmla="*/ 331374 h 4102035"/>
                  <a:gd name="connsiteX63" fmla="*/ 640945 w 3951779"/>
                  <a:gd name="connsiteY63" fmla="*/ 2952 h 4102035"/>
                  <a:gd name="connsiteX64" fmla="*/ 921266 w 3951779"/>
                  <a:gd name="connsiteY64" fmla="*/ 122300 h 4102035"/>
                  <a:gd name="connsiteX65" fmla="*/ 1042995 w 3951779"/>
                  <a:gd name="connsiteY65" fmla="*/ 133064 h 4102035"/>
                  <a:gd name="connsiteX66" fmla="*/ 1307505 w 3951779"/>
                  <a:gd name="connsiteY66" fmla="*/ 71818 h 4102035"/>
                  <a:gd name="connsiteX67" fmla="*/ 1513816 w 3951779"/>
                  <a:gd name="connsiteY67" fmla="*/ 175736 h 4102035"/>
                  <a:gd name="connsiteX68" fmla="*/ 1657453 w 3951779"/>
                  <a:gd name="connsiteY68" fmla="*/ 207359 h 4102035"/>
                  <a:gd name="connsiteX69" fmla="*/ 1997019 w 3951779"/>
                  <a:gd name="connsiteY69" fmla="*/ 131063 h 4102035"/>
                  <a:gd name="connsiteX70" fmla="*/ 2171232 w 3951779"/>
                  <a:gd name="connsiteY70" fmla="*/ 196500 h 4102035"/>
                  <a:gd name="connsiteX71" fmla="*/ 2296962 w 3951779"/>
                  <a:gd name="connsiteY71" fmla="*/ 199739 h 4102035"/>
                  <a:gd name="connsiteX72" fmla="*/ 2906752 w 3951779"/>
                  <a:gd name="connsiteY72" fmla="*/ 141350 h 4102035"/>
                  <a:gd name="connsiteX73" fmla="*/ 3016766 w 3951779"/>
                  <a:gd name="connsiteY73" fmla="*/ 134302 h 4102035"/>
                  <a:gd name="connsiteX74" fmla="*/ 3501017 w 3951779"/>
                  <a:gd name="connsiteY74" fmla="*/ 185642 h 4102035"/>
                  <a:gd name="connsiteX75" fmla="*/ 3591123 w 3951779"/>
                  <a:gd name="connsiteY75" fmla="*/ 226980 h 4102035"/>
                  <a:gd name="connsiteX76" fmla="*/ 3824771 w 3951779"/>
                  <a:gd name="connsiteY76" fmla="*/ 283749 h 4102035"/>
                  <a:gd name="connsiteX77" fmla="*/ 3950597 w 3951779"/>
                  <a:gd name="connsiteY77" fmla="*/ 484536 h 4102035"/>
                  <a:gd name="connsiteX78" fmla="*/ 3920974 w 3951779"/>
                  <a:gd name="connsiteY78" fmla="*/ 743330 h 4102035"/>
                  <a:gd name="connsiteX79" fmla="*/ 3861443 w 3951779"/>
                  <a:gd name="connsiteY79" fmla="*/ 852011 h 4102035"/>
                  <a:gd name="connsiteX80" fmla="*/ 3848394 w 3951779"/>
                  <a:gd name="connsiteY80" fmla="*/ 952976 h 4102035"/>
                  <a:gd name="connsiteX81" fmla="*/ 3926594 w 3951779"/>
                  <a:gd name="connsiteY81" fmla="*/ 1151096 h 4102035"/>
                  <a:gd name="connsiteX82" fmla="*/ 3893733 w 3951779"/>
                  <a:gd name="connsiteY82" fmla="*/ 1523904 h 4102035"/>
                  <a:gd name="connsiteX83" fmla="*/ 3801340 w 3951779"/>
                  <a:gd name="connsiteY83" fmla="*/ 1684115 h 4102035"/>
                  <a:gd name="connsiteX84" fmla="*/ 3795244 w 3951779"/>
                  <a:gd name="connsiteY84" fmla="*/ 1790414 h 4102035"/>
                  <a:gd name="connsiteX85" fmla="*/ 3781623 w 3951779"/>
                  <a:gd name="connsiteY85" fmla="*/ 2285619 h 4102035"/>
                  <a:gd name="connsiteX86" fmla="*/ 3788767 w 3951779"/>
                  <a:gd name="connsiteY86" fmla="*/ 2387060 h 4102035"/>
                  <a:gd name="connsiteX87" fmla="*/ 3945739 w 3951779"/>
                  <a:gd name="connsiteY87" fmla="*/ 2769393 h 4102035"/>
                  <a:gd name="connsiteX88" fmla="*/ 3733998 w 3951779"/>
                  <a:gd name="connsiteY88" fmla="*/ 3336321 h 4102035"/>
                  <a:gd name="connsiteX89" fmla="*/ 3452344 w 3951779"/>
                  <a:gd name="connsiteY89" fmla="*/ 3421760 h 4102035"/>
                  <a:gd name="connsiteX90" fmla="*/ 3321566 w 3951779"/>
                  <a:gd name="connsiteY90" fmla="*/ 3482340 h 4102035"/>
                  <a:gd name="connsiteX91" fmla="*/ 3159546 w 3951779"/>
                  <a:gd name="connsiteY91" fmla="*/ 3638168 h 4102035"/>
                  <a:gd name="connsiteX92" fmla="*/ 2859127 w 3951779"/>
                  <a:gd name="connsiteY92" fmla="*/ 3605022 h 4102035"/>
                  <a:gd name="connsiteX93" fmla="*/ 2703012 w 3951779"/>
                  <a:gd name="connsiteY93" fmla="*/ 3633025 h 4102035"/>
                  <a:gd name="connsiteX94" fmla="*/ 2583093 w 3951779"/>
                  <a:gd name="connsiteY94" fmla="*/ 4037552 h 4102035"/>
                  <a:gd name="connsiteX95" fmla="*/ 2582902 w 3951779"/>
                  <a:gd name="connsiteY95" fmla="*/ 4102036 h 4102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3951779" h="4102035">
                    <a:moveTo>
                      <a:pt x="2582902" y="4102036"/>
                    </a:moveTo>
                    <a:cubicBezTo>
                      <a:pt x="2428026" y="4102036"/>
                      <a:pt x="2281055" y="4102036"/>
                      <a:pt x="2131798" y="4102036"/>
                    </a:cubicBezTo>
                    <a:cubicBezTo>
                      <a:pt x="2117701" y="3935349"/>
                      <a:pt x="2043311" y="3800760"/>
                      <a:pt x="1927868" y="3684269"/>
                    </a:cubicBezTo>
                    <a:cubicBezTo>
                      <a:pt x="1785374" y="3540632"/>
                      <a:pt x="1810520" y="3322700"/>
                      <a:pt x="1872909" y="3205733"/>
                    </a:cubicBezTo>
                    <a:cubicBezTo>
                      <a:pt x="1928725" y="3100958"/>
                      <a:pt x="2025880" y="3056953"/>
                      <a:pt x="2137227" y="3043618"/>
                    </a:cubicBezTo>
                    <a:cubicBezTo>
                      <a:pt x="2199521" y="3036189"/>
                      <a:pt x="2263338" y="3038951"/>
                      <a:pt x="2326299" y="3041427"/>
                    </a:cubicBezTo>
                    <a:cubicBezTo>
                      <a:pt x="2363256" y="3042856"/>
                      <a:pt x="2391545" y="3033712"/>
                      <a:pt x="2422025" y="3011519"/>
                    </a:cubicBezTo>
                    <a:cubicBezTo>
                      <a:pt x="2475270" y="2972752"/>
                      <a:pt x="2531181" y="2934938"/>
                      <a:pt x="2591189" y="2908649"/>
                    </a:cubicBezTo>
                    <a:cubicBezTo>
                      <a:pt x="2698917" y="2861500"/>
                      <a:pt x="2804454" y="2876645"/>
                      <a:pt x="2902942" y="2941319"/>
                    </a:cubicBezTo>
                    <a:cubicBezTo>
                      <a:pt x="2964950" y="2981991"/>
                      <a:pt x="2997144" y="2972942"/>
                      <a:pt x="3042198" y="2914078"/>
                    </a:cubicBezTo>
                    <a:cubicBezTo>
                      <a:pt x="3076583" y="2869120"/>
                      <a:pt x="3113254" y="2823972"/>
                      <a:pt x="3156879" y="2788824"/>
                    </a:cubicBezTo>
                    <a:cubicBezTo>
                      <a:pt x="3188406" y="2763392"/>
                      <a:pt x="3231840" y="2748724"/>
                      <a:pt x="3272226" y="2739294"/>
                    </a:cubicBezTo>
                    <a:cubicBezTo>
                      <a:pt x="3337092" y="2724149"/>
                      <a:pt x="3359190" y="2677096"/>
                      <a:pt x="3333567" y="2614898"/>
                    </a:cubicBezTo>
                    <a:cubicBezTo>
                      <a:pt x="3300801" y="2535174"/>
                      <a:pt x="3268321" y="2453735"/>
                      <a:pt x="3250604" y="2369915"/>
                    </a:cubicBezTo>
                    <a:cubicBezTo>
                      <a:pt x="3231459" y="2279618"/>
                      <a:pt x="3258225" y="2193798"/>
                      <a:pt x="3320994" y="2122836"/>
                    </a:cubicBezTo>
                    <a:cubicBezTo>
                      <a:pt x="3349950" y="2090165"/>
                      <a:pt x="3351474" y="2057018"/>
                      <a:pt x="3332805" y="2017966"/>
                    </a:cubicBezTo>
                    <a:cubicBezTo>
                      <a:pt x="3283942" y="1915763"/>
                      <a:pt x="3247747" y="1810416"/>
                      <a:pt x="3256891" y="1693925"/>
                    </a:cubicBezTo>
                    <a:cubicBezTo>
                      <a:pt x="3263749" y="1606581"/>
                      <a:pt x="3303373" y="1541906"/>
                      <a:pt x="3376811" y="1495043"/>
                    </a:cubicBezTo>
                    <a:cubicBezTo>
                      <a:pt x="3431961" y="1459896"/>
                      <a:pt x="3440628" y="1406651"/>
                      <a:pt x="3393861" y="1364741"/>
                    </a:cubicBezTo>
                    <a:cubicBezTo>
                      <a:pt x="3242127" y="1228534"/>
                      <a:pt x="3225744" y="1031462"/>
                      <a:pt x="3312612" y="846581"/>
                    </a:cubicBezTo>
                    <a:cubicBezTo>
                      <a:pt x="3319375" y="832294"/>
                      <a:pt x="3326233" y="818006"/>
                      <a:pt x="3333377" y="803909"/>
                    </a:cubicBezTo>
                    <a:cubicBezTo>
                      <a:pt x="3351474" y="768095"/>
                      <a:pt x="3353094" y="733234"/>
                      <a:pt x="3322899" y="703325"/>
                    </a:cubicBezTo>
                    <a:cubicBezTo>
                      <a:pt x="3292800" y="673512"/>
                      <a:pt x="3259749" y="678751"/>
                      <a:pt x="3222220" y="692848"/>
                    </a:cubicBezTo>
                    <a:cubicBezTo>
                      <a:pt x="3129256" y="727805"/>
                      <a:pt x="3036292" y="764952"/>
                      <a:pt x="2940280" y="788860"/>
                    </a:cubicBezTo>
                    <a:cubicBezTo>
                      <a:pt x="2857032" y="809624"/>
                      <a:pt x="2771973" y="808196"/>
                      <a:pt x="2692821" y="757142"/>
                    </a:cubicBezTo>
                    <a:cubicBezTo>
                      <a:pt x="2671961" y="743711"/>
                      <a:pt x="2631194" y="749712"/>
                      <a:pt x="2604143" y="759523"/>
                    </a:cubicBezTo>
                    <a:cubicBezTo>
                      <a:pt x="2506321" y="794956"/>
                      <a:pt x="2408785" y="822578"/>
                      <a:pt x="2303058" y="806767"/>
                    </a:cubicBezTo>
                    <a:cubicBezTo>
                      <a:pt x="2231525" y="796099"/>
                      <a:pt x="2170946" y="765809"/>
                      <a:pt x="2119225" y="715708"/>
                    </a:cubicBezTo>
                    <a:cubicBezTo>
                      <a:pt x="2074457" y="672369"/>
                      <a:pt x="2050073" y="669702"/>
                      <a:pt x="1997019" y="699801"/>
                    </a:cubicBezTo>
                    <a:cubicBezTo>
                      <a:pt x="1821283" y="799433"/>
                      <a:pt x="1695839" y="789241"/>
                      <a:pt x="1539534" y="661034"/>
                    </a:cubicBezTo>
                    <a:cubicBezTo>
                      <a:pt x="1509435" y="636365"/>
                      <a:pt x="1479336" y="631507"/>
                      <a:pt x="1442664" y="643413"/>
                    </a:cubicBezTo>
                    <a:cubicBezTo>
                      <a:pt x="1345509" y="675131"/>
                      <a:pt x="1245116" y="696086"/>
                      <a:pt x="1143675" y="680942"/>
                    </a:cubicBezTo>
                    <a:cubicBezTo>
                      <a:pt x="1081381" y="671607"/>
                      <a:pt x="1019087" y="648461"/>
                      <a:pt x="962033" y="620839"/>
                    </a:cubicBezTo>
                    <a:cubicBezTo>
                      <a:pt x="899454" y="590549"/>
                      <a:pt x="850114" y="608361"/>
                      <a:pt x="831826" y="675322"/>
                    </a:cubicBezTo>
                    <a:cubicBezTo>
                      <a:pt x="816110" y="732948"/>
                      <a:pt x="801251" y="793146"/>
                      <a:pt x="771818" y="844105"/>
                    </a:cubicBezTo>
                    <a:cubicBezTo>
                      <a:pt x="746958" y="887158"/>
                      <a:pt x="706287" y="924877"/>
                      <a:pt x="664758" y="953642"/>
                    </a:cubicBezTo>
                    <a:cubicBezTo>
                      <a:pt x="612370" y="990028"/>
                      <a:pt x="596178" y="1022413"/>
                      <a:pt x="626086" y="1080039"/>
                    </a:cubicBezTo>
                    <a:cubicBezTo>
                      <a:pt x="669329" y="1163478"/>
                      <a:pt x="705620" y="1248822"/>
                      <a:pt x="712192" y="1344263"/>
                    </a:cubicBezTo>
                    <a:cubicBezTo>
                      <a:pt x="717431" y="1421034"/>
                      <a:pt x="700000" y="1487804"/>
                      <a:pt x="639421" y="1540954"/>
                    </a:cubicBezTo>
                    <a:cubicBezTo>
                      <a:pt x="602274" y="1573529"/>
                      <a:pt x="600559" y="1617821"/>
                      <a:pt x="631991" y="1654968"/>
                    </a:cubicBezTo>
                    <a:cubicBezTo>
                      <a:pt x="776867" y="1826037"/>
                      <a:pt x="791440" y="2013299"/>
                      <a:pt x="702858" y="2213609"/>
                    </a:cubicBezTo>
                    <a:cubicBezTo>
                      <a:pt x="667139" y="2294382"/>
                      <a:pt x="674187" y="2308955"/>
                      <a:pt x="740672" y="2366105"/>
                    </a:cubicBezTo>
                    <a:cubicBezTo>
                      <a:pt x="800298" y="2417349"/>
                      <a:pt x="858401" y="2472404"/>
                      <a:pt x="907359" y="2533745"/>
                    </a:cubicBezTo>
                    <a:cubicBezTo>
                      <a:pt x="1058140" y="2722530"/>
                      <a:pt x="976225" y="2959798"/>
                      <a:pt x="774390" y="3057906"/>
                    </a:cubicBezTo>
                    <a:cubicBezTo>
                      <a:pt x="741910" y="3073717"/>
                      <a:pt x="707620" y="3085814"/>
                      <a:pt x="685427" y="3094958"/>
                    </a:cubicBezTo>
                    <a:cubicBezTo>
                      <a:pt x="690570" y="3223926"/>
                      <a:pt x="695047" y="3347847"/>
                      <a:pt x="700667" y="3471767"/>
                    </a:cubicBezTo>
                    <a:cubicBezTo>
                      <a:pt x="705239" y="3574256"/>
                      <a:pt x="742386" y="3621214"/>
                      <a:pt x="839446" y="3650551"/>
                    </a:cubicBezTo>
                    <a:cubicBezTo>
                      <a:pt x="890976" y="3666077"/>
                      <a:pt x="917265" y="3702272"/>
                      <a:pt x="906502" y="3742658"/>
                    </a:cubicBezTo>
                    <a:cubicBezTo>
                      <a:pt x="894501" y="3787806"/>
                      <a:pt x="854400" y="3806666"/>
                      <a:pt x="800775" y="3792378"/>
                    </a:cubicBezTo>
                    <a:cubicBezTo>
                      <a:pt x="637992" y="3749040"/>
                      <a:pt x="560744" y="3647217"/>
                      <a:pt x="552172" y="3460432"/>
                    </a:cubicBezTo>
                    <a:cubicBezTo>
                      <a:pt x="549219" y="3395567"/>
                      <a:pt x="553125" y="3330416"/>
                      <a:pt x="550077" y="3265550"/>
                    </a:cubicBezTo>
                    <a:cubicBezTo>
                      <a:pt x="548457" y="3231260"/>
                      <a:pt x="540742" y="3196875"/>
                      <a:pt x="531979" y="3163442"/>
                    </a:cubicBezTo>
                    <a:cubicBezTo>
                      <a:pt x="523311" y="3130105"/>
                      <a:pt x="500546" y="3112960"/>
                      <a:pt x="464256" y="3107245"/>
                    </a:cubicBezTo>
                    <a:cubicBezTo>
                      <a:pt x="137263" y="3055429"/>
                      <a:pt x="-70001" y="2729865"/>
                      <a:pt x="27344" y="2414016"/>
                    </a:cubicBezTo>
                    <a:cubicBezTo>
                      <a:pt x="55538" y="2322671"/>
                      <a:pt x="99639" y="2235612"/>
                      <a:pt x="143073" y="2149982"/>
                    </a:cubicBezTo>
                    <a:cubicBezTo>
                      <a:pt x="167076" y="2102643"/>
                      <a:pt x="166886" y="2067305"/>
                      <a:pt x="135358" y="2024062"/>
                    </a:cubicBezTo>
                    <a:cubicBezTo>
                      <a:pt x="32774" y="1883282"/>
                      <a:pt x="-21805" y="1728120"/>
                      <a:pt x="8199" y="1551527"/>
                    </a:cubicBezTo>
                    <a:cubicBezTo>
                      <a:pt x="16581" y="1501997"/>
                      <a:pt x="32012" y="1459134"/>
                      <a:pt x="92305" y="1444847"/>
                    </a:cubicBezTo>
                    <a:cubicBezTo>
                      <a:pt x="143454" y="1432655"/>
                      <a:pt x="152503" y="1386173"/>
                      <a:pt x="134215" y="1328642"/>
                    </a:cubicBezTo>
                    <a:cubicBezTo>
                      <a:pt x="106688" y="1241774"/>
                      <a:pt x="76208" y="1154144"/>
                      <a:pt x="63920" y="1064609"/>
                    </a:cubicBezTo>
                    <a:cubicBezTo>
                      <a:pt x="47252" y="943355"/>
                      <a:pt x="87542" y="835913"/>
                      <a:pt x="185174" y="755903"/>
                    </a:cubicBezTo>
                    <a:cubicBezTo>
                      <a:pt x="222702" y="725138"/>
                      <a:pt x="227655" y="690467"/>
                      <a:pt x="222702" y="642651"/>
                    </a:cubicBezTo>
                    <a:cubicBezTo>
                      <a:pt x="211844" y="539400"/>
                      <a:pt x="199652" y="433863"/>
                      <a:pt x="209367" y="331374"/>
                    </a:cubicBezTo>
                    <a:cubicBezTo>
                      <a:pt x="233465" y="76295"/>
                      <a:pt x="405296" y="-18574"/>
                      <a:pt x="640945" y="2952"/>
                    </a:cubicBezTo>
                    <a:cubicBezTo>
                      <a:pt x="745720" y="12572"/>
                      <a:pt x="839256" y="57245"/>
                      <a:pt x="921266" y="122300"/>
                    </a:cubicBezTo>
                    <a:cubicBezTo>
                      <a:pt x="961747" y="154400"/>
                      <a:pt x="998323" y="157257"/>
                      <a:pt x="1042995" y="133064"/>
                    </a:cubicBezTo>
                    <a:cubicBezTo>
                      <a:pt x="1125101" y="88582"/>
                      <a:pt x="1212636" y="64293"/>
                      <a:pt x="1307505" y="71818"/>
                    </a:cubicBezTo>
                    <a:cubicBezTo>
                      <a:pt x="1390658" y="78390"/>
                      <a:pt x="1458857" y="113252"/>
                      <a:pt x="1513816" y="175736"/>
                    </a:cubicBezTo>
                    <a:cubicBezTo>
                      <a:pt x="1566680" y="235838"/>
                      <a:pt x="1584873" y="238982"/>
                      <a:pt x="1657453" y="207359"/>
                    </a:cubicBezTo>
                    <a:cubicBezTo>
                      <a:pt x="1765657" y="160210"/>
                      <a:pt x="1876719" y="125348"/>
                      <a:pt x="1997019" y="131063"/>
                    </a:cubicBezTo>
                    <a:cubicBezTo>
                      <a:pt x="2062361" y="134111"/>
                      <a:pt x="2120844" y="153638"/>
                      <a:pt x="2171232" y="196500"/>
                    </a:cubicBezTo>
                    <a:cubicBezTo>
                      <a:pt x="2220857" y="238696"/>
                      <a:pt x="2246860" y="239267"/>
                      <a:pt x="2296962" y="199739"/>
                    </a:cubicBezTo>
                    <a:cubicBezTo>
                      <a:pt x="2487843" y="49148"/>
                      <a:pt x="2690439" y="22002"/>
                      <a:pt x="2906752" y="141350"/>
                    </a:cubicBezTo>
                    <a:cubicBezTo>
                      <a:pt x="2946186" y="163163"/>
                      <a:pt x="2979333" y="159162"/>
                      <a:pt x="3016766" y="134302"/>
                    </a:cubicBezTo>
                    <a:cubicBezTo>
                      <a:pt x="3189645" y="19240"/>
                      <a:pt x="3351760" y="38957"/>
                      <a:pt x="3501017" y="185642"/>
                    </a:cubicBezTo>
                    <a:cubicBezTo>
                      <a:pt x="3523305" y="207549"/>
                      <a:pt x="3559405" y="218503"/>
                      <a:pt x="3591123" y="226980"/>
                    </a:cubicBezTo>
                    <a:cubicBezTo>
                      <a:pt x="3668562" y="247649"/>
                      <a:pt x="3749905" y="256698"/>
                      <a:pt x="3824771" y="283749"/>
                    </a:cubicBezTo>
                    <a:cubicBezTo>
                      <a:pt x="3913640" y="315944"/>
                      <a:pt x="3959931" y="385952"/>
                      <a:pt x="3950597" y="484536"/>
                    </a:cubicBezTo>
                    <a:cubicBezTo>
                      <a:pt x="3942405" y="571023"/>
                      <a:pt x="3937167" y="658272"/>
                      <a:pt x="3920974" y="743330"/>
                    </a:cubicBezTo>
                    <a:cubicBezTo>
                      <a:pt x="3913545" y="782097"/>
                      <a:pt x="3886113" y="819054"/>
                      <a:pt x="3861443" y="852011"/>
                    </a:cubicBezTo>
                    <a:cubicBezTo>
                      <a:pt x="3836583" y="885253"/>
                      <a:pt x="3832201" y="915161"/>
                      <a:pt x="3848394" y="952976"/>
                    </a:cubicBezTo>
                    <a:cubicBezTo>
                      <a:pt x="3876397" y="1018222"/>
                      <a:pt x="3904020" y="1083849"/>
                      <a:pt x="3926594" y="1151096"/>
                    </a:cubicBezTo>
                    <a:cubicBezTo>
                      <a:pt x="3969647" y="1279397"/>
                      <a:pt x="3954502" y="1404556"/>
                      <a:pt x="3893733" y="1523904"/>
                    </a:cubicBezTo>
                    <a:cubicBezTo>
                      <a:pt x="3865824" y="1578768"/>
                      <a:pt x="3834487" y="1632203"/>
                      <a:pt x="3801340" y="1684115"/>
                    </a:cubicBezTo>
                    <a:cubicBezTo>
                      <a:pt x="3778385" y="1719929"/>
                      <a:pt x="3775908" y="1751552"/>
                      <a:pt x="3795244" y="1790414"/>
                    </a:cubicBezTo>
                    <a:cubicBezTo>
                      <a:pt x="3878493" y="1957292"/>
                      <a:pt x="3890494" y="2123217"/>
                      <a:pt x="3781623" y="2285619"/>
                    </a:cubicBezTo>
                    <a:cubicBezTo>
                      <a:pt x="3758573" y="2320004"/>
                      <a:pt x="3765812" y="2353532"/>
                      <a:pt x="3788767" y="2387060"/>
                    </a:cubicBezTo>
                    <a:cubicBezTo>
                      <a:pt x="3868491" y="2503169"/>
                      <a:pt x="3935928" y="2627375"/>
                      <a:pt x="3945739" y="2769393"/>
                    </a:cubicBezTo>
                    <a:cubicBezTo>
                      <a:pt x="3960788" y="2987897"/>
                      <a:pt x="3896971" y="3183255"/>
                      <a:pt x="3733998" y="3336321"/>
                    </a:cubicBezTo>
                    <a:cubicBezTo>
                      <a:pt x="3656179" y="3409378"/>
                      <a:pt x="3558167" y="3436239"/>
                      <a:pt x="3452344" y="3421760"/>
                    </a:cubicBezTo>
                    <a:cubicBezTo>
                      <a:pt x="3392908" y="3413664"/>
                      <a:pt x="3358142" y="3434143"/>
                      <a:pt x="3321566" y="3482340"/>
                    </a:cubicBezTo>
                    <a:cubicBezTo>
                      <a:pt x="3276608" y="3541490"/>
                      <a:pt x="3221363" y="3597497"/>
                      <a:pt x="3159546" y="3638168"/>
                    </a:cubicBezTo>
                    <a:cubicBezTo>
                      <a:pt x="3055533" y="3706558"/>
                      <a:pt x="2953425" y="3669791"/>
                      <a:pt x="2859127" y="3605022"/>
                    </a:cubicBezTo>
                    <a:cubicBezTo>
                      <a:pt x="2785499" y="3554539"/>
                      <a:pt x="2753876" y="3558635"/>
                      <a:pt x="2703012" y="3633025"/>
                    </a:cubicBezTo>
                    <a:cubicBezTo>
                      <a:pt x="2619859" y="3754659"/>
                      <a:pt x="2591855" y="3893439"/>
                      <a:pt x="2583093" y="4037552"/>
                    </a:cubicBezTo>
                    <a:cubicBezTo>
                      <a:pt x="2581854" y="4057745"/>
                      <a:pt x="2582902" y="4078033"/>
                      <a:pt x="2582902" y="41020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1" name="Freeform: Shape 84">
                <a:extLst>
                  <a:ext uri="{FF2B5EF4-FFF2-40B4-BE49-F238E27FC236}">
                    <a16:creationId xmlns:a16="http://schemas.microsoft.com/office/drawing/2014/main" id="{50703A31-3F9D-70F1-5E6E-F416DE362F3C}"/>
                  </a:ext>
                </a:extLst>
              </p:cNvPr>
              <p:cNvSpPr/>
              <p:nvPr/>
            </p:nvSpPr>
            <p:spPr>
              <a:xfrm>
                <a:off x="4187868" y="1393473"/>
                <a:ext cx="1632567" cy="876195"/>
              </a:xfrm>
              <a:custGeom>
                <a:avLst/>
                <a:gdLst>
                  <a:gd name="connsiteX0" fmla="*/ 754559 w 1632573"/>
                  <a:gd name="connsiteY0" fmla="*/ 796030 h 876195"/>
                  <a:gd name="connsiteX1" fmla="*/ 1133368 w 1632573"/>
                  <a:gd name="connsiteY1" fmla="*/ 473704 h 876195"/>
                  <a:gd name="connsiteX2" fmla="*/ 1012972 w 1632573"/>
                  <a:gd name="connsiteY2" fmla="*/ 363690 h 876195"/>
                  <a:gd name="connsiteX3" fmla="*/ 898291 w 1632573"/>
                  <a:gd name="connsiteY3" fmla="*/ 471513 h 876195"/>
                  <a:gd name="connsiteX4" fmla="*/ 439281 w 1632573"/>
                  <a:gd name="connsiteY4" fmla="*/ 768026 h 876195"/>
                  <a:gd name="connsiteX5" fmla="*/ 262878 w 1632573"/>
                  <a:gd name="connsiteY5" fmla="*/ 790505 h 876195"/>
                  <a:gd name="connsiteX6" fmla="*/ 83 w 1632573"/>
                  <a:gd name="connsiteY6" fmla="*/ 507041 h 876195"/>
                  <a:gd name="connsiteX7" fmla="*/ 15609 w 1632573"/>
                  <a:gd name="connsiteY7" fmla="*/ 465798 h 876195"/>
                  <a:gd name="connsiteX8" fmla="*/ 275547 w 1632573"/>
                  <a:gd name="connsiteY8" fmla="*/ 69939 h 876195"/>
                  <a:gd name="connsiteX9" fmla="*/ 322600 w 1632573"/>
                  <a:gd name="connsiteY9" fmla="*/ 30315 h 876195"/>
                  <a:gd name="connsiteX10" fmla="*/ 554915 w 1632573"/>
                  <a:gd name="connsiteY10" fmla="*/ 45365 h 876195"/>
                  <a:gd name="connsiteX11" fmla="*/ 714173 w 1632573"/>
                  <a:gd name="connsiteY11" fmla="*/ 98800 h 876195"/>
                  <a:gd name="connsiteX12" fmla="*/ 490049 w 1632573"/>
                  <a:gd name="connsiteY12" fmla="*/ 279965 h 876195"/>
                  <a:gd name="connsiteX13" fmla="*/ 577584 w 1632573"/>
                  <a:gd name="connsiteY13" fmla="*/ 404362 h 876195"/>
                  <a:gd name="connsiteX14" fmla="*/ 625590 w 1632573"/>
                  <a:gd name="connsiteY14" fmla="*/ 370739 h 876195"/>
                  <a:gd name="connsiteX15" fmla="*/ 937534 w 1632573"/>
                  <a:gd name="connsiteY15" fmla="*/ 87179 h 876195"/>
                  <a:gd name="connsiteX16" fmla="*/ 1088220 w 1632573"/>
                  <a:gd name="connsiteY16" fmla="*/ 52604 h 876195"/>
                  <a:gd name="connsiteX17" fmla="*/ 1465505 w 1632573"/>
                  <a:gd name="connsiteY17" fmla="*/ 51746 h 876195"/>
                  <a:gd name="connsiteX18" fmla="*/ 1529989 w 1632573"/>
                  <a:gd name="connsiteY18" fmla="*/ 33744 h 876195"/>
                  <a:gd name="connsiteX19" fmla="*/ 1632573 w 1632573"/>
                  <a:gd name="connsiteY19" fmla="*/ 538283 h 876195"/>
                  <a:gd name="connsiteX20" fmla="*/ 1512082 w 1632573"/>
                  <a:gd name="connsiteY20" fmla="*/ 774503 h 876195"/>
                  <a:gd name="connsiteX21" fmla="*/ 1492460 w 1632573"/>
                  <a:gd name="connsiteY21" fmla="*/ 791839 h 876195"/>
                  <a:gd name="connsiteX22" fmla="*/ 874955 w 1632573"/>
                  <a:gd name="connsiteY22" fmla="*/ 848513 h 876195"/>
                  <a:gd name="connsiteX23" fmla="*/ 803803 w 1632573"/>
                  <a:gd name="connsiteY23" fmla="*/ 822509 h 876195"/>
                  <a:gd name="connsiteX24" fmla="*/ 754559 w 1632573"/>
                  <a:gd name="connsiteY24" fmla="*/ 796030 h 87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2573" h="876195">
                    <a:moveTo>
                      <a:pt x="754559" y="796030"/>
                    </a:moveTo>
                    <a:cubicBezTo>
                      <a:pt x="879717" y="689540"/>
                      <a:pt x="1004399" y="583432"/>
                      <a:pt x="1133368" y="473704"/>
                    </a:cubicBezTo>
                    <a:cubicBezTo>
                      <a:pt x="1088220" y="432365"/>
                      <a:pt x="1052215" y="399504"/>
                      <a:pt x="1012972" y="363690"/>
                    </a:cubicBezTo>
                    <a:cubicBezTo>
                      <a:pt x="973824" y="400647"/>
                      <a:pt x="936772" y="436937"/>
                      <a:pt x="898291" y="471513"/>
                    </a:cubicBezTo>
                    <a:cubicBezTo>
                      <a:pt x="761131" y="594862"/>
                      <a:pt x="617494" y="709924"/>
                      <a:pt x="439281" y="768026"/>
                    </a:cubicBezTo>
                    <a:cubicBezTo>
                      <a:pt x="383655" y="786219"/>
                      <a:pt x="320600" y="796316"/>
                      <a:pt x="262878" y="790505"/>
                    </a:cubicBezTo>
                    <a:cubicBezTo>
                      <a:pt x="111621" y="775265"/>
                      <a:pt x="11418" y="662489"/>
                      <a:pt x="83" y="507041"/>
                    </a:cubicBezTo>
                    <a:cubicBezTo>
                      <a:pt x="-869" y="493611"/>
                      <a:pt x="6465" y="476276"/>
                      <a:pt x="15609" y="465798"/>
                    </a:cubicBezTo>
                    <a:cubicBezTo>
                      <a:pt x="120575" y="345783"/>
                      <a:pt x="202585" y="211004"/>
                      <a:pt x="275547" y="69939"/>
                    </a:cubicBezTo>
                    <a:cubicBezTo>
                      <a:pt x="284309" y="52985"/>
                      <a:pt x="304788" y="40031"/>
                      <a:pt x="322600" y="30315"/>
                    </a:cubicBezTo>
                    <a:cubicBezTo>
                      <a:pt x="402705" y="-13119"/>
                      <a:pt x="476619" y="-11404"/>
                      <a:pt x="554915" y="45365"/>
                    </a:cubicBezTo>
                    <a:cubicBezTo>
                      <a:pt x="595872" y="75083"/>
                      <a:pt x="654832" y="80036"/>
                      <a:pt x="714173" y="98800"/>
                    </a:cubicBezTo>
                    <a:cubicBezTo>
                      <a:pt x="638925" y="159665"/>
                      <a:pt x="566154" y="218529"/>
                      <a:pt x="490049" y="279965"/>
                    </a:cubicBezTo>
                    <a:cubicBezTo>
                      <a:pt x="518624" y="320637"/>
                      <a:pt x="546628" y="360356"/>
                      <a:pt x="577584" y="404362"/>
                    </a:cubicBezTo>
                    <a:cubicBezTo>
                      <a:pt x="595491" y="391884"/>
                      <a:pt x="611969" y="382931"/>
                      <a:pt x="625590" y="370739"/>
                    </a:cubicBezTo>
                    <a:cubicBezTo>
                      <a:pt x="730080" y="276727"/>
                      <a:pt x="834664" y="182906"/>
                      <a:pt x="937534" y="87179"/>
                    </a:cubicBezTo>
                    <a:cubicBezTo>
                      <a:pt x="970014" y="56985"/>
                      <a:pt x="1047167" y="36125"/>
                      <a:pt x="1088220" y="52604"/>
                    </a:cubicBezTo>
                    <a:cubicBezTo>
                      <a:pt x="1214045" y="103181"/>
                      <a:pt x="1339870" y="84608"/>
                      <a:pt x="1465505" y="51746"/>
                    </a:cubicBezTo>
                    <a:cubicBezTo>
                      <a:pt x="1484745" y="46698"/>
                      <a:pt x="1503700" y="41078"/>
                      <a:pt x="1529989" y="33744"/>
                    </a:cubicBezTo>
                    <a:cubicBezTo>
                      <a:pt x="1487793" y="220339"/>
                      <a:pt x="1517416" y="386169"/>
                      <a:pt x="1632573" y="538283"/>
                    </a:cubicBezTo>
                    <a:cubicBezTo>
                      <a:pt x="1566851" y="604006"/>
                      <a:pt x="1527703" y="683349"/>
                      <a:pt x="1512082" y="774503"/>
                    </a:cubicBezTo>
                    <a:cubicBezTo>
                      <a:pt x="1510939" y="781266"/>
                      <a:pt x="1500271" y="788886"/>
                      <a:pt x="1492460" y="791839"/>
                    </a:cubicBezTo>
                    <a:cubicBezTo>
                      <a:pt x="1291864" y="867086"/>
                      <a:pt x="1087743" y="906234"/>
                      <a:pt x="874955" y="848513"/>
                    </a:cubicBezTo>
                    <a:cubicBezTo>
                      <a:pt x="850666" y="841940"/>
                      <a:pt x="826949" y="832511"/>
                      <a:pt x="803803" y="822509"/>
                    </a:cubicBezTo>
                    <a:cubicBezTo>
                      <a:pt x="785229" y="814318"/>
                      <a:pt x="767989" y="803269"/>
                      <a:pt x="754559" y="796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2" name="Freeform: Shape 85">
                <a:extLst>
                  <a:ext uri="{FF2B5EF4-FFF2-40B4-BE49-F238E27FC236}">
                    <a16:creationId xmlns:a16="http://schemas.microsoft.com/office/drawing/2014/main" id="{85A399C1-4D9B-58CA-74B7-32A454CA0567}"/>
                  </a:ext>
                </a:extLst>
              </p:cNvPr>
              <p:cNvSpPr/>
              <p:nvPr/>
            </p:nvSpPr>
            <p:spPr>
              <a:xfrm>
                <a:off x="3399787" y="2008148"/>
                <a:ext cx="1556979" cy="935140"/>
              </a:xfrm>
              <a:custGeom>
                <a:avLst/>
                <a:gdLst>
                  <a:gd name="connsiteX0" fmla="*/ 44923 w 1556984"/>
                  <a:gd name="connsiteY0" fmla="*/ 23336 h 935134"/>
                  <a:gd name="connsiteX1" fmla="*/ 647284 w 1556984"/>
                  <a:gd name="connsiteY1" fmla="*/ 0 h 935134"/>
                  <a:gd name="connsiteX2" fmla="*/ 671668 w 1556984"/>
                  <a:gd name="connsiteY2" fmla="*/ 60198 h 935134"/>
                  <a:gd name="connsiteX3" fmla="*/ 1218593 w 1556984"/>
                  <a:gd name="connsiteY3" fmla="*/ 319945 h 935134"/>
                  <a:gd name="connsiteX4" fmla="*/ 1348705 w 1556984"/>
                  <a:gd name="connsiteY4" fmla="*/ 276320 h 935134"/>
                  <a:gd name="connsiteX5" fmla="*/ 1403759 w 1556984"/>
                  <a:gd name="connsiteY5" fmla="*/ 280321 h 935134"/>
                  <a:gd name="connsiteX6" fmla="*/ 1528156 w 1556984"/>
                  <a:gd name="connsiteY6" fmla="*/ 348615 h 935134"/>
                  <a:gd name="connsiteX7" fmla="*/ 1555016 w 1556984"/>
                  <a:gd name="connsiteY7" fmla="*/ 403003 h 935134"/>
                  <a:gd name="connsiteX8" fmla="*/ 1111723 w 1556984"/>
                  <a:gd name="connsiteY8" fmla="*/ 874871 h 935134"/>
                  <a:gd name="connsiteX9" fmla="*/ 476882 w 1556984"/>
                  <a:gd name="connsiteY9" fmla="*/ 927545 h 935134"/>
                  <a:gd name="connsiteX10" fmla="*/ 255140 w 1556984"/>
                  <a:gd name="connsiteY10" fmla="*/ 903732 h 935134"/>
                  <a:gd name="connsiteX11" fmla="*/ 143602 w 1556984"/>
                  <a:gd name="connsiteY11" fmla="*/ 852868 h 935134"/>
                  <a:gd name="connsiteX12" fmla="*/ 87404 w 1556984"/>
                  <a:gd name="connsiteY12" fmla="*/ 651320 h 935134"/>
                  <a:gd name="connsiteX13" fmla="*/ 110264 w 1556984"/>
                  <a:gd name="connsiteY13" fmla="*/ 541401 h 935134"/>
                  <a:gd name="connsiteX14" fmla="*/ 707958 w 1556984"/>
                  <a:gd name="connsiteY14" fmla="*/ 648462 h 935134"/>
                  <a:gd name="connsiteX15" fmla="*/ 951417 w 1556984"/>
                  <a:gd name="connsiteY15" fmla="*/ 648652 h 935134"/>
                  <a:gd name="connsiteX16" fmla="*/ 938368 w 1556984"/>
                  <a:gd name="connsiteY16" fmla="*/ 485204 h 935134"/>
                  <a:gd name="connsiteX17" fmla="*/ 853024 w 1556984"/>
                  <a:gd name="connsiteY17" fmla="*/ 489299 h 935134"/>
                  <a:gd name="connsiteX18" fmla="*/ 136077 w 1556984"/>
                  <a:gd name="connsiteY18" fmla="*/ 381381 h 935134"/>
                  <a:gd name="connsiteX19" fmla="*/ 85404 w 1556984"/>
                  <a:gd name="connsiteY19" fmla="*/ 326041 h 935134"/>
                  <a:gd name="connsiteX20" fmla="*/ 13300 w 1556984"/>
                  <a:gd name="connsiteY20" fmla="*/ 156400 h 935134"/>
                  <a:gd name="connsiteX21" fmla="*/ 15776 w 1556984"/>
                  <a:gd name="connsiteY21" fmla="*/ 76771 h 935134"/>
                  <a:gd name="connsiteX22" fmla="*/ 44923 w 1556984"/>
                  <a:gd name="connsiteY22" fmla="*/ 23336 h 935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56984" h="935134">
                    <a:moveTo>
                      <a:pt x="44923" y="23336"/>
                    </a:moveTo>
                    <a:cubicBezTo>
                      <a:pt x="234470" y="141446"/>
                      <a:pt x="443544" y="139065"/>
                      <a:pt x="647284" y="0"/>
                    </a:cubicBezTo>
                    <a:cubicBezTo>
                      <a:pt x="655666" y="20669"/>
                      <a:pt x="663286" y="40576"/>
                      <a:pt x="671668" y="60198"/>
                    </a:cubicBezTo>
                    <a:cubicBezTo>
                      <a:pt x="765489" y="279940"/>
                      <a:pt x="981040" y="382905"/>
                      <a:pt x="1218593" y="319945"/>
                    </a:cubicBezTo>
                    <a:cubicBezTo>
                      <a:pt x="1262694" y="308229"/>
                      <a:pt x="1304699" y="288417"/>
                      <a:pt x="1348705" y="276320"/>
                    </a:cubicBezTo>
                    <a:cubicBezTo>
                      <a:pt x="1365659" y="271653"/>
                      <a:pt x="1388138" y="272796"/>
                      <a:pt x="1403759" y="280321"/>
                    </a:cubicBezTo>
                    <a:cubicBezTo>
                      <a:pt x="1446336" y="300800"/>
                      <a:pt x="1485389" y="328803"/>
                      <a:pt x="1528156" y="348615"/>
                    </a:cubicBezTo>
                    <a:cubicBezTo>
                      <a:pt x="1555302" y="361188"/>
                      <a:pt x="1560541" y="374333"/>
                      <a:pt x="1555016" y="403003"/>
                    </a:cubicBezTo>
                    <a:cubicBezTo>
                      <a:pt x="1506439" y="654082"/>
                      <a:pt x="1346228" y="799624"/>
                      <a:pt x="1111723" y="874871"/>
                    </a:cubicBezTo>
                    <a:cubicBezTo>
                      <a:pt x="904364" y="941356"/>
                      <a:pt x="691004" y="942022"/>
                      <a:pt x="476882" y="927545"/>
                    </a:cubicBezTo>
                    <a:cubicBezTo>
                      <a:pt x="402777" y="922496"/>
                      <a:pt x="329149" y="910971"/>
                      <a:pt x="255140" y="903732"/>
                    </a:cubicBezTo>
                    <a:cubicBezTo>
                      <a:pt x="211515" y="899446"/>
                      <a:pt x="179225" y="881443"/>
                      <a:pt x="143602" y="852868"/>
                    </a:cubicBezTo>
                    <a:cubicBezTo>
                      <a:pt x="72164" y="795623"/>
                      <a:pt x="43304" y="738664"/>
                      <a:pt x="87404" y="651320"/>
                    </a:cubicBezTo>
                    <a:cubicBezTo>
                      <a:pt x="103121" y="620268"/>
                      <a:pt x="102549" y="581025"/>
                      <a:pt x="110264" y="541401"/>
                    </a:cubicBezTo>
                    <a:cubicBezTo>
                      <a:pt x="305336" y="612553"/>
                      <a:pt x="504218" y="644747"/>
                      <a:pt x="707958" y="648462"/>
                    </a:cubicBezTo>
                    <a:cubicBezTo>
                      <a:pt x="786825" y="649891"/>
                      <a:pt x="865692" y="648652"/>
                      <a:pt x="951417" y="648652"/>
                    </a:cubicBezTo>
                    <a:cubicBezTo>
                      <a:pt x="946559" y="587216"/>
                      <a:pt x="942559" y="537972"/>
                      <a:pt x="938368" y="485204"/>
                    </a:cubicBezTo>
                    <a:cubicBezTo>
                      <a:pt x="906364" y="486727"/>
                      <a:pt x="879694" y="487966"/>
                      <a:pt x="853024" y="489299"/>
                    </a:cubicBezTo>
                    <a:cubicBezTo>
                      <a:pt x="606803" y="501396"/>
                      <a:pt x="366582" y="474250"/>
                      <a:pt x="136077" y="381381"/>
                    </a:cubicBezTo>
                    <a:cubicBezTo>
                      <a:pt x="109026" y="370427"/>
                      <a:pt x="95024" y="355378"/>
                      <a:pt x="85404" y="326041"/>
                    </a:cubicBezTo>
                    <a:cubicBezTo>
                      <a:pt x="66449" y="267748"/>
                      <a:pt x="42446" y="210312"/>
                      <a:pt x="13300" y="156400"/>
                    </a:cubicBezTo>
                    <a:cubicBezTo>
                      <a:pt x="-3369" y="125539"/>
                      <a:pt x="-6322" y="104013"/>
                      <a:pt x="15776" y="76771"/>
                    </a:cubicBezTo>
                    <a:cubicBezTo>
                      <a:pt x="28349" y="61436"/>
                      <a:pt x="35303" y="41434"/>
                      <a:pt x="44923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3" name="Freeform: Shape 86">
                <a:extLst>
                  <a:ext uri="{FF2B5EF4-FFF2-40B4-BE49-F238E27FC236}">
                    <a16:creationId xmlns:a16="http://schemas.microsoft.com/office/drawing/2014/main" id="{6538E64F-FAD4-9268-D2E0-5830785C7516}"/>
                  </a:ext>
                </a:extLst>
              </p:cNvPr>
              <p:cNvSpPr/>
              <p:nvPr/>
            </p:nvSpPr>
            <p:spPr>
              <a:xfrm>
                <a:off x="4847182" y="2346474"/>
                <a:ext cx="915261" cy="949069"/>
              </a:xfrm>
              <a:custGeom>
                <a:avLst/>
                <a:gdLst>
                  <a:gd name="connsiteX0" fmla="*/ 0 w 915262"/>
                  <a:gd name="connsiteY0" fmla="*/ 535591 h 949070"/>
                  <a:gd name="connsiteX1" fmla="*/ 263747 w 915262"/>
                  <a:gd name="connsiteY1" fmla="*/ 65913 h 949070"/>
                  <a:gd name="connsiteX2" fmla="*/ 848011 w 915262"/>
                  <a:gd name="connsiteY2" fmla="*/ 0 h 949070"/>
                  <a:gd name="connsiteX3" fmla="*/ 914781 w 915262"/>
                  <a:gd name="connsiteY3" fmla="*/ 213265 h 949070"/>
                  <a:gd name="connsiteX4" fmla="*/ 863251 w 915262"/>
                  <a:gd name="connsiteY4" fmla="*/ 306229 h 949070"/>
                  <a:gd name="connsiteX5" fmla="*/ 554545 w 915262"/>
                  <a:gd name="connsiteY5" fmla="*/ 441865 h 949070"/>
                  <a:gd name="connsiteX6" fmla="*/ 485775 w 915262"/>
                  <a:gd name="connsiteY6" fmla="*/ 452914 h 949070"/>
                  <a:gd name="connsiteX7" fmla="*/ 485775 w 915262"/>
                  <a:gd name="connsiteY7" fmla="*/ 605409 h 949070"/>
                  <a:gd name="connsiteX8" fmla="*/ 827818 w 915262"/>
                  <a:gd name="connsiteY8" fmla="*/ 516446 h 949070"/>
                  <a:gd name="connsiteX9" fmla="*/ 891064 w 915262"/>
                  <a:gd name="connsiteY9" fmla="*/ 772097 h 949070"/>
                  <a:gd name="connsiteX10" fmla="*/ 681609 w 915262"/>
                  <a:gd name="connsiteY10" fmla="*/ 949071 h 949070"/>
                  <a:gd name="connsiteX11" fmla="*/ 306895 w 915262"/>
                  <a:gd name="connsiteY11" fmla="*/ 923830 h 949070"/>
                  <a:gd name="connsiteX12" fmla="*/ 0 w 915262"/>
                  <a:gd name="connsiteY12" fmla="*/ 535591 h 94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5262" h="949070">
                    <a:moveTo>
                      <a:pt x="0" y="535591"/>
                    </a:moveTo>
                    <a:cubicBezTo>
                      <a:pt x="152591" y="411385"/>
                      <a:pt x="232315" y="253746"/>
                      <a:pt x="263747" y="65913"/>
                    </a:cubicBezTo>
                    <a:cubicBezTo>
                      <a:pt x="468344" y="104870"/>
                      <a:pt x="660178" y="63913"/>
                      <a:pt x="848011" y="0"/>
                    </a:cubicBezTo>
                    <a:cubicBezTo>
                      <a:pt x="872014" y="72390"/>
                      <a:pt x="902589" y="141256"/>
                      <a:pt x="914781" y="213265"/>
                    </a:cubicBezTo>
                    <a:cubicBezTo>
                      <a:pt x="919448" y="241078"/>
                      <a:pt x="889254" y="283750"/>
                      <a:pt x="863251" y="306229"/>
                    </a:cubicBezTo>
                    <a:cubicBezTo>
                      <a:pt x="775240" y="382714"/>
                      <a:pt x="668465" y="421672"/>
                      <a:pt x="554545" y="441865"/>
                    </a:cubicBezTo>
                    <a:cubicBezTo>
                      <a:pt x="532733" y="445770"/>
                      <a:pt x="510826" y="448913"/>
                      <a:pt x="485775" y="452914"/>
                    </a:cubicBezTo>
                    <a:cubicBezTo>
                      <a:pt x="485775" y="502539"/>
                      <a:pt x="485775" y="552069"/>
                      <a:pt x="485775" y="605409"/>
                    </a:cubicBezTo>
                    <a:cubicBezTo>
                      <a:pt x="608457" y="601504"/>
                      <a:pt x="720852" y="568738"/>
                      <a:pt x="827818" y="516446"/>
                    </a:cubicBezTo>
                    <a:cubicBezTo>
                      <a:pt x="849916" y="605790"/>
                      <a:pt x="871252" y="692182"/>
                      <a:pt x="891064" y="772097"/>
                    </a:cubicBezTo>
                    <a:cubicBezTo>
                      <a:pt x="823436" y="829151"/>
                      <a:pt x="755142" y="886873"/>
                      <a:pt x="681609" y="949071"/>
                    </a:cubicBezTo>
                    <a:cubicBezTo>
                      <a:pt x="567881" y="890873"/>
                      <a:pt x="440436" y="881063"/>
                      <a:pt x="306895" y="923830"/>
                    </a:cubicBezTo>
                    <a:cubicBezTo>
                      <a:pt x="300895" y="718852"/>
                      <a:pt x="179737" y="608171"/>
                      <a:pt x="0" y="5355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" name="Freeform: Shape 87">
                <a:extLst>
                  <a:ext uri="{FF2B5EF4-FFF2-40B4-BE49-F238E27FC236}">
                    <a16:creationId xmlns:a16="http://schemas.microsoft.com/office/drawing/2014/main" id="{13EB3FD9-D602-8256-A2FA-25798BD352B9}"/>
                  </a:ext>
                </a:extLst>
              </p:cNvPr>
              <p:cNvSpPr/>
              <p:nvPr/>
            </p:nvSpPr>
            <p:spPr>
              <a:xfrm>
                <a:off x="3712279" y="2999411"/>
                <a:ext cx="1284652" cy="543071"/>
              </a:xfrm>
              <a:custGeom>
                <a:avLst/>
                <a:gdLst>
                  <a:gd name="connsiteX0" fmla="*/ 0 w 1284649"/>
                  <a:gd name="connsiteY0" fmla="*/ 88976 h 543063"/>
                  <a:gd name="connsiteX1" fmla="*/ 485680 w 1284649"/>
                  <a:gd name="connsiteY1" fmla="*/ 94691 h 543063"/>
                  <a:gd name="connsiteX2" fmla="*/ 906971 w 1284649"/>
                  <a:gd name="connsiteY2" fmla="*/ 10776 h 543063"/>
                  <a:gd name="connsiteX3" fmla="*/ 988505 w 1284649"/>
                  <a:gd name="connsiteY3" fmla="*/ 4203 h 543063"/>
                  <a:gd name="connsiteX4" fmla="*/ 1202436 w 1284649"/>
                  <a:gd name="connsiteY4" fmla="*/ 100311 h 543063"/>
                  <a:gd name="connsiteX5" fmla="*/ 1267682 w 1284649"/>
                  <a:gd name="connsiteY5" fmla="*/ 347008 h 543063"/>
                  <a:gd name="connsiteX6" fmla="*/ 1181481 w 1284649"/>
                  <a:gd name="connsiteY6" fmla="*/ 398634 h 543063"/>
                  <a:gd name="connsiteX7" fmla="*/ 873347 w 1284649"/>
                  <a:gd name="connsiteY7" fmla="*/ 439877 h 543063"/>
                  <a:gd name="connsiteX8" fmla="*/ 764381 w 1284649"/>
                  <a:gd name="connsiteY8" fmla="*/ 495979 h 543063"/>
                  <a:gd name="connsiteX9" fmla="*/ 614267 w 1284649"/>
                  <a:gd name="connsiteY9" fmla="*/ 541890 h 543063"/>
                  <a:gd name="connsiteX10" fmla="*/ 54102 w 1284649"/>
                  <a:gd name="connsiteY10" fmla="*/ 362915 h 543063"/>
                  <a:gd name="connsiteX11" fmla="*/ 21146 w 1284649"/>
                  <a:gd name="connsiteY11" fmla="*/ 290620 h 543063"/>
                  <a:gd name="connsiteX12" fmla="*/ 0 w 1284649"/>
                  <a:gd name="connsiteY12" fmla="*/ 88976 h 54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4649" h="543063">
                    <a:moveTo>
                      <a:pt x="0" y="88976"/>
                    </a:moveTo>
                    <a:cubicBezTo>
                      <a:pt x="157448" y="91262"/>
                      <a:pt x="321659" y="97549"/>
                      <a:pt x="485680" y="94691"/>
                    </a:cubicBezTo>
                    <a:cubicBezTo>
                      <a:pt x="630269" y="92119"/>
                      <a:pt x="770763" y="60782"/>
                      <a:pt x="906971" y="10776"/>
                    </a:cubicBezTo>
                    <a:cubicBezTo>
                      <a:pt x="932021" y="1536"/>
                      <a:pt x="965168" y="-4464"/>
                      <a:pt x="988505" y="4203"/>
                    </a:cubicBezTo>
                    <a:cubicBezTo>
                      <a:pt x="1061847" y="31350"/>
                      <a:pt x="1137761" y="57829"/>
                      <a:pt x="1202436" y="100311"/>
                    </a:cubicBezTo>
                    <a:cubicBezTo>
                      <a:pt x="1281970" y="152603"/>
                      <a:pt x="1303973" y="258807"/>
                      <a:pt x="1267682" y="347008"/>
                    </a:cubicBezTo>
                    <a:cubicBezTo>
                      <a:pt x="1252442" y="383965"/>
                      <a:pt x="1223201" y="401301"/>
                      <a:pt x="1181481" y="398634"/>
                    </a:cubicBezTo>
                    <a:cubicBezTo>
                      <a:pt x="1076230" y="392061"/>
                      <a:pt x="972598" y="403110"/>
                      <a:pt x="873347" y="439877"/>
                    </a:cubicBezTo>
                    <a:cubicBezTo>
                      <a:pt x="835152" y="453974"/>
                      <a:pt x="795147" y="470452"/>
                      <a:pt x="764381" y="495979"/>
                    </a:cubicBezTo>
                    <a:cubicBezTo>
                      <a:pt x="718947" y="533698"/>
                      <a:pt x="668655" y="539318"/>
                      <a:pt x="614267" y="541890"/>
                    </a:cubicBezTo>
                    <a:cubicBezTo>
                      <a:pt x="405098" y="551986"/>
                      <a:pt x="217265" y="497313"/>
                      <a:pt x="54102" y="362915"/>
                    </a:cubicBezTo>
                    <a:cubicBezTo>
                      <a:pt x="29718" y="342912"/>
                      <a:pt x="22479" y="322338"/>
                      <a:pt x="21146" y="290620"/>
                    </a:cubicBezTo>
                    <a:cubicBezTo>
                      <a:pt x="18288" y="220516"/>
                      <a:pt x="6953" y="150698"/>
                      <a:pt x="0" y="889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5" name="Freeform: Shape 88">
                <a:extLst>
                  <a:ext uri="{FF2B5EF4-FFF2-40B4-BE49-F238E27FC236}">
                    <a16:creationId xmlns:a16="http://schemas.microsoft.com/office/drawing/2014/main" id="{BE0380DD-A09C-A693-EB53-E88E9997D9F6}"/>
                  </a:ext>
                </a:extLst>
              </p:cNvPr>
              <p:cNvSpPr/>
              <p:nvPr/>
            </p:nvSpPr>
            <p:spPr>
              <a:xfrm>
                <a:off x="3398376" y="1337015"/>
                <a:ext cx="894949" cy="623738"/>
              </a:xfrm>
              <a:custGeom>
                <a:avLst/>
                <a:gdLst>
                  <a:gd name="connsiteX0" fmla="*/ 154452 w 894954"/>
                  <a:gd name="connsiteY0" fmla="*/ 0 h 623732"/>
                  <a:gd name="connsiteX1" fmla="*/ 500972 w 894954"/>
                  <a:gd name="connsiteY1" fmla="*/ 30861 h 623732"/>
                  <a:gd name="connsiteX2" fmla="*/ 359145 w 894954"/>
                  <a:gd name="connsiteY2" fmla="*/ 204311 h 623732"/>
                  <a:gd name="connsiteX3" fmla="*/ 474588 w 894954"/>
                  <a:gd name="connsiteY3" fmla="*/ 310991 h 623732"/>
                  <a:gd name="connsiteX4" fmla="*/ 703378 w 894954"/>
                  <a:gd name="connsiteY4" fmla="*/ 24003 h 623732"/>
                  <a:gd name="connsiteX5" fmla="*/ 894259 w 894954"/>
                  <a:gd name="connsiteY5" fmla="*/ 103632 h 623732"/>
                  <a:gd name="connsiteX6" fmla="*/ 894450 w 894954"/>
                  <a:gd name="connsiteY6" fmla="*/ 109442 h 623732"/>
                  <a:gd name="connsiteX7" fmla="*/ 553645 w 894954"/>
                  <a:gd name="connsiteY7" fmla="*/ 542639 h 623732"/>
                  <a:gd name="connsiteX8" fmla="*/ 217698 w 894954"/>
                  <a:gd name="connsiteY8" fmla="*/ 605123 h 623732"/>
                  <a:gd name="connsiteX9" fmla="*/ 51868 w 894954"/>
                  <a:gd name="connsiteY9" fmla="*/ 425863 h 623732"/>
                  <a:gd name="connsiteX10" fmla="*/ 3767 w 894954"/>
                  <a:gd name="connsiteY10" fmla="*/ 272224 h 623732"/>
                  <a:gd name="connsiteX11" fmla="*/ 3671 w 894954"/>
                  <a:gd name="connsiteY11" fmla="*/ 234791 h 623732"/>
                  <a:gd name="connsiteX12" fmla="*/ 154452 w 894954"/>
                  <a:gd name="connsiteY12" fmla="*/ 0 h 623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954" h="623732">
                    <a:moveTo>
                      <a:pt x="154452" y="0"/>
                    </a:moveTo>
                    <a:cubicBezTo>
                      <a:pt x="273229" y="10573"/>
                      <a:pt x="385529" y="20574"/>
                      <a:pt x="500972" y="30861"/>
                    </a:cubicBezTo>
                    <a:cubicBezTo>
                      <a:pt x="457443" y="84106"/>
                      <a:pt x="409151" y="143161"/>
                      <a:pt x="359145" y="204311"/>
                    </a:cubicBezTo>
                    <a:cubicBezTo>
                      <a:pt x="394673" y="237172"/>
                      <a:pt x="430487" y="270224"/>
                      <a:pt x="474588" y="310991"/>
                    </a:cubicBezTo>
                    <a:cubicBezTo>
                      <a:pt x="549359" y="217265"/>
                      <a:pt x="627464" y="119158"/>
                      <a:pt x="703378" y="24003"/>
                    </a:cubicBezTo>
                    <a:cubicBezTo>
                      <a:pt x="765481" y="49911"/>
                      <a:pt x="829203" y="76486"/>
                      <a:pt x="894259" y="103632"/>
                    </a:cubicBezTo>
                    <a:cubicBezTo>
                      <a:pt x="894259" y="103346"/>
                      <a:pt x="895688" y="107061"/>
                      <a:pt x="894450" y="109442"/>
                    </a:cubicBezTo>
                    <a:cubicBezTo>
                      <a:pt x="807010" y="274415"/>
                      <a:pt x="705283" y="428625"/>
                      <a:pt x="553645" y="542639"/>
                    </a:cubicBezTo>
                    <a:cubicBezTo>
                      <a:pt x="452775" y="618553"/>
                      <a:pt x="340761" y="645319"/>
                      <a:pt x="217698" y="605123"/>
                    </a:cubicBezTo>
                    <a:cubicBezTo>
                      <a:pt x="129402" y="576262"/>
                      <a:pt x="74538" y="517017"/>
                      <a:pt x="51868" y="425863"/>
                    </a:cubicBezTo>
                    <a:cubicBezTo>
                      <a:pt x="38914" y="373856"/>
                      <a:pt x="19007" y="323659"/>
                      <a:pt x="3767" y="272224"/>
                    </a:cubicBezTo>
                    <a:cubicBezTo>
                      <a:pt x="242" y="260413"/>
                      <a:pt x="-2520" y="240220"/>
                      <a:pt x="3671" y="234791"/>
                    </a:cubicBezTo>
                    <a:cubicBezTo>
                      <a:pt x="80538" y="168402"/>
                      <a:pt x="124734" y="81724"/>
                      <a:pt x="1544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id="{8F58B8D3-7EB5-1575-69F3-11E7898FA59F}"/>
              </a:ext>
            </a:extLst>
          </p:cNvPr>
          <p:cNvGrpSpPr/>
          <p:nvPr/>
        </p:nvGrpSpPr>
        <p:grpSpPr>
          <a:xfrm>
            <a:off x="1180849" y="5121844"/>
            <a:ext cx="3089457" cy="1196201"/>
            <a:chOff x="970104" y="3830560"/>
            <a:chExt cx="2317093" cy="897151"/>
          </a:xfrm>
        </p:grpSpPr>
        <p:sp>
          <p:nvSpPr>
            <p:cNvPr id="57" name="Rounded Rectangle 91">
              <a:extLst>
                <a:ext uri="{FF2B5EF4-FFF2-40B4-BE49-F238E27FC236}">
                  <a16:creationId xmlns:a16="http://schemas.microsoft.com/office/drawing/2014/main" id="{965A0501-00AC-9755-4119-E271C8F5FE96}"/>
                </a:ext>
              </a:extLst>
            </p:cNvPr>
            <p:cNvSpPr/>
            <p:nvPr/>
          </p:nvSpPr>
          <p:spPr>
            <a:xfrm>
              <a:off x="970104" y="3830560"/>
              <a:ext cx="2095369" cy="897151"/>
            </a:xfrm>
            <a:prstGeom prst="roundRect">
              <a:avLst>
                <a:gd name="adj" fmla="val 1240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</a:ln>
            <a:effectLst>
              <a:outerShdw blurRad="101600" dist="76200" dir="2700000" algn="tl" rotWithShape="0">
                <a:prstClr val="black">
                  <a:alpha val="14000"/>
                </a:prstClr>
              </a:outerShdw>
            </a:effectLst>
          </p:spPr>
          <p:txBody>
            <a:bodyPr wrap="square" lIns="96000" tIns="48000" rIns="96000" rtlCol="0" anchor="ctr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FDA"/>
                </a:buClr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Biomarcador alternativo de dislipidemia:</a:t>
              </a: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LP(a)</a:t>
              </a:r>
              <a:r>
                <a:rPr kumimoji="0" lang="es-ES" sz="1100" b="1" i="0" u="none" strike="noStrike" kern="0" cap="none" spc="0" normalizeH="0" baseline="30000" noProof="0" dirty="0">
                  <a:ln>
                    <a:noFill/>
                  </a:ln>
                  <a:solidFill>
                    <a:srgbClr val="009FDA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  <a:p>
              <a:pPr marL="143996" marR="0" lvl="0" indent="-143996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196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Partícula LDL modificada con proteína </a:t>
              </a:r>
              <a:r>
                <a:rPr kumimoji="0" lang="es-ES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Apo</a:t>
              </a: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(a) unida</a:t>
              </a:r>
            </a:p>
            <a:p>
              <a:pPr marL="143996" marR="0" lvl="0" indent="-143996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196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Factor de riesgo causal e independiente de ECV</a:t>
              </a:r>
            </a:p>
          </p:txBody>
        </p:sp>
        <p:cxnSp>
          <p:nvCxnSpPr>
            <p:cNvPr id="58" name="Connector: Elbow 2">
              <a:extLst>
                <a:ext uri="{FF2B5EF4-FFF2-40B4-BE49-F238E27FC236}">
                  <a16:creationId xmlns:a16="http://schemas.microsoft.com/office/drawing/2014/main" id="{33388FFD-9179-6EF2-5841-94D1745340D7}"/>
                </a:ext>
              </a:extLst>
            </p:cNvPr>
            <p:cNvCxnSpPr>
              <a:cxnSpLocks/>
              <a:stCxn id="15" idx="1"/>
              <a:endCxn id="57" idx="3"/>
            </p:cNvCxnSpPr>
            <p:nvPr/>
          </p:nvCxnSpPr>
          <p:spPr>
            <a:xfrm rot="10800000" flipV="1">
              <a:off x="3065473" y="4265595"/>
              <a:ext cx="221724" cy="13540"/>
            </a:xfrm>
            <a:prstGeom prst="bent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oval"/>
            </a:ln>
            <a:effectLst/>
          </p:spPr>
        </p:cxnSp>
      </p:grpSp>
      <p:grpSp>
        <p:nvGrpSpPr>
          <p:cNvPr id="59" name="Group 11">
            <a:extLst>
              <a:ext uri="{FF2B5EF4-FFF2-40B4-BE49-F238E27FC236}">
                <a16:creationId xmlns:a16="http://schemas.microsoft.com/office/drawing/2014/main" id="{27FF75FE-D2ED-EB2D-10B6-C7C3E3DEC2A5}"/>
              </a:ext>
            </a:extLst>
          </p:cNvPr>
          <p:cNvGrpSpPr/>
          <p:nvPr/>
        </p:nvGrpSpPr>
        <p:grpSpPr>
          <a:xfrm>
            <a:off x="7668680" y="2358821"/>
            <a:ext cx="2776015" cy="1408264"/>
            <a:chOff x="5742407" y="1766403"/>
            <a:chExt cx="2082011" cy="1056198"/>
          </a:xfrm>
        </p:grpSpPr>
        <p:grpSp>
          <p:nvGrpSpPr>
            <p:cNvPr id="60" name="LDL">
              <a:extLst>
                <a:ext uri="{FF2B5EF4-FFF2-40B4-BE49-F238E27FC236}">
                  <a16:creationId xmlns:a16="http://schemas.microsoft.com/office/drawing/2014/main" id="{DB0AC4DF-453E-B596-84E8-142A0AC174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8530" y="2532061"/>
              <a:ext cx="288000" cy="289342"/>
              <a:chOff x="5403301" y="3777204"/>
              <a:chExt cx="306977" cy="308408"/>
            </a:xfrm>
          </p:grpSpPr>
          <p:grpSp>
            <p:nvGrpSpPr>
              <p:cNvPr id="74" name="Group 137">
                <a:extLst>
                  <a:ext uri="{FF2B5EF4-FFF2-40B4-BE49-F238E27FC236}">
                    <a16:creationId xmlns:a16="http://schemas.microsoft.com/office/drawing/2014/main" id="{0CD82CDE-C3B9-B325-5547-CD4544CCD8A5}"/>
                  </a:ext>
                </a:extLst>
              </p:cNvPr>
              <p:cNvGrpSpPr/>
              <p:nvPr/>
            </p:nvGrpSpPr>
            <p:grpSpPr>
              <a:xfrm>
                <a:off x="5403301" y="3778634"/>
                <a:ext cx="306977" cy="306978"/>
                <a:chOff x="6792687" y="1866921"/>
                <a:chExt cx="306977" cy="306978"/>
              </a:xfrm>
            </p:grpSpPr>
            <p:sp>
              <p:nvSpPr>
                <p:cNvPr id="76" name="Oval 139">
                  <a:extLst>
                    <a:ext uri="{FF2B5EF4-FFF2-40B4-BE49-F238E27FC236}">
                      <a16:creationId xmlns:a16="http://schemas.microsoft.com/office/drawing/2014/main" id="{6906EE43-26E4-38D2-05B5-E3DFD63BA4F8}"/>
                    </a:ext>
                  </a:extLst>
                </p:cNvPr>
                <p:cNvSpPr/>
                <p:nvPr/>
              </p:nvSpPr>
              <p:spPr>
                <a:xfrm>
                  <a:off x="6792687" y="1866921"/>
                  <a:ext cx="306977" cy="306978"/>
                </a:xfrm>
                <a:prstGeom prst="ellipse">
                  <a:avLst/>
                </a:prstGeom>
                <a:solidFill>
                  <a:srgbClr val="AAD3E0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140">
                  <a:extLst>
                    <a:ext uri="{FF2B5EF4-FFF2-40B4-BE49-F238E27FC236}">
                      <a16:creationId xmlns:a16="http://schemas.microsoft.com/office/drawing/2014/main" id="{F15319C9-4CCF-A561-84B0-84121A9E714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1876" y="1905293"/>
                  <a:ext cx="228600" cy="230233"/>
                </a:xfrm>
                <a:prstGeom prst="ellipse">
                  <a:avLst/>
                </a:prstGeom>
                <a:solidFill>
                  <a:srgbClr val="C7E1EB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Oval 138">
                <a:extLst>
                  <a:ext uri="{FF2B5EF4-FFF2-40B4-BE49-F238E27FC236}">
                    <a16:creationId xmlns:a16="http://schemas.microsoft.com/office/drawing/2014/main" id="{0F8A763A-2137-0A22-A212-BB0E783B554C}"/>
                  </a:ext>
                </a:extLst>
              </p:cNvPr>
              <p:cNvSpPr/>
              <p:nvPr/>
            </p:nvSpPr>
            <p:spPr>
              <a:xfrm>
                <a:off x="5585394" y="3777204"/>
                <a:ext cx="108000" cy="108000"/>
              </a:xfrm>
              <a:prstGeom prst="ellipse">
                <a:avLst/>
              </a:prstGeom>
              <a:solidFill>
                <a:srgbClr val="009FDA">
                  <a:lumMod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LDL">
              <a:extLst>
                <a:ext uri="{FF2B5EF4-FFF2-40B4-BE49-F238E27FC236}">
                  <a16:creationId xmlns:a16="http://schemas.microsoft.com/office/drawing/2014/main" id="{5AFA1880-1FA9-853F-68F6-F51F411511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20128" y="2461590"/>
              <a:ext cx="288000" cy="289342"/>
              <a:chOff x="5403300" y="3777204"/>
              <a:chExt cx="306977" cy="308408"/>
            </a:xfrm>
          </p:grpSpPr>
          <p:grpSp>
            <p:nvGrpSpPr>
              <p:cNvPr id="70" name="Group 155">
                <a:extLst>
                  <a:ext uri="{FF2B5EF4-FFF2-40B4-BE49-F238E27FC236}">
                    <a16:creationId xmlns:a16="http://schemas.microsoft.com/office/drawing/2014/main" id="{FDEA46AB-82D1-B29C-B16A-B64C3D1CE13B}"/>
                  </a:ext>
                </a:extLst>
              </p:cNvPr>
              <p:cNvGrpSpPr/>
              <p:nvPr/>
            </p:nvGrpSpPr>
            <p:grpSpPr>
              <a:xfrm>
                <a:off x="5403300" y="3778634"/>
                <a:ext cx="306977" cy="306978"/>
                <a:chOff x="6792686" y="1866921"/>
                <a:chExt cx="306977" cy="306978"/>
              </a:xfrm>
            </p:grpSpPr>
            <p:sp>
              <p:nvSpPr>
                <p:cNvPr id="72" name="Oval 157">
                  <a:extLst>
                    <a:ext uri="{FF2B5EF4-FFF2-40B4-BE49-F238E27FC236}">
                      <a16:creationId xmlns:a16="http://schemas.microsoft.com/office/drawing/2014/main" id="{B654C507-38DC-BF54-C746-31C5EF7141F0}"/>
                    </a:ext>
                  </a:extLst>
                </p:cNvPr>
                <p:cNvSpPr/>
                <p:nvPr/>
              </p:nvSpPr>
              <p:spPr>
                <a:xfrm>
                  <a:off x="6792686" y="1866921"/>
                  <a:ext cx="306977" cy="306978"/>
                </a:xfrm>
                <a:prstGeom prst="ellipse">
                  <a:avLst/>
                </a:prstGeom>
                <a:solidFill>
                  <a:srgbClr val="AAD3E0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158">
                  <a:extLst>
                    <a:ext uri="{FF2B5EF4-FFF2-40B4-BE49-F238E27FC236}">
                      <a16:creationId xmlns:a16="http://schemas.microsoft.com/office/drawing/2014/main" id="{637F2A94-3F35-89EB-BE21-940497A6A34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1875" y="1905293"/>
                  <a:ext cx="228600" cy="230233"/>
                </a:xfrm>
                <a:prstGeom prst="ellipse">
                  <a:avLst/>
                </a:prstGeom>
                <a:solidFill>
                  <a:srgbClr val="C7E1EB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1" name="Oval 156">
                <a:extLst>
                  <a:ext uri="{FF2B5EF4-FFF2-40B4-BE49-F238E27FC236}">
                    <a16:creationId xmlns:a16="http://schemas.microsoft.com/office/drawing/2014/main" id="{E756ED78-2901-0D6B-CF39-7747317EDE3A}"/>
                  </a:ext>
                </a:extLst>
              </p:cNvPr>
              <p:cNvSpPr/>
              <p:nvPr/>
            </p:nvSpPr>
            <p:spPr>
              <a:xfrm>
                <a:off x="5585394" y="3777204"/>
                <a:ext cx="108000" cy="108000"/>
              </a:xfrm>
              <a:prstGeom prst="ellipse">
                <a:avLst/>
              </a:prstGeom>
              <a:solidFill>
                <a:srgbClr val="009FDA">
                  <a:lumMod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LDL">
              <a:extLst>
                <a:ext uri="{FF2B5EF4-FFF2-40B4-BE49-F238E27FC236}">
                  <a16:creationId xmlns:a16="http://schemas.microsoft.com/office/drawing/2014/main" id="{32EEAEC1-8094-5DCE-0FC5-433EB62AA7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29123" y="2533259"/>
              <a:ext cx="288000" cy="289342"/>
              <a:chOff x="5403300" y="3777204"/>
              <a:chExt cx="306977" cy="308408"/>
            </a:xfrm>
          </p:grpSpPr>
          <p:grpSp>
            <p:nvGrpSpPr>
              <p:cNvPr id="66" name="Group 160">
                <a:extLst>
                  <a:ext uri="{FF2B5EF4-FFF2-40B4-BE49-F238E27FC236}">
                    <a16:creationId xmlns:a16="http://schemas.microsoft.com/office/drawing/2014/main" id="{DE373176-D9FF-CA9C-8AB9-F984A7242F1C}"/>
                  </a:ext>
                </a:extLst>
              </p:cNvPr>
              <p:cNvGrpSpPr/>
              <p:nvPr/>
            </p:nvGrpSpPr>
            <p:grpSpPr>
              <a:xfrm>
                <a:off x="5403300" y="3778634"/>
                <a:ext cx="306977" cy="306978"/>
                <a:chOff x="6792686" y="1866921"/>
                <a:chExt cx="306977" cy="306978"/>
              </a:xfrm>
            </p:grpSpPr>
            <p:sp>
              <p:nvSpPr>
                <p:cNvPr id="68" name="Oval 162">
                  <a:extLst>
                    <a:ext uri="{FF2B5EF4-FFF2-40B4-BE49-F238E27FC236}">
                      <a16:creationId xmlns:a16="http://schemas.microsoft.com/office/drawing/2014/main" id="{3BAEEF41-D57A-750E-39F5-BECE93B96CE7}"/>
                    </a:ext>
                  </a:extLst>
                </p:cNvPr>
                <p:cNvSpPr/>
                <p:nvPr/>
              </p:nvSpPr>
              <p:spPr>
                <a:xfrm>
                  <a:off x="6792686" y="1866921"/>
                  <a:ext cx="306977" cy="306978"/>
                </a:xfrm>
                <a:prstGeom prst="ellipse">
                  <a:avLst/>
                </a:prstGeom>
                <a:solidFill>
                  <a:srgbClr val="AAD3E0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163">
                  <a:extLst>
                    <a:ext uri="{FF2B5EF4-FFF2-40B4-BE49-F238E27FC236}">
                      <a16:creationId xmlns:a16="http://schemas.microsoft.com/office/drawing/2014/main" id="{56E76A66-5E3C-4AF4-BA0F-8DC15D233BD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1875" y="1905293"/>
                  <a:ext cx="228600" cy="230233"/>
                </a:xfrm>
                <a:prstGeom prst="ellipse">
                  <a:avLst/>
                </a:prstGeom>
                <a:solidFill>
                  <a:srgbClr val="C7E1EB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" name="Oval 161">
                <a:extLst>
                  <a:ext uri="{FF2B5EF4-FFF2-40B4-BE49-F238E27FC236}">
                    <a16:creationId xmlns:a16="http://schemas.microsoft.com/office/drawing/2014/main" id="{22721EE9-D872-FD6F-4E0D-67D95D389464}"/>
                  </a:ext>
                </a:extLst>
              </p:cNvPr>
              <p:cNvSpPr/>
              <p:nvPr/>
            </p:nvSpPr>
            <p:spPr>
              <a:xfrm>
                <a:off x="5585394" y="3777204"/>
                <a:ext cx="108000" cy="108000"/>
              </a:xfrm>
              <a:prstGeom prst="ellipse">
                <a:avLst/>
              </a:prstGeom>
              <a:solidFill>
                <a:srgbClr val="009FDA">
                  <a:lumMod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63" name="TextBox 177">
              <a:extLst>
                <a:ext uri="{FF2B5EF4-FFF2-40B4-BE49-F238E27FC236}">
                  <a16:creationId xmlns:a16="http://schemas.microsoft.com/office/drawing/2014/main" id="{928E80B9-85D8-AE92-7FE9-D996B5A1CBBA}"/>
                </a:ext>
              </a:extLst>
            </p:cNvPr>
            <p:cNvSpPr txBox="1"/>
            <p:nvPr/>
          </p:nvSpPr>
          <p:spPr>
            <a:xfrm>
              <a:off x="5742407" y="2244233"/>
              <a:ext cx="196101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Aumento de 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2B5CC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quilomicrones</a:t>
              </a:r>
            </a:p>
          </p:txBody>
        </p:sp>
        <p:cxnSp>
          <p:nvCxnSpPr>
            <p:cNvPr id="64" name="Straight Connector 204">
              <a:extLst>
                <a:ext uri="{FF2B5EF4-FFF2-40B4-BE49-F238E27FC236}">
                  <a16:creationId xmlns:a16="http://schemas.microsoft.com/office/drawing/2014/main" id="{88EDB6AD-2BBA-0FAA-2334-418B42FB9A71}"/>
                </a:ext>
              </a:extLst>
            </p:cNvPr>
            <p:cNvCxnSpPr>
              <a:cxnSpLocks/>
            </p:cNvCxnSpPr>
            <p:nvPr/>
          </p:nvCxnSpPr>
          <p:spPr>
            <a:xfrm>
              <a:off x="6715964" y="1766403"/>
              <a:ext cx="0" cy="489254"/>
            </a:xfrm>
            <a:prstGeom prst="line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  <p:sp>
          <p:nvSpPr>
            <p:cNvPr id="65" name="TextBox 179">
              <a:extLst>
                <a:ext uri="{FF2B5EF4-FFF2-40B4-BE49-F238E27FC236}">
                  <a16:creationId xmlns:a16="http://schemas.microsoft.com/office/drawing/2014/main" id="{CA19F603-177E-82C3-5B06-3FA4037D0CD0}"/>
                </a:ext>
              </a:extLst>
            </p:cNvPr>
            <p:cNvSpPr txBox="1"/>
            <p:nvPr/>
          </p:nvSpPr>
          <p:spPr>
            <a:xfrm>
              <a:off x="7317123" y="2430187"/>
              <a:ext cx="507295" cy="196208"/>
            </a:xfrm>
            <a:prstGeom prst="rect">
              <a:avLst/>
            </a:prstGeom>
            <a:noFill/>
          </p:spPr>
          <p:txBody>
            <a:bodyPr wrap="square" lIns="48000" rIns="48000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9FDA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ApoB-48</a:t>
              </a: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D5FAF04F-701E-E84C-E386-E48D770DBD78}"/>
              </a:ext>
            </a:extLst>
          </p:cNvPr>
          <p:cNvGrpSpPr/>
          <p:nvPr/>
        </p:nvGrpSpPr>
        <p:grpSpPr>
          <a:xfrm>
            <a:off x="7018915" y="3374672"/>
            <a:ext cx="3805431" cy="1151528"/>
            <a:chOff x="5321469" y="2513975"/>
            <a:chExt cx="2854073" cy="863645"/>
          </a:xfrm>
        </p:grpSpPr>
        <p:sp>
          <p:nvSpPr>
            <p:cNvPr id="79" name="Rounded Rectangle 98">
              <a:extLst>
                <a:ext uri="{FF2B5EF4-FFF2-40B4-BE49-F238E27FC236}">
                  <a16:creationId xmlns:a16="http://schemas.microsoft.com/office/drawing/2014/main" id="{337F60A2-777E-45DE-2C7D-70D8558FAB96}"/>
                </a:ext>
              </a:extLst>
            </p:cNvPr>
            <p:cNvSpPr/>
            <p:nvPr/>
          </p:nvSpPr>
          <p:spPr>
            <a:xfrm>
              <a:off x="5321469" y="2879612"/>
              <a:ext cx="2854073" cy="498008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</a:ln>
            <a:effectLst>
              <a:outerShdw blurRad="101600" dist="76200" dir="2700000" algn="tl" rotWithShape="0">
                <a:prstClr val="black">
                  <a:alpha val="14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9FDA"/>
                </a:buClr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Biomarcador alternativo de dislipidemia: </a:t>
              </a: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9FDA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ApoB-48</a:t>
              </a:r>
              <a:r>
                <a:rPr kumimoji="0" lang="es-ES" sz="1100" b="1" i="0" u="none" strike="noStrike" kern="0" cap="none" spc="0" normalizeH="0" baseline="30000" noProof="0" dirty="0">
                  <a:ln>
                    <a:noFill/>
                  </a:ln>
                  <a:solidFill>
                    <a:srgbClr val="009FDA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  <a:p>
              <a:pPr marL="228594" marR="0" lvl="0" indent="-228594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196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Marcador exclusivo de las partículas de quilomicrones</a:t>
              </a:r>
            </a:p>
            <a:p>
              <a:pPr marL="228594" marR="0" lvl="0" indent="-228594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196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Se asocia a aterosclerosis y ECV</a:t>
              </a:r>
            </a:p>
          </p:txBody>
        </p:sp>
        <p:cxnSp>
          <p:nvCxnSpPr>
            <p:cNvPr id="80" name="Connector: Elbow 131">
              <a:extLst>
                <a:ext uri="{FF2B5EF4-FFF2-40B4-BE49-F238E27FC236}">
                  <a16:creationId xmlns:a16="http://schemas.microsoft.com/office/drawing/2014/main" id="{CEBCF3BA-75F5-B900-D122-D7BDF3E61F97}"/>
                </a:ext>
              </a:extLst>
            </p:cNvPr>
            <p:cNvCxnSpPr>
              <a:cxnSpLocks/>
              <a:stCxn id="65" idx="3"/>
              <a:endCxn id="79" idx="3"/>
            </p:cNvCxnSpPr>
            <p:nvPr/>
          </p:nvCxnSpPr>
          <p:spPr>
            <a:xfrm>
              <a:off x="7890804" y="2513975"/>
              <a:ext cx="284738" cy="614642"/>
            </a:xfrm>
            <a:prstGeom prst="bentConnector3">
              <a:avLst>
                <a:gd name="adj1" fmla="val 160213"/>
              </a:avLst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oval"/>
            </a:ln>
            <a:effectLst/>
          </p:spPr>
        </p:cxnSp>
      </p:grpSp>
      <p:grpSp>
        <p:nvGrpSpPr>
          <p:cNvPr id="81" name="Group 7">
            <a:extLst>
              <a:ext uri="{FF2B5EF4-FFF2-40B4-BE49-F238E27FC236}">
                <a16:creationId xmlns:a16="http://schemas.microsoft.com/office/drawing/2014/main" id="{EFF646C4-ACD4-B1C6-2955-F3426703297B}"/>
              </a:ext>
            </a:extLst>
          </p:cNvPr>
          <p:cNvGrpSpPr/>
          <p:nvPr/>
        </p:nvGrpSpPr>
        <p:grpSpPr>
          <a:xfrm>
            <a:off x="3804888" y="4583952"/>
            <a:ext cx="5159004" cy="168012"/>
            <a:chOff x="2844563" y="3435251"/>
            <a:chExt cx="3869253" cy="126009"/>
          </a:xfrm>
        </p:grpSpPr>
        <p:cxnSp>
          <p:nvCxnSpPr>
            <p:cNvPr id="82" name="Straight Connector 197">
              <a:extLst>
                <a:ext uri="{FF2B5EF4-FFF2-40B4-BE49-F238E27FC236}">
                  <a16:creationId xmlns:a16="http://schemas.microsoft.com/office/drawing/2014/main" id="{FF35AF2E-0694-9121-FDBA-A66D641E2647}"/>
                </a:ext>
              </a:extLst>
            </p:cNvPr>
            <p:cNvCxnSpPr>
              <a:cxnSpLocks/>
            </p:cNvCxnSpPr>
            <p:nvPr/>
          </p:nvCxnSpPr>
          <p:spPr>
            <a:xfrm>
              <a:off x="6713816" y="3435251"/>
              <a:ext cx="0" cy="126008"/>
            </a:xfrm>
            <a:prstGeom prst="line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83" name="Straight Connector 195">
              <a:extLst>
                <a:ext uri="{FF2B5EF4-FFF2-40B4-BE49-F238E27FC236}">
                  <a16:creationId xmlns:a16="http://schemas.microsoft.com/office/drawing/2014/main" id="{CEE8BDDC-C50A-51E6-BF8A-C9C3D90C3DEF}"/>
                </a:ext>
              </a:extLst>
            </p:cNvPr>
            <p:cNvCxnSpPr>
              <a:cxnSpLocks/>
            </p:cNvCxnSpPr>
            <p:nvPr/>
          </p:nvCxnSpPr>
          <p:spPr>
            <a:xfrm>
              <a:off x="2844563" y="3435252"/>
              <a:ext cx="0" cy="126008"/>
            </a:xfrm>
            <a:prstGeom prst="line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</p:grpSp>
      <p:grpSp>
        <p:nvGrpSpPr>
          <p:cNvPr id="84" name="Group 4">
            <a:extLst>
              <a:ext uri="{FF2B5EF4-FFF2-40B4-BE49-F238E27FC236}">
                <a16:creationId xmlns:a16="http://schemas.microsoft.com/office/drawing/2014/main" id="{89BAB3DE-1D82-2F87-F366-C9E7AF84315C}"/>
              </a:ext>
            </a:extLst>
          </p:cNvPr>
          <p:cNvGrpSpPr/>
          <p:nvPr/>
        </p:nvGrpSpPr>
        <p:grpSpPr>
          <a:xfrm>
            <a:off x="1513558" y="2324808"/>
            <a:ext cx="4583010" cy="2216932"/>
            <a:chOff x="1126065" y="1740893"/>
            <a:chExt cx="3437258" cy="1662699"/>
          </a:xfrm>
        </p:grpSpPr>
        <p:sp>
          <p:nvSpPr>
            <p:cNvPr id="85" name="TextBox 91">
              <a:extLst>
                <a:ext uri="{FF2B5EF4-FFF2-40B4-BE49-F238E27FC236}">
                  <a16:creationId xmlns:a16="http://schemas.microsoft.com/office/drawing/2014/main" id="{A25E6CF5-B4C6-11ED-208C-E1F3F6FB8DB7}"/>
                </a:ext>
              </a:extLst>
            </p:cNvPr>
            <p:cNvSpPr txBox="1"/>
            <p:nvPr/>
          </p:nvSpPr>
          <p:spPr>
            <a:xfrm>
              <a:off x="2961323" y="2222951"/>
              <a:ext cx="1602000" cy="229850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Aumento de glucosa</a:t>
              </a:r>
            </a:p>
          </p:txBody>
        </p:sp>
        <p:sp>
          <p:nvSpPr>
            <p:cNvPr id="86" name="TextBox 93">
              <a:extLst>
                <a:ext uri="{FF2B5EF4-FFF2-40B4-BE49-F238E27FC236}">
                  <a16:creationId xmlns:a16="http://schemas.microsoft.com/office/drawing/2014/main" id="{16565792-8CC8-8514-5309-53BFE81CC61D}"/>
                </a:ext>
              </a:extLst>
            </p:cNvPr>
            <p:cNvSpPr txBox="1"/>
            <p:nvPr/>
          </p:nvSpPr>
          <p:spPr>
            <a:xfrm>
              <a:off x="1137054" y="2222951"/>
              <a:ext cx="1579501" cy="22985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Aumento de ácidos grasos</a:t>
              </a:r>
            </a:p>
          </p:txBody>
        </p:sp>
        <p:grpSp>
          <p:nvGrpSpPr>
            <p:cNvPr id="87" name="Group 94">
              <a:extLst>
                <a:ext uri="{FF2B5EF4-FFF2-40B4-BE49-F238E27FC236}">
                  <a16:creationId xmlns:a16="http://schemas.microsoft.com/office/drawing/2014/main" id="{365B372D-EF01-7ABB-85D5-6BFDCEDF1959}"/>
                </a:ext>
              </a:extLst>
            </p:cNvPr>
            <p:cNvGrpSpPr/>
            <p:nvPr/>
          </p:nvGrpSpPr>
          <p:grpSpPr>
            <a:xfrm>
              <a:off x="2043563" y="2565002"/>
              <a:ext cx="1602000" cy="241200"/>
              <a:chOff x="4445578" y="1534742"/>
              <a:chExt cx="1602000" cy="241200"/>
            </a:xfrm>
          </p:grpSpPr>
          <p:sp>
            <p:nvSpPr>
              <p:cNvPr id="133" name="Rectangle: Rounded Corners 95">
                <a:extLst>
                  <a:ext uri="{FF2B5EF4-FFF2-40B4-BE49-F238E27FC236}">
                    <a16:creationId xmlns:a16="http://schemas.microsoft.com/office/drawing/2014/main" id="{430575DF-7B59-0A9C-270B-D85AC991C392}"/>
                  </a:ext>
                </a:extLst>
              </p:cNvPr>
              <p:cNvSpPr/>
              <p:nvPr/>
            </p:nvSpPr>
            <p:spPr>
              <a:xfrm flipV="1">
                <a:off x="4445578" y="1534742"/>
                <a:ext cx="1602000" cy="241200"/>
              </a:xfrm>
              <a:prstGeom prst="roundRect">
                <a:avLst/>
              </a:prstGeom>
              <a:solidFill>
                <a:srgbClr val="3F9C3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1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4" name="TextBox 96">
                <a:extLst>
                  <a:ext uri="{FF2B5EF4-FFF2-40B4-BE49-F238E27FC236}">
                    <a16:creationId xmlns:a16="http://schemas.microsoft.com/office/drawing/2014/main" id="{B4E75825-E1E2-7790-4371-745C2D25C75C}"/>
                  </a:ext>
                </a:extLst>
              </p:cNvPr>
              <p:cNvSpPr txBox="1"/>
              <p:nvPr/>
            </p:nvSpPr>
            <p:spPr>
              <a:xfrm>
                <a:off x="4445578" y="1540555"/>
                <a:ext cx="160200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Hígado</a:t>
                </a:r>
              </a:p>
            </p:txBody>
          </p:sp>
          <p:pic>
            <p:nvPicPr>
              <p:cNvPr id="135" name="Graphic 97">
                <a:extLst>
                  <a:ext uri="{FF2B5EF4-FFF2-40B4-BE49-F238E27FC236}">
                    <a16:creationId xmlns:a16="http://schemas.microsoft.com/office/drawing/2014/main" id="{4D12590E-8C8B-44E9-C542-CF99EB721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45084" y="1558078"/>
                <a:ext cx="295858" cy="197238"/>
              </a:xfrm>
              <a:prstGeom prst="rect">
                <a:avLst/>
              </a:prstGeom>
            </p:spPr>
          </p:pic>
        </p:grpSp>
        <p:grpSp>
          <p:nvGrpSpPr>
            <p:cNvPr id="88" name="LDL">
              <a:extLst>
                <a:ext uri="{FF2B5EF4-FFF2-40B4-BE49-F238E27FC236}">
                  <a16:creationId xmlns:a16="http://schemas.microsoft.com/office/drawing/2014/main" id="{A12873A4-954D-5430-CE44-E09F8BB69B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51570" y="3114250"/>
              <a:ext cx="288000" cy="289342"/>
              <a:chOff x="5403300" y="3777204"/>
              <a:chExt cx="306977" cy="308408"/>
            </a:xfrm>
          </p:grpSpPr>
          <p:grpSp>
            <p:nvGrpSpPr>
              <p:cNvPr id="129" name="Group 100">
                <a:extLst>
                  <a:ext uri="{FF2B5EF4-FFF2-40B4-BE49-F238E27FC236}">
                    <a16:creationId xmlns:a16="http://schemas.microsoft.com/office/drawing/2014/main" id="{31DEC6DD-B8C9-95D9-1257-2F82A05D1EF0}"/>
                  </a:ext>
                </a:extLst>
              </p:cNvPr>
              <p:cNvGrpSpPr/>
              <p:nvPr/>
            </p:nvGrpSpPr>
            <p:grpSpPr>
              <a:xfrm>
                <a:off x="5403300" y="3778634"/>
                <a:ext cx="306977" cy="306978"/>
                <a:chOff x="6792686" y="1866921"/>
                <a:chExt cx="306977" cy="306978"/>
              </a:xfrm>
            </p:grpSpPr>
            <p:sp>
              <p:nvSpPr>
                <p:cNvPr id="131" name="Oval 102">
                  <a:extLst>
                    <a:ext uri="{FF2B5EF4-FFF2-40B4-BE49-F238E27FC236}">
                      <a16:creationId xmlns:a16="http://schemas.microsoft.com/office/drawing/2014/main" id="{1F4D3AAD-1087-3498-D43D-DF4D1F181357}"/>
                    </a:ext>
                  </a:extLst>
                </p:cNvPr>
                <p:cNvSpPr/>
                <p:nvPr/>
              </p:nvSpPr>
              <p:spPr>
                <a:xfrm>
                  <a:off x="6792686" y="1866921"/>
                  <a:ext cx="306977" cy="306978"/>
                </a:xfrm>
                <a:prstGeom prst="ellipse">
                  <a:avLst/>
                </a:prstGeom>
                <a:solidFill>
                  <a:srgbClr val="8CC486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03">
                  <a:extLst>
                    <a:ext uri="{FF2B5EF4-FFF2-40B4-BE49-F238E27FC236}">
                      <a16:creationId xmlns:a16="http://schemas.microsoft.com/office/drawing/2014/main" id="{C18ECC3A-B912-7907-F52E-7BA54AABBC9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1875" y="1905293"/>
                  <a:ext cx="228600" cy="230233"/>
                </a:xfrm>
                <a:prstGeom prst="ellipse">
                  <a:avLst/>
                </a:prstGeom>
                <a:solidFill>
                  <a:srgbClr val="B2D7A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Oval 101">
                <a:extLst>
                  <a:ext uri="{FF2B5EF4-FFF2-40B4-BE49-F238E27FC236}">
                    <a16:creationId xmlns:a16="http://schemas.microsoft.com/office/drawing/2014/main" id="{33AE26A5-8169-5BEF-1162-F05092E6EA41}"/>
                  </a:ext>
                </a:extLst>
              </p:cNvPr>
              <p:cNvSpPr/>
              <p:nvPr/>
            </p:nvSpPr>
            <p:spPr>
              <a:xfrm>
                <a:off x="5585394" y="3777204"/>
                <a:ext cx="108000" cy="108000"/>
              </a:xfrm>
              <a:prstGeom prst="ellipse">
                <a:avLst/>
              </a:prstGeom>
              <a:solidFill>
                <a:srgbClr val="009FDA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LDL">
              <a:extLst>
                <a:ext uri="{FF2B5EF4-FFF2-40B4-BE49-F238E27FC236}">
                  <a16:creationId xmlns:a16="http://schemas.microsoft.com/office/drawing/2014/main" id="{6047BBDB-946A-8B95-CE34-DADEAFC96C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69283" y="3083755"/>
              <a:ext cx="288000" cy="289342"/>
              <a:chOff x="5403300" y="3777204"/>
              <a:chExt cx="306977" cy="308408"/>
            </a:xfrm>
          </p:grpSpPr>
          <p:grpSp>
            <p:nvGrpSpPr>
              <p:cNvPr id="125" name="Group 105">
                <a:extLst>
                  <a:ext uri="{FF2B5EF4-FFF2-40B4-BE49-F238E27FC236}">
                    <a16:creationId xmlns:a16="http://schemas.microsoft.com/office/drawing/2014/main" id="{C18600C9-EAAA-E7DA-9074-32C036378FDB}"/>
                  </a:ext>
                </a:extLst>
              </p:cNvPr>
              <p:cNvGrpSpPr/>
              <p:nvPr/>
            </p:nvGrpSpPr>
            <p:grpSpPr>
              <a:xfrm>
                <a:off x="5403300" y="3778634"/>
                <a:ext cx="306977" cy="306978"/>
                <a:chOff x="6792686" y="1866921"/>
                <a:chExt cx="306977" cy="306978"/>
              </a:xfrm>
            </p:grpSpPr>
            <p:sp>
              <p:nvSpPr>
                <p:cNvPr id="127" name="Oval 107">
                  <a:extLst>
                    <a:ext uri="{FF2B5EF4-FFF2-40B4-BE49-F238E27FC236}">
                      <a16:creationId xmlns:a16="http://schemas.microsoft.com/office/drawing/2014/main" id="{17729CBF-9EB7-7BCE-1952-273CD497397D}"/>
                    </a:ext>
                  </a:extLst>
                </p:cNvPr>
                <p:cNvSpPr/>
                <p:nvPr/>
              </p:nvSpPr>
              <p:spPr>
                <a:xfrm>
                  <a:off x="6792686" y="1866921"/>
                  <a:ext cx="306977" cy="306978"/>
                </a:xfrm>
                <a:prstGeom prst="ellipse">
                  <a:avLst/>
                </a:prstGeom>
                <a:solidFill>
                  <a:srgbClr val="8CC486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Oval 108">
                  <a:extLst>
                    <a:ext uri="{FF2B5EF4-FFF2-40B4-BE49-F238E27FC236}">
                      <a16:creationId xmlns:a16="http://schemas.microsoft.com/office/drawing/2014/main" id="{06D79F9B-6042-4BB4-2FD2-8328CD9C2B7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1875" y="1905293"/>
                  <a:ext cx="228600" cy="230233"/>
                </a:xfrm>
                <a:prstGeom prst="ellipse">
                  <a:avLst/>
                </a:prstGeom>
                <a:solidFill>
                  <a:srgbClr val="B2D7A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Oval 106">
                <a:extLst>
                  <a:ext uri="{FF2B5EF4-FFF2-40B4-BE49-F238E27FC236}">
                    <a16:creationId xmlns:a16="http://schemas.microsoft.com/office/drawing/2014/main" id="{86F5ECB2-BA67-FFB7-8869-693D763C3AFE}"/>
                  </a:ext>
                </a:extLst>
              </p:cNvPr>
              <p:cNvSpPr/>
              <p:nvPr/>
            </p:nvSpPr>
            <p:spPr>
              <a:xfrm>
                <a:off x="5585394" y="3777204"/>
                <a:ext cx="108000" cy="108000"/>
              </a:xfrm>
              <a:prstGeom prst="ellipse">
                <a:avLst/>
              </a:prstGeom>
              <a:solidFill>
                <a:srgbClr val="009FDA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LDL">
              <a:extLst>
                <a:ext uri="{FF2B5EF4-FFF2-40B4-BE49-F238E27FC236}">
                  <a16:creationId xmlns:a16="http://schemas.microsoft.com/office/drawing/2014/main" id="{A551476B-A717-EAB5-3BE3-63C5AFAE67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29071" y="3062041"/>
              <a:ext cx="288000" cy="289342"/>
              <a:chOff x="5403300" y="3777204"/>
              <a:chExt cx="306977" cy="308408"/>
            </a:xfrm>
          </p:grpSpPr>
          <p:grpSp>
            <p:nvGrpSpPr>
              <p:cNvPr id="121" name="Group 115">
                <a:extLst>
                  <a:ext uri="{FF2B5EF4-FFF2-40B4-BE49-F238E27FC236}">
                    <a16:creationId xmlns:a16="http://schemas.microsoft.com/office/drawing/2014/main" id="{342B90E8-98A0-E0F1-D1AD-98B9CDD55156}"/>
                  </a:ext>
                </a:extLst>
              </p:cNvPr>
              <p:cNvGrpSpPr/>
              <p:nvPr/>
            </p:nvGrpSpPr>
            <p:grpSpPr>
              <a:xfrm>
                <a:off x="5403300" y="3778634"/>
                <a:ext cx="306977" cy="306978"/>
                <a:chOff x="6792686" y="1866921"/>
                <a:chExt cx="306977" cy="306978"/>
              </a:xfrm>
            </p:grpSpPr>
            <p:sp>
              <p:nvSpPr>
                <p:cNvPr id="123" name="Oval 117">
                  <a:extLst>
                    <a:ext uri="{FF2B5EF4-FFF2-40B4-BE49-F238E27FC236}">
                      <a16:creationId xmlns:a16="http://schemas.microsoft.com/office/drawing/2014/main" id="{849A1B3C-2619-677A-2AEC-E5DC9B318F1C}"/>
                    </a:ext>
                  </a:extLst>
                </p:cNvPr>
                <p:cNvSpPr/>
                <p:nvPr/>
              </p:nvSpPr>
              <p:spPr>
                <a:xfrm>
                  <a:off x="6792686" y="1866921"/>
                  <a:ext cx="306977" cy="306978"/>
                </a:xfrm>
                <a:prstGeom prst="ellipse">
                  <a:avLst/>
                </a:prstGeom>
                <a:solidFill>
                  <a:srgbClr val="8CC486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val 118">
                  <a:extLst>
                    <a:ext uri="{FF2B5EF4-FFF2-40B4-BE49-F238E27FC236}">
                      <a16:creationId xmlns:a16="http://schemas.microsoft.com/office/drawing/2014/main" id="{8591669C-8412-4B63-1F0C-F73280D6A01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1875" y="1905293"/>
                  <a:ext cx="228600" cy="230233"/>
                </a:xfrm>
                <a:prstGeom prst="ellipse">
                  <a:avLst/>
                </a:prstGeom>
                <a:solidFill>
                  <a:srgbClr val="B2D7A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2" name="Oval 116">
                <a:extLst>
                  <a:ext uri="{FF2B5EF4-FFF2-40B4-BE49-F238E27FC236}">
                    <a16:creationId xmlns:a16="http://schemas.microsoft.com/office/drawing/2014/main" id="{2D3D979D-5DE9-A456-096C-42CABA243A71}"/>
                  </a:ext>
                </a:extLst>
              </p:cNvPr>
              <p:cNvSpPr/>
              <p:nvPr/>
            </p:nvSpPr>
            <p:spPr>
              <a:xfrm>
                <a:off x="5585394" y="3777204"/>
                <a:ext cx="108000" cy="108000"/>
              </a:xfrm>
              <a:prstGeom prst="ellipse">
                <a:avLst/>
              </a:prstGeom>
              <a:solidFill>
                <a:srgbClr val="009FDA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Group 45">
              <a:extLst>
                <a:ext uri="{FF2B5EF4-FFF2-40B4-BE49-F238E27FC236}">
                  <a16:creationId xmlns:a16="http://schemas.microsoft.com/office/drawing/2014/main" id="{3E866365-50EC-C02C-A1D4-BBBD0B749564}"/>
                </a:ext>
              </a:extLst>
            </p:cNvPr>
            <p:cNvGrpSpPr/>
            <p:nvPr/>
          </p:nvGrpSpPr>
          <p:grpSpPr>
            <a:xfrm>
              <a:off x="1126065" y="1894549"/>
              <a:ext cx="1601740" cy="241200"/>
              <a:chOff x="1126065" y="1894549"/>
              <a:chExt cx="1601740" cy="241200"/>
            </a:xfrm>
          </p:grpSpPr>
          <p:sp>
            <p:nvSpPr>
              <p:cNvPr id="100" name="Rectangle: Rounded Corners 58">
                <a:extLst>
                  <a:ext uri="{FF2B5EF4-FFF2-40B4-BE49-F238E27FC236}">
                    <a16:creationId xmlns:a16="http://schemas.microsoft.com/office/drawing/2014/main" id="{0FC0C4D0-53DF-22CC-6E59-483F9F433D57}"/>
                  </a:ext>
                </a:extLst>
              </p:cNvPr>
              <p:cNvSpPr/>
              <p:nvPr/>
            </p:nvSpPr>
            <p:spPr>
              <a:xfrm flipV="1">
                <a:off x="1126065" y="1894549"/>
                <a:ext cx="1601739" cy="241200"/>
              </a:xfrm>
              <a:prstGeom prst="roundRect">
                <a:avLst/>
              </a:prstGeom>
              <a:solidFill>
                <a:srgbClr val="739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1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1" name="TextBox 60">
                <a:extLst>
                  <a:ext uri="{FF2B5EF4-FFF2-40B4-BE49-F238E27FC236}">
                    <a16:creationId xmlns:a16="http://schemas.microsoft.com/office/drawing/2014/main" id="{9D6E5159-4104-F125-81D4-0A888B99046E}"/>
                  </a:ext>
                </a:extLst>
              </p:cNvPr>
              <p:cNvSpPr txBox="1"/>
              <p:nvPr/>
            </p:nvSpPr>
            <p:spPr>
              <a:xfrm>
                <a:off x="1370880" y="1897284"/>
                <a:ext cx="1356925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Tejido adiposo</a:t>
                </a:r>
              </a:p>
            </p:txBody>
          </p:sp>
          <p:grpSp>
            <p:nvGrpSpPr>
              <p:cNvPr id="102" name="Graphic 20">
                <a:extLst>
                  <a:ext uri="{FF2B5EF4-FFF2-40B4-BE49-F238E27FC236}">
                    <a16:creationId xmlns:a16="http://schemas.microsoft.com/office/drawing/2014/main" id="{A8C5E26B-673E-6BB6-82D2-F113D04474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202861" y="1908802"/>
                <a:ext cx="238441" cy="206648"/>
                <a:chOff x="6247027" y="764062"/>
                <a:chExt cx="3298131" cy="2858371"/>
              </a:xfrm>
            </p:grpSpPr>
            <p:sp>
              <p:nvSpPr>
                <p:cNvPr id="103" name="Freeform: Shape 61">
                  <a:extLst>
                    <a:ext uri="{FF2B5EF4-FFF2-40B4-BE49-F238E27FC236}">
                      <a16:creationId xmlns:a16="http://schemas.microsoft.com/office/drawing/2014/main" id="{0B071866-68A0-B2D1-E061-66141C9E433B}"/>
                    </a:ext>
                  </a:extLst>
                </p:cNvPr>
                <p:cNvSpPr/>
                <p:nvPr/>
              </p:nvSpPr>
              <p:spPr>
                <a:xfrm>
                  <a:off x="6247027" y="1452078"/>
                  <a:ext cx="1423496" cy="1635160"/>
                </a:xfrm>
                <a:custGeom>
                  <a:avLst/>
                  <a:gdLst>
                    <a:gd name="connsiteX0" fmla="*/ 12469 w 1423496"/>
                    <a:gd name="connsiteY0" fmla="*/ 696301 h 1635160"/>
                    <a:gd name="connsiteX1" fmla="*/ 382991 w 1423496"/>
                    <a:gd name="connsiteY1" fmla="*/ 179093 h 1635160"/>
                    <a:gd name="connsiteX2" fmla="*/ 1168804 w 1423496"/>
                    <a:gd name="connsiteY2" fmla="*/ 34313 h 1635160"/>
                    <a:gd name="connsiteX3" fmla="*/ 1423121 w 1423496"/>
                    <a:gd name="connsiteY3" fmla="*/ 764881 h 1635160"/>
                    <a:gd name="connsiteX4" fmla="*/ 1212619 w 1423496"/>
                    <a:gd name="connsiteY4" fmla="*/ 1239226 h 1635160"/>
                    <a:gd name="connsiteX5" fmla="*/ 774469 w 1423496"/>
                    <a:gd name="connsiteY5" fmla="*/ 1592603 h 1635160"/>
                    <a:gd name="connsiteX6" fmla="*/ 386801 w 1423496"/>
                    <a:gd name="connsiteY6" fmla="*/ 1578316 h 1635160"/>
                    <a:gd name="connsiteX7" fmla="*/ 112481 w 1423496"/>
                    <a:gd name="connsiteY7" fmla="*/ 1132546 h 1635160"/>
                    <a:gd name="connsiteX8" fmla="*/ 12469 w 1423496"/>
                    <a:gd name="connsiteY8" fmla="*/ 696301 h 1635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3496" h="1635160">
                      <a:moveTo>
                        <a:pt x="12469" y="696301"/>
                      </a:moveTo>
                      <a:cubicBezTo>
                        <a:pt x="58189" y="537233"/>
                        <a:pt x="190586" y="289583"/>
                        <a:pt x="382991" y="179093"/>
                      </a:cubicBezTo>
                      <a:cubicBezTo>
                        <a:pt x="575396" y="68603"/>
                        <a:pt x="995449" y="-63794"/>
                        <a:pt x="1168804" y="34313"/>
                      </a:cubicBezTo>
                      <a:cubicBezTo>
                        <a:pt x="1342159" y="132421"/>
                        <a:pt x="1415501" y="564856"/>
                        <a:pt x="1423121" y="764881"/>
                      </a:cubicBezTo>
                      <a:cubicBezTo>
                        <a:pt x="1430741" y="965858"/>
                        <a:pt x="1321204" y="1101113"/>
                        <a:pt x="1212619" y="1239226"/>
                      </a:cubicBezTo>
                      <a:cubicBezTo>
                        <a:pt x="1104986" y="1377338"/>
                        <a:pt x="912581" y="1536406"/>
                        <a:pt x="774469" y="1592603"/>
                      </a:cubicBezTo>
                      <a:cubicBezTo>
                        <a:pt x="637309" y="1648801"/>
                        <a:pt x="497291" y="1654516"/>
                        <a:pt x="386801" y="1578316"/>
                      </a:cubicBezTo>
                      <a:cubicBezTo>
                        <a:pt x="276311" y="1502116"/>
                        <a:pt x="171536" y="1274468"/>
                        <a:pt x="112481" y="1132546"/>
                      </a:cubicBezTo>
                      <a:cubicBezTo>
                        <a:pt x="53426" y="990623"/>
                        <a:pt x="-32299" y="855368"/>
                        <a:pt x="12469" y="6963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" name="Freeform: Shape 62">
                  <a:extLst>
                    <a:ext uri="{FF2B5EF4-FFF2-40B4-BE49-F238E27FC236}">
                      <a16:creationId xmlns:a16="http://schemas.microsoft.com/office/drawing/2014/main" id="{E78FD49D-2EF9-2E3F-D4D1-325ED8E91F05}"/>
                    </a:ext>
                  </a:extLst>
                </p:cNvPr>
                <p:cNvSpPr/>
                <p:nvPr/>
              </p:nvSpPr>
              <p:spPr>
                <a:xfrm>
                  <a:off x="6369377" y="1756744"/>
                  <a:ext cx="1048693" cy="1218531"/>
                </a:xfrm>
                <a:custGeom>
                  <a:avLst/>
                  <a:gdLst>
                    <a:gd name="connsiteX0" fmla="*/ 609 w 1048693"/>
                    <a:gd name="connsiteY0" fmla="*/ 590708 h 1218531"/>
                    <a:gd name="connsiteX1" fmla="*/ 142532 w 1048693"/>
                    <a:gd name="connsiteY1" fmla="*/ 203040 h 1218531"/>
                    <a:gd name="connsiteX2" fmla="*/ 512102 w 1048693"/>
                    <a:gd name="connsiteY2" fmla="*/ 158 h 1218531"/>
                    <a:gd name="connsiteX3" fmla="*/ 705459 w 1048693"/>
                    <a:gd name="connsiteY3" fmla="*/ 164940 h 1218531"/>
                    <a:gd name="connsiteX4" fmla="*/ 1006449 w 1048693"/>
                    <a:gd name="connsiteY4" fmla="*/ 111600 h 1218531"/>
                    <a:gd name="connsiteX5" fmla="*/ 1034072 w 1048693"/>
                    <a:gd name="connsiteY5" fmla="*/ 469740 h 1218531"/>
                    <a:gd name="connsiteX6" fmla="*/ 887387 w 1048693"/>
                    <a:gd name="connsiteY6" fmla="*/ 881220 h 1218531"/>
                    <a:gd name="connsiteX7" fmla="*/ 663549 w 1048693"/>
                    <a:gd name="connsiteY7" fmla="*/ 1176495 h 1218531"/>
                    <a:gd name="connsiteX8" fmla="*/ 343509 w 1048693"/>
                    <a:gd name="connsiteY8" fmla="*/ 1200308 h 1218531"/>
                    <a:gd name="connsiteX9" fmla="*/ 228257 w 1048693"/>
                    <a:gd name="connsiteY9" fmla="*/ 1026000 h 1218531"/>
                    <a:gd name="connsiteX10" fmla="*/ 190157 w 1048693"/>
                    <a:gd name="connsiteY10" fmla="*/ 967898 h 1218531"/>
                    <a:gd name="connsiteX11" fmla="*/ 609 w 1048693"/>
                    <a:gd name="connsiteY11" fmla="*/ 590708 h 1218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8693" h="1218531">
                      <a:moveTo>
                        <a:pt x="609" y="590708"/>
                      </a:moveTo>
                      <a:cubicBezTo>
                        <a:pt x="-7011" y="463073"/>
                        <a:pt x="57759" y="302100"/>
                        <a:pt x="142532" y="203040"/>
                      </a:cubicBezTo>
                      <a:cubicBezTo>
                        <a:pt x="228257" y="104933"/>
                        <a:pt x="417804" y="5873"/>
                        <a:pt x="512102" y="158"/>
                      </a:cubicBezTo>
                      <a:cubicBezTo>
                        <a:pt x="606399" y="-5557"/>
                        <a:pt x="622592" y="145890"/>
                        <a:pt x="705459" y="164940"/>
                      </a:cubicBezTo>
                      <a:cubicBezTo>
                        <a:pt x="787374" y="183038"/>
                        <a:pt x="951204" y="61118"/>
                        <a:pt x="1006449" y="111600"/>
                      </a:cubicBezTo>
                      <a:cubicBezTo>
                        <a:pt x="1060742" y="162083"/>
                        <a:pt x="1054075" y="341153"/>
                        <a:pt x="1034072" y="469740"/>
                      </a:cubicBezTo>
                      <a:cubicBezTo>
                        <a:pt x="1014070" y="598328"/>
                        <a:pt x="949299" y="763110"/>
                        <a:pt x="887387" y="881220"/>
                      </a:cubicBezTo>
                      <a:cubicBezTo>
                        <a:pt x="825474" y="999330"/>
                        <a:pt x="754037" y="1123155"/>
                        <a:pt x="663549" y="1176495"/>
                      </a:cubicBezTo>
                      <a:cubicBezTo>
                        <a:pt x="573062" y="1229835"/>
                        <a:pt x="415899" y="1226025"/>
                        <a:pt x="343509" y="1200308"/>
                      </a:cubicBezTo>
                      <a:cubicBezTo>
                        <a:pt x="271119" y="1175543"/>
                        <a:pt x="228257" y="1026000"/>
                        <a:pt x="228257" y="1026000"/>
                      </a:cubicBezTo>
                      <a:cubicBezTo>
                        <a:pt x="202539" y="986948"/>
                        <a:pt x="214922" y="1027905"/>
                        <a:pt x="190157" y="967898"/>
                      </a:cubicBezTo>
                      <a:cubicBezTo>
                        <a:pt x="163487" y="908843"/>
                        <a:pt x="8229" y="718343"/>
                        <a:pt x="609" y="590708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" name="Freeform: Shape 63">
                  <a:extLst>
                    <a:ext uri="{FF2B5EF4-FFF2-40B4-BE49-F238E27FC236}">
                      <a16:creationId xmlns:a16="http://schemas.microsoft.com/office/drawing/2014/main" id="{3D128C12-7C5B-1E49-12B4-3A8419243969}"/>
                    </a:ext>
                  </a:extLst>
                </p:cNvPr>
                <p:cNvSpPr/>
                <p:nvPr/>
              </p:nvSpPr>
              <p:spPr>
                <a:xfrm rot="-2014062">
                  <a:off x="6994875" y="1515176"/>
                  <a:ext cx="354315" cy="335266"/>
                </a:xfrm>
                <a:custGeom>
                  <a:avLst/>
                  <a:gdLst>
                    <a:gd name="connsiteX0" fmla="*/ 354316 w 354315"/>
                    <a:gd name="connsiteY0" fmla="*/ 167633 h 335266"/>
                    <a:gd name="connsiteX1" fmla="*/ 177158 w 354315"/>
                    <a:gd name="connsiteY1" fmla="*/ 335267 h 335266"/>
                    <a:gd name="connsiteX2" fmla="*/ 0 w 354315"/>
                    <a:gd name="connsiteY2" fmla="*/ 167633 h 335266"/>
                    <a:gd name="connsiteX3" fmla="*/ 177158 w 354315"/>
                    <a:gd name="connsiteY3" fmla="*/ 0 h 335266"/>
                    <a:gd name="connsiteX4" fmla="*/ 354316 w 354315"/>
                    <a:gd name="connsiteY4" fmla="*/ 167633 h 335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4315" h="335266">
                      <a:moveTo>
                        <a:pt x="354316" y="167633"/>
                      </a:moveTo>
                      <a:cubicBezTo>
                        <a:pt x="354316" y="260215"/>
                        <a:pt x="275000" y="335267"/>
                        <a:pt x="177158" y="335267"/>
                      </a:cubicBezTo>
                      <a:cubicBezTo>
                        <a:pt x="79316" y="335267"/>
                        <a:pt x="0" y="260215"/>
                        <a:pt x="0" y="167633"/>
                      </a:cubicBezTo>
                      <a:cubicBezTo>
                        <a:pt x="0" y="75052"/>
                        <a:pt x="79316" y="0"/>
                        <a:pt x="177158" y="0"/>
                      </a:cubicBezTo>
                      <a:cubicBezTo>
                        <a:pt x="275000" y="0"/>
                        <a:pt x="354316" y="75052"/>
                        <a:pt x="354316" y="167633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" name="Freeform: Shape 64">
                  <a:extLst>
                    <a:ext uri="{FF2B5EF4-FFF2-40B4-BE49-F238E27FC236}">
                      <a16:creationId xmlns:a16="http://schemas.microsoft.com/office/drawing/2014/main" id="{AEF78FFE-79B9-19A9-4CE0-4D5647E58226}"/>
                    </a:ext>
                  </a:extLst>
                </p:cNvPr>
                <p:cNvSpPr/>
                <p:nvPr/>
              </p:nvSpPr>
              <p:spPr>
                <a:xfrm>
                  <a:off x="6741250" y="1853316"/>
                  <a:ext cx="1442137" cy="1499482"/>
                </a:xfrm>
                <a:custGeom>
                  <a:avLst/>
                  <a:gdLst>
                    <a:gd name="connsiteX0" fmla="*/ 1386099 w 1442137"/>
                    <a:gd name="connsiteY0" fmla="*/ 1083733 h 1499482"/>
                    <a:gd name="connsiteX1" fmla="*/ 879369 w 1442137"/>
                    <a:gd name="connsiteY1" fmla="*/ 1469496 h 1499482"/>
                    <a:gd name="connsiteX2" fmla="*/ 84984 w 1442137"/>
                    <a:gd name="connsiteY2" fmla="*/ 1376151 h 1499482"/>
                    <a:gd name="connsiteX3" fmla="*/ 57361 w 1442137"/>
                    <a:gd name="connsiteY3" fmla="*/ 602721 h 1499482"/>
                    <a:gd name="connsiteX4" fmla="*/ 398356 w 1442137"/>
                    <a:gd name="connsiteY4" fmla="*/ 211243 h 1499482"/>
                    <a:gd name="connsiteX5" fmla="*/ 921279 w 1442137"/>
                    <a:gd name="connsiteY5" fmla="*/ 2646 h 1499482"/>
                    <a:gd name="connsiteX6" fmla="*/ 1287991 w 1442137"/>
                    <a:gd name="connsiteY6" fmla="*/ 131233 h 1499482"/>
                    <a:gd name="connsiteX7" fmla="*/ 1419436 w 1442137"/>
                    <a:gd name="connsiteY7" fmla="*/ 637963 h 1499482"/>
                    <a:gd name="connsiteX8" fmla="*/ 1386099 w 1442137"/>
                    <a:gd name="connsiteY8" fmla="*/ 1083733 h 1499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2137" h="1499482">
                      <a:moveTo>
                        <a:pt x="1386099" y="1083733"/>
                      </a:moveTo>
                      <a:cubicBezTo>
                        <a:pt x="1296564" y="1221846"/>
                        <a:pt x="1095586" y="1420918"/>
                        <a:pt x="879369" y="1469496"/>
                      </a:cubicBezTo>
                      <a:cubicBezTo>
                        <a:pt x="662199" y="1518073"/>
                        <a:pt x="222144" y="1520931"/>
                        <a:pt x="84984" y="1376151"/>
                      </a:cubicBezTo>
                      <a:cubicBezTo>
                        <a:pt x="-52176" y="1231371"/>
                        <a:pt x="5926" y="797031"/>
                        <a:pt x="57361" y="602721"/>
                      </a:cubicBezTo>
                      <a:cubicBezTo>
                        <a:pt x="109749" y="408411"/>
                        <a:pt x="254529" y="311256"/>
                        <a:pt x="398356" y="211243"/>
                      </a:cubicBezTo>
                      <a:cubicBezTo>
                        <a:pt x="542184" y="111231"/>
                        <a:pt x="772689" y="15981"/>
                        <a:pt x="921279" y="2646"/>
                      </a:cubicBezTo>
                      <a:cubicBezTo>
                        <a:pt x="1069869" y="-10689"/>
                        <a:pt x="1205124" y="25506"/>
                        <a:pt x="1287991" y="131233"/>
                      </a:cubicBezTo>
                      <a:cubicBezTo>
                        <a:pt x="1370859" y="236961"/>
                        <a:pt x="1404196" y="484611"/>
                        <a:pt x="1419436" y="637963"/>
                      </a:cubicBezTo>
                      <a:cubicBezTo>
                        <a:pt x="1433724" y="790363"/>
                        <a:pt x="1476586" y="944668"/>
                        <a:pt x="1386099" y="10837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" name="Freeform: Shape 65">
                  <a:extLst>
                    <a:ext uri="{FF2B5EF4-FFF2-40B4-BE49-F238E27FC236}">
                      <a16:creationId xmlns:a16="http://schemas.microsoft.com/office/drawing/2014/main" id="{F3821F0D-C2F3-14E7-6200-C2305A9266B0}"/>
                    </a:ext>
                  </a:extLst>
                </p:cNvPr>
                <p:cNvSpPr/>
                <p:nvPr/>
              </p:nvSpPr>
              <p:spPr>
                <a:xfrm>
                  <a:off x="6967038" y="1952305"/>
                  <a:ext cx="1119838" cy="1180991"/>
                </a:xfrm>
                <a:custGeom>
                  <a:avLst/>
                  <a:gdLst>
                    <a:gd name="connsiteX0" fmla="*/ 1113638 w 1119838"/>
                    <a:gd name="connsiteY0" fmla="*/ 761859 h 1180991"/>
                    <a:gd name="connsiteX1" fmla="*/ 863130 w 1119838"/>
                    <a:gd name="connsiteY1" fmla="*/ 1089519 h 1180991"/>
                    <a:gd name="connsiteX2" fmla="*/ 450698 w 1119838"/>
                    <a:gd name="connsiteY2" fmla="*/ 1175244 h 1180991"/>
                    <a:gd name="connsiteX3" fmla="*/ 314490 w 1119838"/>
                    <a:gd name="connsiteY3" fmla="*/ 960932 h 1180991"/>
                    <a:gd name="connsiteX4" fmla="*/ 11595 w 1119838"/>
                    <a:gd name="connsiteY4" fmla="*/ 922832 h 1180991"/>
                    <a:gd name="connsiteX5" fmla="*/ 90653 w 1119838"/>
                    <a:gd name="connsiteY5" fmla="*/ 572312 h 1180991"/>
                    <a:gd name="connsiteX6" fmla="*/ 352590 w 1119838"/>
                    <a:gd name="connsiteY6" fmla="*/ 222744 h 1180991"/>
                    <a:gd name="connsiteX7" fmla="*/ 653580 w 1119838"/>
                    <a:gd name="connsiteY7" fmla="*/ 6527 h 1180991"/>
                    <a:gd name="connsiteX8" fmla="*/ 966953 w 1119838"/>
                    <a:gd name="connsiteY8" fmla="*/ 77964 h 1180991"/>
                    <a:gd name="connsiteX9" fmla="*/ 1026008 w 1119838"/>
                    <a:gd name="connsiteY9" fmla="*/ 278942 h 1180991"/>
                    <a:gd name="connsiteX10" fmla="*/ 1046010 w 1119838"/>
                    <a:gd name="connsiteY10" fmla="*/ 345617 h 1180991"/>
                    <a:gd name="connsiteX11" fmla="*/ 1113638 w 1119838"/>
                    <a:gd name="connsiteY11" fmla="*/ 761859 h 118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19838" h="1180991">
                      <a:moveTo>
                        <a:pt x="1113638" y="761859"/>
                      </a:moveTo>
                      <a:cubicBezTo>
                        <a:pt x="1083158" y="885684"/>
                        <a:pt x="973620" y="1020939"/>
                        <a:pt x="863130" y="1089519"/>
                      </a:cubicBezTo>
                      <a:cubicBezTo>
                        <a:pt x="752640" y="1158099"/>
                        <a:pt x="542138" y="1196199"/>
                        <a:pt x="450698" y="1175244"/>
                      </a:cubicBezTo>
                      <a:cubicBezTo>
                        <a:pt x="359258" y="1153337"/>
                        <a:pt x="387833" y="1002842"/>
                        <a:pt x="314490" y="960932"/>
                      </a:cubicBezTo>
                      <a:cubicBezTo>
                        <a:pt x="241148" y="919022"/>
                        <a:pt x="48743" y="987601"/>
                        <a:pt x="11595" y="922832"/>
                      </a:cubicBezTo>
                      <a:cubicBezTo>
                        <a:pt x="-25552" y="858062"/>
                        <a:pt x="33503" y="689469"/>
                        <a:pt x="90653" y="572312"/>
                      </a:cubicBezTo>
                      <a:cubicBezTo>
                        <a:pt x="147803" y="455154"/>
                        <a:pt x="258293" y="317042"/>
                        <a:pt x="352590" y="222744"/>
                      </a:cubicBezTo>
                      <a:cubicBezTo>
                        <a:pt x="446888" y="128447"/>
                        <a:pt x="551663" y="31292"/>
                        <a:pt x="653580" y="6527"/>
                      </a:cubicBezTo>
                      <a:cubicBezTo>
                        <a:pt x="755498" y="-18238"/>
                        <a:pt x="905040" y="32244"/>
                        <a:pt x="966953" y="77964"/>
                      </a:cubicBezTo>
                      <a:cubicBezTo>
                        <a:pt x="1028865" y="123684"/>
                        <a:pt x="1026008" y="278942"/>
                        <a:pt x="1026008" y="278942"/>
                      </a:cubicBezTo>
                      <a:cubicBezTo>
                        <a:pt x="1039343" y="323709"/>
                        <a:pt x="1038390" y="280847"/>
                        <a:pt x="1046010" y="345617"/>
                      </a:cubicBezTo>
                      <a:cubicBezTo>
                        <a:pt x="1052678" y="410387"/>
                        <a:pt x="1144118" y="638034"/>
                        <a:pt x="1113638" y="761859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" name="Freeform: Shape 66">
                  <a:extLst>
                    <a:ext uri="{FF2B5EF4-FFF2-40B4-BE49-F238E27FC236}">
                      <a16:creationId xmlns:a16="http://schemas.microsoft.com/office/drawing/2014/main" id="{CD253F23-5FED-672B-2B75-186C9033AFC8}"/>
                    </a:ext>
                  </a:extLst>
                </p:cNvPr>
                <p:cNvSpPr/>
                <p:nvPr/>
              </p:nvSpPr>
              <p:spPr>
                <a:xfrm rot="-985293">
                  <a:off x="6940606" y="2945711"/>
                  <a:ext cx="354327" cy="335277"/>
                </a:xfrm>
                <a:custGeom>
                  <a:avLst/>
                  <a:gdLst>
                    <a:gd name="connsiteX0" fmla="*/ 354327 w 354327"/>
                    <a:gd name="connsiteY0" fmla="*/ 167639 h 335277"/>
                    <a:gd name="connsiteX1" fmla="*/ 177164 w 354327"/>
                    <a:gd name="connsiteY1" fmla="*/ 335277 h 335277"/>
                    <a:gd name="connsiteX2" fmla="*/ 0 w 354327"/>
                    <a:gd name="connsiteY2" fmla="*/ 167639 h 335277"/>
                    <a:gd name="connsiteX3" fmla="*/ 177164 w 354327"/>
                    <a:gd name="connsiteY3" fmla="*/ 0 h 335277"/>
                    <a:gd name="connsiteX4" fmla="*/ 354327 w 354327"/>
                    <a:gd name="connsiteY4" fmla="*/ 167639 h 3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4327" h="335277">
                      <a:moveTo>
                        <a:pt x="354327" y="167639"/>
                      </a:moveTo>
                      <a:cubicBezTo>
                        <a:pt x="354327" y="260223"/>
                        <a:pt x="275008" y="335277"/>
                        <a:pt x="177164" y="335277"/>
                      </a:cubicBezTo>
                      <a:cubicBezTo>
                        <a:pt x="79319" y="335277"/>
                        <a:pt x="0" y="260223"/>
                        <a:pt x="0" y="167639"/>
                      </a:cubicBezTo>
                      <a:cubicBezTo>
                        <a:pt x="0" y="75054"/>
                        <a:pt x="79319" y="0"/>
                        <a:pt x="177164" y="0"/>
                      </a:cubicBezTo>
                      <a:cubicBezTo>
                        <a:pt x="275008" y="0"/>
                        <a:pt x="354327" y="75054"/>
                        <a:pt x="354327" y="167639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" name="Freeform: Shape 67">
                  <a:extLst>
                    <a:ext uri="{FF2B5EF4-FFF2-40B4-BE49-F238E27FC236}">
                      <a16:creationId xmlns:a16="http://schemas.microsoft.com/office/drawing/2014/main" id="{F74C04B7-01E9-968C-04B0-71A40B7CD8C9}"/>
                    </a:ext>
                  </a:extLst>
                </p:cNvPr>
                <p:cNvSpPr/>
                <p:nvPr/>
              </p:nvSpPr>
              <p:spPr>
                <a:xfrm>
                  <a:off x="7201792" y="764062"/>
                  <a:ext cx="1369297" cy="1651910"/>
                </a:xfrm>
                <a:custGeom>
                  <a:avLst/>
                  <a:gdLst>
                    <a:gd name="connsiteX0" fmla="*/ 123551 w 1369297"/>
                    <a:gd name="connsiteY0" fmla="*/ 1287162 h 1651910"/>
                    <a:gd name="connsiteX1" fmla="*/ 19729 w 1369297"/>
                    <a:gd name="connsiteY1" fmla="*/ 660417 h 1651910"/>
                    <a:gd name="connsiteX2" fmla="*/ 475976 w 1369297"/>
                    <a:gd name="connsiteY2" fmla="*/ 7002 h 1651910"/>
                    <a:gd name="connsiteX3" fmla="*/ 1175111 w 1369297"/>
                    <a:gd name="connsiteY3" fmla="*/ 346092 h 1651910"/>
                    <a:gd name="connsiteX4" fmla="*/ 1361801 w 1369297"/>
                    <a:gd name="connsiteY4" fmla="*/ 829009 h 1651910"/>
                    <a:gd name="connsiteX5" fmla="*/ 1300841 w 1369297"/>
                    <a:gd name="connsiteY5" fmla="*/ 1386222 h 1651910"/>
                    <a:gd name="connsiteX6" fmla="*/ 1015091 w 1369297"/>
                    <a:gd name="connsiteY6" fmla="*/ 1648159 h 1651910"/>
                    <a:gd name="connsiteX7" fmla="*/ 504551 w 1369297"/>
                    <a:gd name="connsiteY7" fmla="*/ 1525287 h 1651910"/>
                    <a:gd name="connsiteX8" fmla="*/ 123551 w 1369297"/>
                    <a:gd name="connsiteY8" fmla="*/ 1287162 h 165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9297" h="1651910">
                      <a:moveTo>
                        <a:pt x="123551" y="1287162"/>
                      </a:moveTo>
                      <a:cubicBezTo>
                        <a:pt x="42589" y="1143334"/>
                        <a:pt x="-38374" y="873777"/>
                        <a:pt x="19729" y="660417"/>
                      </a:cubicBezTo>
                      <a:cubicBezTo>
                        <a:pt x="78784" y="448009"/>
                        <a:pt x="283571" y="59389"/>
                        <a:pt x="475976" y="7002"/>
                      </a:cubicBezTo>
                      <a:cubicBezTo>
                        <a:pt x="668381" y="-45386"/>
                        <a:pt x="1027474" y="208932"/>
                        <a:pt x="1175111" y="346092"/>
                      </a:cubicBezTo>
                      <a:cubicBezTo>
                        <a:pt x="1322749" y="483252"/>
                        <a:pt x="1340846" y="655654"/>
                        <a:pt x="1361801" y="829009"/>
                      </a:cubicBezTo>
                      <a:cubicBezTo>
                        <a:pt x="1382756" y="1002364"/>
                        <a:pt x="1358944" y="1250014"/>
                        <a:pt x="1300841" y="1386222"/>
                      </a:cubicBezTo>
                      <a:cubicBezTo>
                        <a:pt x="1242739" y="1522429"/>
                        <a:pt x="1147489" y="1624347"/>
                        <a:pt x="1015091" y="1648159"/>
                      </a:cubicBezTo>
                      <a:cubicBezTo>
                        <a:pt x="882694" y="1671019"/>
                        <a:pt x="646474" y="1584342"/>
                        <a:pt x="504551" y="1525287"/>
                      </a:cubicBezTo>
                      <a:cubicBezTo>
                        <a:pt x="360724" y="1466232"/>
                        <a:pt x="204514" y="1431942"/>
                        <a:pt x="123551" y="12871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0" name="Freeform: Shape 68">
                  <a:extLst>
                    <a:ext uri="{FF2B5EF4-FFF2-40B4-BE49-F238E27FC236}">
                      <a16:creationId xmlns:a16="http://schemas.microsoft.com/office/drawing/2014/main" id="{7E72F3F1-F39F-5E5A-156F-75CE3C88DBF8}"/>
                    </a:ext>
                  </a:extLst>
                </p:cNvPr>
                <p:cNvSpPr/>
                <p:nvPr/>
              </p:nvSpPr>
              <p:spPr>
                <a:xfrm>
                  <a:off x="7370138" y="1070129"/>
                  <a:ext cx="1068185" cy="1244885"/>
                </a:xfrm>
                <a:custGeom>
                  <a:avLst/>
                  <a:gdLst>
                    <a:gd name="connsiteX0" fmla="*/ 174280 w 1068185"/>
                    <a:gd name="connsiteY0" fmla="*/ 1043960 h 1244885"/>
                    <a:gd name="connsiteX1" fmla="*/ 925 w 1068185"/>
                    <a:gd name="connsiteY1" fmla="*/ 670581 h 1244885"/>
                    <a:gd name="connsiteX2" fmla="*/ 119035 w 1068185"/>
                    <a:gd name="connsiteY2" fmla="*/ 267673 h 1244885"/>
                    <a:gd name="connsiteX3" fmla="*/ 373353 w 1068185"/>
                    <a:gd name="connsiteY3" fmla="*/ 248623 h 1244885"/>
                    <a:gd name="connsiteX4" fmla="*/ 549565 w 1068185"/>
                    <a:gd name="connsiteY4" fmla="*/ 20 h 1244885"/>
                    <a:gd name="connsiteX5" fmla="*/ 822933 w 1068185"/>
                    <a:gd name="connsiteY5" fmla="*/ 234335 h 1244885"/>
                    <a:gd name="connsiteX6" fmla="*/ 1009623 w 1068185"/>
                    <a:gd name="connsiteY6" fmla="*/ 628671 h 1244885"/>
                    <a:gd name="connsiteX7" fmla="*/ 1059153 w 1068185"/>
                    <a:gd name="connsiteY7" fmla="*/ 994431 h 1244885"/>
                    <a:gd name="connsiteX8" fmla="*/ 848650 w 1068185"/>
                    <a:gd name="connsiteY8" fmla="*/ 1236365 h 1244885"/>
                    <a:gd name="connsiteX9" fmla="*/ 642910 w 1068185"/>
                    <a:gd name="connsiteY9" fmla="*/ 1194456 h 1244885"/>
                    <a:gd name="connsiteX10" fmla="*/ 574330 w 1068185"/>
                    <a:gd name="connsiteY10" fmla="*/ 1180168 h 1244885"/>
                    <a:gd name="connsiteX11" fmla="*/ 174280 w 1068185"/>
                    <a:gd name="connsiteY11" fmla="*/ 1043960 h 1244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68185" h="1244885">
                      <a:moveTo>
                        <a:pt x="174280" y="1043960"/>
                      </a:moveTo>
                      <a:cubicBezTo>
                        <a:pt x="79030" y="959188"/>
                        <a:pt x="10450" y="799168"/>
                        <a:pt x="925" y="670581"/>
                      </a:cubicBezTo>
                      <a:cubicBezTo>
                        <a:pt x="-8600" y="541041"/>
                        <a:pt x="57123" y="338158"/>
                        <a:pt x="119035" y="267673"/>
                      </a:cubicBezTo>
                      <a:cubicBezTo>
                        <a:pt x="180948" y="197188"/>
                        <a:pt x="300963" y="293391"/>
                        <a:pt x="373353" y="248623"/>
                      </a:cubicBezTo>
                      <a:cubicBezTo>
                        <a:pt x="444790" y="203855"/>
                        <a:pt x="474318" y="2878"/>
                        <a:pt x="549565" y="20"/>
                      </a:cubicBezTo>
                      <a:cubicBezTo>
                        <a:pt x="624813" y="-1885"/>
                        <a:pt x="746733" y="129560"/>
                        <a:pt x="822933" y="234335"/>
                      </a:cubicBezTo>
                      <a:cubicBezTo>
                        <a:pt x="900085" y="339110"/>
                        <a:pt x="970570" y="501988"/>
                        <a:pt x="1009623" y="628671"/>
                      </a:cubicBezTo>
                      <a:cubicBezTo>
                        <a:pt x="1048675" y="755353"/>
                        <a:pt x="1085823" y="893466"/>
                        <a:pt x="1059153" y="994431"/>
                      </a:cubicBezTo>
                      <a:cubicBezTo>
                        <a:pt x="1032483" y="1095396"/>
                        <a:pt x="918183" y="1203028"/>
                        <a:pt x="848650" y="1236365"/>
                      </a:cubicBezTo>
                      <a:cubicBezTo>
                        <a:pt x="779118" y="1269703"/>
                        <a:pt x="642910" y="1194456"/>
                        <a:pt x="642910" y="1194456"/>
                      </a:cubicBezTo>
                      <a:cubicBezTo>
                        <a:pt x="597190" y="1184931"/>
                        <a:pt x="635290" y="1204933"/>
                        <a:pt x="574330" y="1180168"/>
                      </a:cubicBezTo>
                      <a:cubicBezTo>
                        <a:pt x="515275" y="1155403"/>
                        <a:pt x="270483" y="1128733"/>
                        <a:pt x="174280" y="1043960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1" name="Freeform: Shape 69">
                  <a:extLst>
                    <a:ext uri="{FF2B5EF4-FFF2-40B4-BE49-F238E27FC236}">
                      <a16:creationId xmlns:a16="http://schemas.microsoft.com/office/drawing/2014/main" id="{5A683A82-0600-5DFB-D6B8-CEAFD605F8DE}"/>
                    </a:ext>
                  </a:extLst>
                </p:cNvPr>
                <p:cNvSpPr/>
                <p:nvPr/>
              </p:nvSpPr>
              <p:spPr>
                <a:xfrm rot="-4702527">
                  <a:off x="7466362" y="914521"/>
                  <a:ext cx="354333" cy="335283"/>
                </a:xfrm>
                <a:custGeom>
                  <a:avLst/>
                  <a:gdLst>
                    <a:gd name="connsiteX0" fmla="*/ 354334 w 354333"/>
                    <a:gd name="connsiteY0" fmla="*/ 167642 h 335283"/>
                    <a:gd name="connsiteX1" fmla="*/ 177167 w 354333"/>
                    <a:gd name="connsiteY1" fmla="*/ 335284 h 335283"/>
                    <a:gd name="connsiteX2" fmla="*/ 0 w 354333"/>
                    <a:gd name="connsiteY2" fmla="*/ 167642 h 335283"/>
                    <a:gd name="connsiteX3" fmla="*/ 177167 w 354333"/>
                    <a:gd name="connsiteY3" fmla="*/ 0 h 335283"/>
                    <a:gd name="connsiteX4" fmla="*/ 354334 w 354333"/>
                    <a:gd name="connsiteY4" fmla="*/ 167642 h 335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4333" h="335283">
                      <a:moveTo>
                        <a:pt x="354334" y="167642"/>
                      </a:moveTo>
                      <a:cubicBezTo>
                        <a:pt x="354334" y="260228"/>
                        <a:pt x="275014" y="335284"/>
                        <a:pt x="177167" y="335284"/>
                      </a:cubicBezTo>
                      <a:cubicBezTo>
                        <a:pt x="79320" y="335284"/>
                        <a:pt x="0" y="260228"/>
                        <a:pt x="0" y="167642"/>
                      </a:cubicBezTo>
                      <a:cubicBezTo>
                        <a:pt x="0" y="75056"/>
                        <a:pt x="79320" y="0"/>
                        <a:pt x="177167" y="0"/>
                      </a:cubicBezTo>
                      <a:cubicBezTo>
                        <a:pt x="275014" y="0"/>
                        <a:pt x="354334" y="75056"/>
                        <a:pt x="354334" y="167642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2" name="Freeform: Shape 70">
                  <a:extLst>
                    <a:ext uri="{FF2B5EF4-FFF2-40B4-BE49-F238E27FC236}">
                      <a16:creationId xmlns:a16="http://schemas.microsoft.com/office/drawing/2014/main" id="{D73A2C1D-EA11-90CF-F1F0-1109AB95559B}"/>
                    </a:ext>
                  </a:extLst>
                </p:cNvPr>
                <p:cNvSpPr/>
                <p:nvPr/>
              </p:nvSpPr>
              <p:spPr>
                <a:xfrm>
                  <a:off x="8000773" y="1178952"/>
                  <a:ext cx="1422551" cy="1582266"/>
                </a:xfrm>
                <a:custGeom>
                  <a:avLst/>
                  <a:gdLst>
                    <a:gd name="connsiteX0" fmla="*/ 25610 w 1422551"/>
                    <a:gd name="connsiteY0" fmla="*/ 582712 h 1582266"/>
                    <a:gd name="connsiteX1" fmla="*/ 453283 w 1422551"/>
                    <a:gd name="connsiteY1" fmla="*/ 111224 h 1582266"/>
                    <a:gd name="connsiteX2" fmla="*/ 1250525 w 1422551"/>
                    <a:gd name="connsiteY2" fmla="*/ 57884 h 1582266"/>
                    <a:gd name="connsiteX3" fmla="*/ 1418165 w 1422551"/>
                    <a:gd name="connsiteY3" fmla="*/ 813217 h 1582266"/>
                    <a:gd name="connsiteX4" fmla="*/ 1154323 w 1422551"/>
                    <a:gd name="connsiteY4" fmla="*/ 1259940 h 1582266"/>
                    <a:gd name="connsiteX5" fmla="*/ 679025 w 1422551"/>
                    <a:gd name="connsiteY5" fmla="*/ 1559977 h 1582266"/>
                    <a:gd name="connsiteX6" fmla="*/ 295168 w 1422551"/>
                    <a:gd name="connsiteY6" fmla="*/ 1500922 h 1582266"/>
                    <a:gd name="connsiteX7" fmla="*/ 74188 w 1422551"/>
                    <a:gd name="connsiteY7" fmla="*/ 1026577 h 1582266"/>
                    <a:gd name="connsiteX8" fmla="*/ 25610 w 1422551"/>
                    <a:gd name="connsiteY8" fmla="*/ 582712 h 1582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2551" h="1582266">
                      <a:moveTo>
                        <a:pt x="25610" y="582712"/>
                      </a:moveTo>
                      <a:cubicBezTo>
                        <a:pt x="88475" y="430312"/>
                        <a:pt x="249448" y="198855"/>
                        <a:pt x="453283" y="111224"/>
                      </a:cubicBezTo>
                      <a:cubicBezTo>
                        <a:pt x="657118" y="23594"/>
                        <a:pt x="1089553" y="-59273"/>
                        <a:pt x="1250525" y="57884"/>
                      </a:cubicBezTo>
                      <a:cubicBezTo>
                        <a:pt x="1411498" y="175042"/>
                        <a:pt x="1434358" y="613192"/>
                        <a:pt x="1418165" y="813217"/>
                      </a:cubicBezTo>
                      <a:cubicBezTo>
                        <a:pt x="1401973" y="1013242"/>
                        <a:pt x="1277196" y="1135162"/>
                        <a:pt x="1154323" y="1259940"/>
                      </a:cubicBezTo>
                      <a:cubicBezTo>
                        <a:pt x="1031450" y="1384717"/>
                        <a:pt x="821900" y="1519972"/>
                        <a:pt x="679025" y="1559977"/>
                      </a:cubicBezTo>
                      <a:cubicBezTo>
                        <a:pt x="536150" y="1599982"/>
                        <a:pt x="396133" y="1589504"/>
                        <a:pt x="295168" y="1500922"/>
                      </a:cubicBezTo>
                      <a:cubicBezTo>
                        <a:pt x="194203" y="1412340"/>
                        <a:pt x="116098" y="1174215"/>
                        <a:pt x="74188" y="1026577"/>
                      </a:cubicBezTo>
                      <a:cubicBezTo>
                        <a:pt x="32278" y="878940"/>
                        <a:pt x="-38207" y="735112"/>
                        <a:pt x="25610" y="5827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3" name="Freeform: Shape 71">
                  <a:extLst>
                    <a:ext uri="{FF2B5EF4-FFF2-40B4-BE49-F238E27FC236}">
                      <a16:creationId xmlns:a16="http://schemas.microsoft.com/office/drawing/2014/main" id="{FC88DC43-260B-3347-617A-0671A3AD5CBE}"/>
                    </a:ext>
                  </a:extLst>
                </p:cNvPr>
                <p:cNvSpPr/>
                <p:nvPr/>
              </p:nvSpPr>
              <p:spPr>
                <a:xfrm>
                  <a:off x="8112742" y="1443317"/>
                  <a:ext cx="1080872" cy="1209511"/>
                </a:xfrm>
                <a:custGeom>
                  <a:avLst/>
                  <a:gdLst>
                    <a:gd name="connsiteX0" fmla="*/ 319 w 1080872"/>
                    <a:gd name="connsiteY0" fmla="*/ 527897 h 1209511"/>
                    <a:gd name="connsiteX1" fmla="*/ 186056 w 1080872"/>
                    <a:gd name="connsiteY1" fmla="*/ 159279 h 1209511"/>
                    <a:gd name="connsiteX2" fmla="*/ 576581 w 1080872"/>
                    <a:gd name="connsiteY2" fmla="*/ 212 h 1209511"/>
                    <a:gd name="connsiteX3" fmla="*/ 749936 w 1080872"/>
                    <a:gd name="connsiteY3" fmla="*/ 185949 h 1209511"/>
                    <a:gd name="connsiteX4" fmla="*/ 1054736 w 1080872"/>
                    <a:gd name="connsiteY4" fmla="*/ 167852 h 1209511"/>
                    <a:gd name="connsiteX5" fmla="*/ 1040449 w 1080872"/>
                    <a:gd name="connsiteY5" fmla="*/ 526944 h 1209511"/>
                    <a:gd name="connsiteX6" fmla="*/ 847091 w 1080872"/>
                    <a:gd name="connsiteY6" fmla="*/ 918422 h 1209511"/>
                    <a:gd name="connsiteX7" fmla="*/ 589916 w 1080872"/>
                    <a:gd name="connsiteY7" fmla="*/ 1186074 h 1209511"/>
                    <a:gd name="connsiteX8" fmla="*/ 268924 w 1080872"/>
                    <a:gd name="connsiteY8" fmla="*/ 1172739 h 1209511"/>
                    <a:gd name="connsiteX9" fmla="*/ 174626 w 1080872"/>
                    <a:gd name="connsiteY9" fmla="*/ 986049 h 1209511"/>
                    <a:gd name="connsiteX10" fmla="*/ 143194 w 1080872"/>
                    <a:gd name="connsiteY10" fmla="*/ 924137 h 1209511"/>
                    <a:gd name="connsiteX11" fmla="*/ 319 w 1080872"/>
                    <a:gd name="connsiteY11" fmla="*/ 527897 h 120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80872" h="1209511">
                      <a:moveTo>
                        <a:pt x="319" y="527897"/>
                      </a:moveTo>
                      <a:cubicBezTo>
                        <a:pt x="7939" y="400262"/>
                        <a:pt x="89854" y="247862"/>
                        <a:pt x="186056" y="159279"/>
                      </a:cubicBezTo>
                      <a:cubicBezTo>
                        <a:pt x="282259" y="71649"/>
                        <a:pt x="482284" y="-4551"/>
                        <a:pt x="576581" y="212"/>
                      </a:cubicBezTo>
                      <a:cubicBezTo>
                        <a:pt x="670878" y="4974"/>
                        <a:pt x="669926" y="158327"/>
                        <a:pt x="749936" y="185949"/>
                      </a:cubicBezTo>
                      <a:cubicBezTo>
                        <a:pt x="829946" y="213572"/>
                        <a:pt x="1006159" y="110702"/>
                        <a:pt x="1054736" y="167852"/>
                      </a:cubicBezTo>
                      <a:cubicBezTo>
                        <a:pt x="1103314" y="225002"/>
                        <a:pt x="1075691" y="402167"/>
                        <a:pt x="1040449" y="526944"/>
                      </a:cubicBezTo>
                      <a:cubicBezTo>
                        <a:pt x="1006159" y="651722"/>
                        <a:pt x="921386" y="808884"/>
                        <a:pt x="847091" y="918422"/>
                      </a:cubicBezTo>
                      <a:cubicBezTo>
                        <a:pt x="771844" y="1027959"/>
                        <a:pt x="686119" y="1143212"/>
                        <a:pt x="589916" y="1186074"/>
                      </a:cubicBezTo>
                      <a:cubicBezTo>
                        <a:pt x="493714" y="1228937"/>
                        <a:pt x="338456" y="1206077"/>
                        <a:pt x="268924" y="1172739"/>
                      </a:cubicBezTo>
                      <a:cubicBezTo>
                        <a:pt x="199391" y="1139402"/>
                        <a:pt x="174626" y="986049"/>
                        <a:pt x="174626" y="986049"/>
                      </a:cubicBezTo>
                      <a:cubicBezTo>
                        <a:pt x="153671" y="944139"/>
                        <a:pt x="161291" y="986049"/>
                        <a:pt x="143194" y="924137"/>
                      </a:cubicBezTo>
                      <a:cubicBezTo>
                        <a:pt x="124144" y="862224"/>
                        <a:pt x="-7301" y="655532"/>
                        <a:pt x="319" y="527897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4" name="Freeform: Shape 72">
                  <a:extLst>
                    <a:ext uri="{FF2B5EF4-FFF2-40B4-BE49-F238E27FC236}">
                      <a16:creationId xmlns:a16="http://schemas.microsoft.com/office/drawing/2014/main" id="{20D30681-0093-B67A-17AF-368180A67A77}"/>
                    </a:ext>
                  </a:extLst>
                </p:cNvPr>
                <p:cNvSpPr/>
                <p:nvPr/>
              </p:nvSpPr>
              <p:spPr>
                <a:xfrm rot="-1615889">
                  <a:off x="8809077" y="1235951"/>
                  <a:ext cx="354310" cy="335261"/>
                </a:xfrm>
                <a:custGeom>
                  <a:avLst/>
                  <a:gdLst>
                    <a:gd name="connsiteX0" fmla="*/ 354311 w 354310"/>
                    <a:gd name="connsiteY0" fmla="*/ 167631 h 335261"/>
                    <a:gd name="connsiteX1" fmla="*/ 177155 w 354310"/>
                    <a:gd name="connsiteY1" fmla="*/ 335262 h 335261"/>
                    <a:gd name="connsiteX2" fmla="*/ 0 w 354310"/>
                    <a:gd name="connsiteY2" fmla="*/ 167631 h 335261"/>
                    <a:gd name="connsiteX3" fmla="*/ 177155 w 354310"/>
                    <a:gd name="connsiteY3" fmla="*/ 0 h 335261"/>
                    <a:gd name="connsiteX4" fmla="*/ 354311 w 354310"/>
                    <a:gd name="connsiteY4" fmla="*/ 167631 h 335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4310" h="335261">
                      <a:moveTo>
                        <a:pt x="354311" y="167631"/>
                      </a:moveTo>
                      <a:cubicBezTo>
                        <a:pt x="354311" y="260211"/>
                        <a:pt x="274995" y="335262"/>
                        <a:pt x="177155" y="335262"/>
                      </a:cubicBezTo>
                      <a:cubicBezTo>
                        <a:pt x="79315" y="335262"/>
                        <a:pt x="0" y="260211"/>
                        <a:pt x="0" y="167631"/>
                      </a:cubicBezTo>
                      <a:cubicBezTo>
                        <a:pt x="0" y="75051"/>
                        <a:pt x="79315" y="0"/>
                        <a:pt x="177155" y="0"/>
                      </a:cubicBezTo>
                      <a:cubicBezTo>
                        <a:pt x="274995" y="0"/>
                        <a:pt x="354311" y="75051"/>
                        <a:pt x="354311" y="167631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5" name="Freeform: Shape 73">
                  <a:extLst>
                    <a:ext uri="{FF2B5EF4-FFF2-40B4-BE49-F238E27FC236}">
                      <a16:creationId xmlns:a16="http://schemas.microsoft.com/office/drawing/2014/main" id="{8F6A6A93-6121-927C-7F8B-3778EF88FFAF}"/>
                    </a:ext>
                  </a:extLst>
                </p:cNvPr>
                <p:cNvSpPr/>
                <p:nvPr/>
              </p:nvSpPr>
              <p:spPr>
                <a:xfrm>
                  <a:off x="7881862" y="1711416"/>
                  <a:ext cx="1663297" cy="1361505"/>
                </a:xfrm>
                <a:custGeom>
                  <a:avLst/>
                  <a:gdLst>
                    <a:gd name="connsiteX0" fmla="*/ 1286570 w 1663297"/>
                    <a:gd name="connsiteY0" fmla="*/ 1245636 h 1361505"/>
                    <a:gd name="connsiteX1" fmla="*/ 656967 w 1663297"/>
                    <a:gd name="connsiteY1" fmla="*/ 1338981 h 1361505"/>
                    <a:gd name="connsiteX2" fmla="*/ 6409 w 1663297"/>
                    <a:gd name="connsiteY2" fmla="*/ 874161 h 1361505"/>
                    <a:gd name="connsiteX3" fmla="*/ 355024 w 1663297"/>
                    <a:gd name="connsiteY3" fmla="*/ 183598 h 1361505"/>
                    <a:gd name="connsiteX4" fmla="*/ 842704 w 1663297"/>
                    <a:gd name="connsiteY4" fmla="*/ 5481 h 1361505"/>
                    <a:gd name="connsiteX5" fmla="*/ 1400870 w 1663297"/>
                    <a:gd name="connsiteY5" fmla="*/ 75013 h 1361505"/>
                    <a:gd name="connsiteX6" fmla="*/ 1659949 w 1663297"/>
                    <a:gd name="connsiteY6" fmla="*/ 363621 h 1361505"/>
                    <a:gd name="connsiteX7" fmla="*/ 1530409 w 1663297"/>
                    <a:gd name="connsiteY7" fmla="*/ 870351 h 1361505"/>
                    <a:gd name="connsiteX8" fmla="*/ 1286570 w 1663297"/>
                    <a:gd name="connsiteY8" fmla="*/ 1245636 h 1361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3297" h="1361505">
                      <a:moveTo>
                        <a:pt x="1286570" y="1245636"/>
                      </a:moveTo>
                      <a:cubicBezTo>
                        <a:pt x="1140837" y="1323741"/>
                        <a:pt x="870327" y="1400893"/>
                        <a:pt x="656967" y="1338981"/>
                      </a:cubicBezTo>
                      <a:cubicBezTo>
                        <a:pt x="443607" y="1277068"/>
                        <a:pt x="56892" y="1067518"/>
                        <a:pt x="6409" y="874161"/>
                      </a:cubicBezTo>
                      <a:cubicBezTo>
                        <a:pt x="-44073" y="681756"/>
                        <a:pt x="215959" y="328378"/>
                        <a:pt x="355024" y="183598"/>
                      </a:cubicBezTo>
                      <a:cubicBezTo>
                        <a:pt x="494089" y="38818"/>
                        <a:pt x="668397" y="23578"/>
                        <a:pt x="842704" y="5481"/>
                      </a:cubicBezTo>
                      <a:cubicBezTo>
                        <a:pt x="1017012" y="-12617"/>
                        <a:pt x="1264662" y="15006"/>
                        <a:pt x="1400870" y="75013"/>
                      </a:cubicBezTo>
                      <a:cubicBezTo>
                        <a:pt x="1537077" y="135021"/>
                        <a:pt x="1638042" y="231223"/>
                        <a:pt x="1659949" y="363621"/>
                      </a:cubicBezTo>
                      <a:cubicBezTo>
                        <a:pt x="1681857" y="496018"/>
                        <a:pt x="1591370" y="729381"/>
                        <a:pt x="1530409" y="870351"/>
                      </a:cubicBezTo>
                      <a:cubicBezTo>
                        <a:pt x="1469449" y="1012273"/>
                        <a:pt x="1432302" y="1167531"/>
                        <a:pt x="1286570" y="12456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" name="Freeform: Shape 74">
                  <a:extLst>
                    <a:ext uri="{FF2B5EF4-FFF2-40B4-BE49-F238E27FC236}">
                      <a16:creationId xmlns:a16="http://schemas.microsoft.com/office/drawing/2014/main" id="{658AB2BE-DEB8-FF34-D622-819475ACAF4F}"/>
                    </a:ext>
                  </a:extLst>
                </p:cNvPr>
                <p:cNvSpPr/>
                <p:nvPr/>
              </p:nvSpPr>
              <p:spPr>
                <a:xfrm>
                  <a:off x="8190193" y="1846477"/>
                  <a:ext cx="1252877" cy="1060548"/>
                </a:xfrm>
                <a:custGeom>
                  <a:avLst/>
                  <a:gdLst>
                    <a:gd name="connsiteX0" fmla="*/ 1043960 w 1252877"/>
                    <a:gd name="connsiteY0" fmla="*/ 893405 h 1060548"/>
                    <a:gd name="connsiteX1" fmla="*/ 666770 w 1252877"/>
                    <a:gd name="connsiteY1" fmla="*/ 1060092 h 1060548"/>
                    <a:gd name="connsiteX2" fmla="*/ 263863 w 1252877"/>
                    <a:gd name="connsiteY2" fmla="*/ 935315 h 1060548"/>
                    <a:gd name="connsiteX3" fmla="*/ 247670 w 1252877"/>
                    <a:gd name="connsiteY3" fmla="*/ 681950 h 1060548"/>
                    <a:gd name="connsiteX4" fmla="*/ 20 w 1252877"/>
                    <a:gd name="connsiteY4" fmla="*/ 502880 h 1060548"/>
                    <a:gd name="connsiteX5" fmla="*/ 238145 w 1252877"/>
                    <a:gd name="connsiteY5" fmla="*/ 234275 h 1060548"/>
                    <a:gd name="connsiteX6" fmla="*/ 636290 w 1252877"/>
                    <a:gd name="connsiteY6" fmla="*/ 54252 h 1060548"/>
                    <a:gd name="connsiteX7" fmla="*/ 1004908 w 1252877"/>
                    <a:gd name="connsiteY7" fmla="*/ 10437 h 1060548"/>
                    <a:gd name="connsiteX8" fmla="*/ 1244938 w 1252877"/>
                    <a:gd name="connsiteY8" fmla="*/ 223797 h 1060548"/>
                    <a:gd name="connsiteX9" fmla="*/ 1200170 w 1252877"/>
                    <a:gd name="connsiteY9" fmla="*/ 427632 h 1060548"/>
                    <a:gd name="connsiteX10" fmla="*/ 1184930 w 1252877"/>
                    <a:gd name="connsiteY10" fmla="*/ 495260 h 1060548"/>
                    <a:gd name="connsiteX11" fmla="*/ 1043960 w 1252877"/>
                    <a:gd name="connsiteY11" fmla="*/ 893405 h 1060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2877" h="1060548">
                      <a:moveTo>
                        <a:pt x="1043960" y="893405"/>
                      </a:moveTo>
                      <a:cubicBezTo>
                        <a:pt x="957283" y="987702"/>
                        <a:pt x="796310" y="1053425"/>
                        <a:pt x="666770" y="1060092"/>
                      </a:cubicBezTo>
                      <a:cubicBezTo>
                        <a:pt x="536277" y="1066760"/>
                        <a:pt x="333395" y="999132"/>
                        <a:pt x="263863" y="935315"/>
                      </a:cubicBezTo>
                      <a:cubicBezTo>
                        <a:pt x="194330" y="872450"/>
                        <a:pt x="291485" y="754340"/>
                        <a:pt x="247670" y="681950"/>
                      </a:cubicBezTo>
                      <a:cubicBezTo>
                        <a:pt x="203855" y="609560"/>
                        <a:pt x="1925" y="577175"/>
                        <a:pt x="20" y="502880"/>
                      </a:cubicBezTo>
                      <a:cubicBezTo>
                        <a:pt x="-1885" y="428585"/>
                        <a:pt x="132417" y="308570"/>
                        <a:pt x="238145" y="234275"/>
                      </a:cubicBezTo>
                      <a:cubicBezTo>
                        <a:pt x="343873" y="159027"/>
                        <a:pt x="508655" y="91400"/>
                        <a:pt x="636290" y="54252"/>
                      </a:cubicBezTo>
                      <a:cubicBezTo>
                        <a:pt x="763925" y="17105"/>
                        <a:pt x="902990" y="-18138"/>
                        <a:pt x="1004908" y="10437"/>
                      </a:cubicBezTo>
                      <a:cubicBezTo>
                        <a:pt x="1105873" y="39012"/>
                        <a:pt x="1212552" y="154265"/>
                        <a:pt x="1244938" y="223797"/>
                      </a:cubicBezTo>
                      <a:cubicBezTo>
                        <a:pt x="1277323" y="293330"/>
                        <a:pt x="1200170" y="427632"/>
                        <a:pt x="1200170" y="427632"/>
                      </a:cubicBezTo>
                      <a:cubicBezTo>
                        <a:pt x="1190645" y="473352"/>
                        <a:pt x="1210648" y="436205"/>
                        <a:pt x="1184930" y="495260"/>
                      </a:cubicBezTo>
                      <a:cubicBezTo>
                        <a:pt x="1160165" y="556220"/>
                        <a:pt x="1130638" y="799107"/>
                        <a:pt x="1043960" y="893405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" name="Freeform: Shape 75">
                  <a:extLst>
                    <a:ext uri="{FF2B5EF4-FFF2-40B4-BE49-F238E27FC236}">
                      <a16:creationId xmlns:a16="http://schemas.microsoft.com/office/drawing/2014/main" id="{82015FB9-42D0-2880-5829-79307B4E160A}"/>
                    </a:ext>
                  </a:extLst>
                </p:cNvPr>
                <p:cNvSpPr/>
                <p:nvPr/>
              </p:nvSpPr>
              <p:spPr>
                <a:xfrm rot="-4655803">
                  <a:off x="8031834" y="2448268"/>
                  <a:ext cx="335293" cy="354344"/>
                </a:xfrm>
                <a:custGeom>
                  <a:avLst/>
                  <a:gdLst>
                    <a:gd name="connsiteX0" fmla="*/ 335294 w 335293"/>
                    <a:gd name="connsiteY0" fmla="*/ 177172 h 354344"/>
                    <a:gd name="connsiteX1" fmla="*/ 167647 w 335293"/>
                    <a:gd name="connsiteY1" fmla="*/ 354345 h 354344"/>
                    <a:gd name="connsiteX2" fmla="*/ 0 w 335293"/>
                    <a:gd name="connsiteY2" fmla="*/ 177172 h 354344"/>
                    <a:gd name="connsiteX3" fmla="*/ 167647 w 335293"/>
                    <a:gd name="connsiteY3" fmla="*/ 0 h 354344"/>
                    <a:gd name="connsiteX4" fmla="*/ 335294 w 335293"/>
                    <a:gd name="connsiteY4" fmla="*/ 177172 h 354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5293" h="354344">
                      <a:moveTo>
                        <a:pt x="335294" y="177172"/>
                      </a:moveTo>
                      <a:cubicBezTo>
                        <a:pt x="335294" y="275022"/>
                        <a:pt x="260236" y="354345"/>
                        <a:pt x="167647" y="354345"/>
                      </a:cubicBezTo>
                      <a:cubicBezTo>
                        <a:pt x="75058" y="354345"/>
                        <a:pt x="0" y="275022"/>
                        <a:pt x="0" y="177172"/>
                      </a:cubicBezTo>
                      <a:cubicBezTo>
                        <a:pt x="0" y="79323"/>
                        <a:pt x="75058" y="0"/>
                        <a:pt x="167647" y="0"/>
                      </a:cubicBezTo>
                      <a:cubicBezTo>
                        <a:pt x="260236" y="0"/>
                        <a:pt x="335294" y="79323"/>
                        <a:pt x="335294" y="177172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" name="Freeform: Shape 76">
                  <a:extLst>
                    <a:ext uri="{FF2B5EF4-FFF2-40B4-BE49-F238E27FC236}">
                      <a16:creationId xmlns:a16="http://schemas.microsoft.com/office/drawing/2014/main" id="{61A68C59-22DE-D415-64C8-12A450BCE23B}"/>
                    </a:ext>
                  </a:extLst>
                </p:cNvPr>
                <p:cNvSpPr/>
                <p:nvPr/>
              </p:nvSpPr>
              <p:spPr>
                <a:xfrm>
                  <a:off x="7587183" y="2039204"/>
                  <a:ext cx="1418180" cy="1583229"/>
                </a:xfrm>
                <a:custGeom>
                  <a:avLst/>
                  <a:gdLst>
                    <a:gd name="connsiteX0" fmla="*/ 229651 w 1418180"/>
                    <a:gd name="connsiteY0" fmla="*/ 1379810 h 1583229"/>
                    <a:gd name="connsiteX1" fmla="*/ 1051 w 1418180"/>
                    <a:gd name="connsiteY1" fmla="*/ 774020 h 1583229"/>
                    <a:gd name="connsiteX2" fmla="*/ 317281 w 1418180"/>
                    <a:gd name="connsiteY2" fmla="*/ 25355 h 1583229"/>
                    <a:gd name="connsiteX3" fmla="*/ 1072613 w 1418180"/>
                    <a:gd name="connsiteY3" fmla="*/ 221570 h 1583229"/>
                    <a:gd name="connsiteX4" fmla="*/ 1353601 w 1418180"/>
                    <a:gd name="connsiteY4" fmla="*/ 667340 h 1583229"/>
                    <a:gd name="connsiteX5" fmla="*/ 1405988 w 1418180"/>
                    <a:gd name="connsiteY5" fmla="*/ 1237887 h 1583229"/>
                    <a:gd name="connsiteX6" fmla="*/ 1177388 w 1418180"/>
                    <a:gd name="connsiteY6" fmla="*/ 1558880 h 1583229"/>
                    <a:gd name="connsiteX7" fmla="*/ 650656 w 1418180"/>
                    <a:gd name="connsiteY7" fmla="*/ 1540782 h 1583229"/>
                    <a:gd name="connsiteX8" fmla="*/ 229651 w 1418180"/>
                    <a:gd name="connsiteY8" fmla="*/ 1379810 h 1583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8180" h="1583229">
                      <a:moveTo>
                        <a:pt x="229651" y="1379810"/>
                      </a:moveTo>
                      <a:cubicBezTo>
                        <a:pt x="121066" y="1252175"/>
                        <a:pt x="-13237" y="999762"/>
                        <a:pt x="1051" y="774020"/>
                      </a:cubicBezTo>
                      <a:cubicBezTo>
                        <a:pt x="15338" y="548277"/>
                        <a:pt x="138211" y="117747"/>
                        <a:pt x="317281" y="25355"/>
                      </a:cubicBezTo>
                      <a:cubicBezTo>
                        <a:pt x="495398" y="-67038"/>
                        <a:pt x="900211" y="114890"/>
                        <a:pt x="1072613" y="221570"/>
                      </a:cubicBezTo>
                      <a:cubicBezTo>
                        <a:pt x="1245016" y="328250"/>
                        <a:pt x="1298356" y="497795"/>
                        <a:pt x="1353601" y="667340"/>
                      </a:cubicBezTo>
                      <a:cubicBezTo>
                        <a:pt x="1408846" y="836885"/>
                        <a:pt x="1435516" y="1089297"/>
                        <a:pt x="1405988" y="1237887"/>
                      </a:cubicBezTo>
                      <a:cubicBezTo>
                        <a:pt x="1376461" y="1386477"/>
                        <a:pt x="1303118" y="1508397"/>
                        <a:pt x="1177388" y="1558880"/>
                      </a:cubicBezTo>
                      <a:cubicBezTo>
                        <a:pt x="1051658" y="1609362"/>
                        <a:pt x="803056" y="1570310"/>
                        <a:pt x="650656" y="1540782"/>
                      </a:cubicBezTo>
                      <a:cubicBezTo>
                        <a:pt x="499208" y="1510302"/>
                        <a:pt x="338236" y="1507445"/>
                        <a:pt x="229651" y="13798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" name="Freeform: Shape 77">
                  <a:extLst>
                    <a:ext uri="{FF2B5EF4-FFF2-40B4-BE49-F238E27FC236}">
                      <a16:creationId xmlns:a16="http://schemas.microsoft.com/office/drawing/2014/main" id="{217B536C-D194-D37F-E5A2-8DD07D4B8933}"/>
                    </a:ext>
                  </a:extLst>
                </p:cNvPr>
                <p:cNvSpPr/>
                <p:nvPr/>
              </p:nvSpPr>
              <p:spPr>
                <a:xfrm>
                  <a:off x="7805051" y="2312103"/>
                  <a:ext cx="1146557" cy="1201420"/>
                </a:xfrm>
                <a:custGeom>
                  <a:avLst/>
                  <a:gdLst>
                    <a:gd name="connsiteX0" fmla="*/ 268005 w 1146557"/>
                    <a:gd name="connsiteY0" fmla="*/ 1125962 h 1201420"/>
                    <a:gd name="connsiteX1" fmla="*/ 17498 w 1146557"/>
                    <a:gd name="connsiteY1" fmla="*/ 786871 h 1201420"/>
                    <a:gd name="connsiteX2" fmla="*/ 53693 w 1146557"/>
                    <a:gd name="connsiteY2" fmla="*/ 359199 h 1201420"/>
                    <a:gd name="connsiteX3" fmla="*/ 304200 w 1146557"/>
                    <a:gd name="connsiteY3" fmla="*/ 287761 h 1201420"/>
                    <a:gd name="connsiteX4" fmla="*/ 429930 w 1146557"/>
                    <a:gd name="connsiteY4" fmla="*/ 2011 h 1201420"/>
                    <a:gd name="connsiteX5" fmla="*/ 751875 w 1146557"/>
                    <a:gd name="connsiteY5" fmla="*/ 180129 h 1201420"/>
                    <a:gd name="connsiteX6" fmla="*/ 1020481 w 1146557"/>
                    <a:gd name="connsiteY6" fmla="*/ 537316 h 1201420"/>
                    <a:gd name="connsiteX7" fmla="*/ 1146210 w 1146557"/>
                    <a:gd name="connsiteY7" fmla="*/ 894504 h 1201420"/>
                    <a:gd name="connsiteX8" fmla="*/ 985238 w 1146557"/>
                    <a:gd name="connsiteY8" fmla="*/ 1180254 h 1201420"/>
                    <a:gd name="connsiteX9" fmla="*/ 769973 w 1146557"/>
                    <a:gd name="connsiteY9" fmla="*/ 1180254 h 1201420"/>
                    <a:gd name="connsiteX10" fmla="*/ 698535 w 1146557"/>
                    <a:gd name="connsiteY10" fmla="*/ 1180254 h 1201420"/>
                    <a:gd name="connsiteX11" fmla="*/ 268005 w 1146557"/>
                    <a:gd name="connsiteY11" fmla="*/ 1125962 h 1201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46557" h="1201420">
                      <a:moveTo>
                        <a:pt x="268005" y="1125962"/>
                      </a:moveTo>
                      <a:cubicBezTo>
                        <a:pt x="154658" y="1060239"/>
                        <a:pt x="52740" y="914506"/>
                        <a:pt x="17498" y="786871"/>
                      </a:cubicBezTo>
                      <a:cubicBezTo>
                        <a:pt x="-18697" y="659236"/>
                        <a:pt x="5115" y="442066"/>
                        <a:pt x="53693" y="359199"/>
                      </a:cubicBezTo>
                      <a:cubicBezTo>
                        <a:pt x="101318" y="276331"/>
                        <a:pt x="241335" y="347769"/>
                        <a:pt x="304200" y="287761"/>
                      </a:cubicBezTo>
                      <a:cubicBezTo>
                        <a:pt x="367066" y="228706"/>
                        <a:pt x="354683" y="20109"/>
                        <a:pt x="429930" y="2011"/>
                      </a:cubicBezTo>
                      <a:cubicBezTo>
                        <a:pt x="504225" y="-16086"/>
                        <a:pt x="653768" y="91546"/>
                        <a:pt x="751875" y="180129"/>
                      </a:cubicBezTo>
                      <a:cubicBezTo>
                        <a:pt x="849983" y="269664"/>
                        <a:pt x="954758" y="418254"/>
                        <a:pt x="1020481" y="537316"/>
                      </a:cubicBezTo>
                      <a:cubicBezTo>
                        <a:pt x="1086203" y="656379"/>
                        <a:pt x="1151925" y="786871"/>
                        <a:pt x="1146210" y="894504"/>
                      </a:cubicBezTo>
                      <a:cubicBezTo>
                        <a:pt x="1140495" y="1001184"/>
                        <a:pt x="1048103" y="1132629"/>
                        <a:pt x="985238" y="1180254"/>
                      </a:cubicBezTo>
                      <a:cubicBezTo>
                        <a:pt x="922373" y="1227879"/>
                        <a:pt x="769973" y="1180254"/>
                        <a:pt x="769973" y="1180254"/>
                      </a:cubicBezTo>
                      <a:cubicBezTo>
                        <a:pt x="722348" y="1180254"/>
                        <a:pt x="764258" y="1191684"/>
                        <a:pt x="698535" y="1180254"/>
                      </a:cubicBezTo>
                      <a:cubicBezTo>
                        <a:pt x="632813" y="1167871"/>
                        <a:pt x="381353" y="1191684"/>
                        <a:pt x="268005" y="1125962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" name="Freeform: Shape 78">
                  <a:extLst>
                    <a:ext uri="{FF2B5EF4-FFF2-40B4-BE49-F238E27FC236}">
                      <a16:creationId xmlns:a16="http://schemas.microsoft.com/office/drawing/2014/main" id="{1BFE9434-EC6A-1D5C-8D87-DB2C8FFE728C}"/>
                    </a:ext>
                  </a:extLst>
                </p:cNvPr>
                <p:cNvSpPr/>
                <p:nvPr/>
              </p:nvSpPr>
              <p:spPr>
                <a:xfrm>
                  <a:off x="7751111" y="2203624"/>
                  <a:ext cx="327659" cy="327659"/>
                </a:xfrm>
                <a:custGeom>
                  <a:avLst/>
                  <a:gdLst>
                    <a:gd name="connsiteX0" fmla="*/ 327660 w 327659"/>
                    <a:gd name="connsiteY0" fmla="*/ 163830 h 327659"/>
                    <a:gd name="connsiteX1" fmla="*/ 163830 w 327659"/>
                    <a:gd name="connsiteY1" fmla="*/ 327660 h 327659"/>
                    <a:gd name="connsiteX2" fmla="*/ 0 w 327659"/>
                    <a:gd name="connsiteY2" fmla="*/ 163830 h 327659"/>
                    <a:gd name="connsiteX3" fmla="*/ 163830 w 327659"/>
                    <a:gd name="connsiteY3" fmla="*/ 0 h 327659"/>
                    <a:gd name="connsiteX4" fmla="*/ 327660 w 327659"/>
                    <a:gd name="connsiteY4" fmla="*/ 163830 h 327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659" h="327659">
                      <a:moveTo>
                        <a:pt x="327660" y="163830"/>
                      </a:moveTo>
                      <a:cubicBezTo>
                        <a:pt x="327660" y="254311"/>
                        <a:pt x="254311" y="327660"/>
                        <a:pt x="163830" y="327660"/>
                      </a:cubicBezTo>
                      <a:cubicBezTo>
                        <a:pt x="73349" y="327660"/>
                        <a:pt x="0" y="254311"/>
                        <a:pt x="0" y="163830"/>
                      </a:cubicBezTo>
                      <a:cubicBezTo>
                        <a:pt x="0" y="73349"/>
                        <a:pt x="73349" y="0"/>
                        <a:pt x="163830" y="0"/>
                      </a:cubicBezTo>
                      <a:cubicBezTo>
                        <a:pt x="254311" y="0"/>
                        <a:pt x="327660" y="73349"/>
                        <a:pt x="327660" y="163830"/>
                      </a:cubicBezTo>
                      <a:close/>
                    </a:path>
                  </a:pathLst>
                </a:custGeom>
                <a:solidFill>
                  <a:srgbClr val="7396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92" name="TextBox 130">
              <a:extLst>
                <a:ext uri="{FF2B5EF4-FFF2-40B4-BE49-F238E27FC236}">
                  <a16:creationId xmlns:a16="http://schemas.microsoft.com/office/drawing/2014/main" id="{D3E11B34-6650-4FF1-F655-38758451ADD3}"/>
                </a:ext>
              </a:extLst>
            </p:cNvPr>
            <p:cNvSpPr txBox="1"/>
            <p:nvPr/>
          </p:nvSpPr>
          <p:spPr>
            <a:xfrm>
              <a:off x="2288442" y="2880681"/>
              <a:ext cx="111953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Aumento de </a:t>
              </a:r>
              <a:r>
                <a:rPr kumimoji="0" lang="es-E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3F9C35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VLDL</a:t>
              </a:r>
            </a:p>
          </p:txBody>
        </p:sp>
        <p:sp>
          <p:nvSpPr>
            <p:cNvPr id="93" name="TextBox 132">
              <a:extLst>
                <a:ext uri="{FF2B5EF4-FFF2-40B4-BE49-F238E27FC236}">
                  <a16:creationId xmlns:a16="http://schemas.microsoft.com/office/drawing/2014/main" id="{DE45F4E4-79E5-1C51-4A05-73183B302494}"/>
                </a:ext>
              </a:extLst>
            </p:cNvPr>
            <p:cNvSpPr txBox="1"/>
            <p:nvPr/>
          </p:nvSpPr>
          <p:spPr>
            <a:xfrm>
              <a:off x="3344297" y="3042125"/>
              <a:ext cx="638636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9FDA">
                      <a:lumMod val="75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ApoB-100</a:t>
              </a:r>
            </a:p>
          </p:txBody>
        </p:sp>
        <p:cxnSp>
          <p:nvCxnSpPr>
            <p:cNvPr id="94" name="Straight Connector 185">
              <a:extLst>
                <a:ext uri="{FF2B5EF4-FFF2-40B4-BE49-F238E27FC236}">
                  <a16:creationId xmlns:a16="http://schemas.microsoft.com/office/drawing/2014/main" id="{F1FAD7AD-FC0B-A109-6A99-CB30D07AFA83}"/>
                </a:ext>
              </a:extLst>
            </p:cNvPr>
            <p:cNvCxnSpPr>
              <a:cxnSpLocks/>
            </p:cNvCxnSpPr>
            <p:nvPr/>
          </p:nvCxnSpPr>
          <p:spPr>
            <a:xfrm>
              <a:off x="1926935" y="1749131"/>
              <a:ext cx="0" cy="126000"/>
            </a:xfrm>
            <a:prstGeom prst="line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95" name="Straight Connector 188">
              <a:extLst>
                <a:ext uri="{FF2B5EF4-FFF2-40B4-BE49-F238E27FC236}">
                  <a16:creationId xmlns:a16="http://schemas.microsoft.com/office/drawing/2014/main" id="{715DCE89-68BF-B5F5-8430-304DB10D1158}"/>
                </a:ext>
              </a:extLst>
            </p:cNvPr>
            <p:cNvCxnSpPr>
              <a:cxnSpLocks/>
            </p:cNvCxnSpPr>
            <p:nvPr/>
          </p:nvCxnSpPr>
          <p:spPr>
            <a:xfrm>
              <a:off x="1926935" y="2131926"/>
              <a:ext cx="0" cy="126000"/>
            </a:xfrm>
            <a:prstGeom prst="line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96" name="Straight Connector 189">
              <a:extLst>
                <a:ext uri="{FF2B5EF4-FFF2-40B4-BE49-F238E27FC236}">
                  <a16:creationId xmlns:a16="http://schemas.microsoft.com/office/drawing/2014/main" id="{43E92FB0-4793-1AB9-A0FB-F03BDF35CF4A}"/>
                </a:ext>
              </a:extLst>
            </p:cNvPr>
            <p:cNvCxnSpPr>
              <a:cxnSpLocks/>
              <a:endCxn id="133" idx="1"/>
            </p:cNvCxnSpPr>
            <p:nvPr/>
          </p:nvCxnSpPr>
          <p:spPr>
            <a:xfrm rot="16200000" flipH="1">
              <a:off x="1850878" y="2492917"/>
              <a:ext cx="268610" cy="116759"/>
            </a:xfrm>
            <a:prstGeom prst="bentConnector2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97" name="Straight Connector 205">
              <a:extLst>
                <a:ext uri="{FF2B5EF4-FFF2-40B4-BE49-F238E27FC236}">
                  <a16:creationId xmlns:a16="http://schemas.microsoft.com/office/drawing/2014/main" id="{25098CE7-AE34-1500-B4D3-234B56543E03}"/>
                </a:ext>
              </a:extLst>
            </p:cNvPr>
            <p:cNvCxnSpPr>
              <a:cxnSpLocks/>
            </p:cNvCxnSpPr>
            <p:nvPr/>
          </p:nvCxnSpPr>
          <p:spPr>
            <a:xfrm>
              <a:off x="3758611" y="1740893"/>
              <a:ext cx="0" cy="514764"/>
            </a:xfrm>
            <a:prstGeom prst="line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98" name="Straight Connector 207">
              <a:extLst>
                <a:ext uri="{FF2B5EF4-FFF2-40B4-BE49-F238E27FC236}">
                  <a16:creationId xmlns:a16="http://schemas.microsoft.com/office/drawing/2014/main" id="{E7FA37BB-E062-5964-22FC-E57D13DB44A9}"/>
                </a:ext>
              </a:extLst>
            </p:cNvPr>
            <p:cNvCxnSpPr>
              <a:cxnSpLocks/>
            </p:cNvCxnSpPr>
            <p:nvPr/>
          </p:nvCxnSpPr>
          <p:spPr>
            <a:xfrm>
              <a:off x="2832335" y="2801533"/>
              <a:ext cx="0" cy="108000"/>
            </a:xfrm>
            <a:prstGeom prst="line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  <p:cxnSp>
          <p:nvCxnSpPr>
            <p:cNvPr id="99" name="Straight Connector 189">
              <a:extLst>
                <a:ext uri="{FF2B5EF4-FFF2-40B4-BE49-F238E27FC236}">
                  <a16:creationId xmlns:a16="http://schemas.microsoft.com/office/drawing/2014/main" id="{64742FA1-546F-0D7A-925F-D708897B88FA}"/>
                </a:ext>
              </a:extLst>
            </p:cNvPr>
            <p:cNvCxnSpPr>
              <a:cxnSpLocks/>
              <a:endCxn id="133" idx="3"/>
            </p:cNvCxnSpPr>
            <p:nvPr/>
          </p:nvCxnSpPr>
          <p:spPr>
            <a:xfrm rot="5400000">
              <a:off x="3569638" y="2492917"/>
              <a:ext cx="268610" cy="116760"/>
            </a:xfrm>
            <a:prstGeom prst="bentConnector2">
              <a:avLst/>
            </a:prstGeom>
            <a:noFill/>
            <a:ln w="12700" cap="flat" cmpd="sng" algn="ctr">
              <a:solidFill>
                <a:srgbClr val="001965"/>
              </a:solidFill>
              <a:prstDash val="solid"/>
              <a:tailEnd type="triangle" w="sm" len="sm"/>
            </a:ln>
            <a:effectLst/>
          </p:spPr>
        </p:cxnSp>
      </p:grpSp>
      <p:grpSp>
        <p:nvGrpSpPr>
          <p:cNvPr id="136" name="Group 22">
            <a:extLst>
              <a:ext uri="{FF2B5EF4-FFF2-40B4-BE49-F238E27FC236}">
                <a16:creationId xmlns:a16="http://schemas.microsoft.com/office/drawing/2014/main" id="{0143BD65-F476-6A13-808D-4A77A7DA0CA3}"/>
              </a:ext>
            </a:extLst>
          </p:cNvPr>
          <p:cNvGrpSpPr/>
          <p:nvPr/>
        </p:nvGrpSpPr>
        <p:grpSpPr>
          <a:xfrm>
            <a:off x="8434976" y="5260454"/>
            <a:ext cx="3769164" cy="897352"/>
            <a:chOff x="6317129" y="3942628"/>
            <a:chExt cx="2826873" cy="673014"/>
          </a:xfrm>
        </p:grpSpPr>
        <p:sp>
          <p:nvSpPr>
            <p:cNvPr id="137" name="Rounded Rectangle 5">
              <a:extLst>
                <a:ext uri="{FF2B5EF4-FFF2-40B4-BE49-F238E27FC236}">
                  <a16:creationId xmlns:a16="http://schemas.microsoft.com/office/drawing/2014/main" id="{95351E53-FCDF-E01F-B835-2B4A0ED62B88}"/>
                </a:ext>
              </a:extLst>
            </p:cNvPr>
            <p:cNvSpPr/>
            <p:nvPr/>
          </p:nvSpPr>
          <p:spPr>
            <a:xfrm rot="16200000" flipH="1">
              <a:off x="7394059" y="2865698"/>
              <a:ext cx="673014" cy="2826873"/>
            </a:xfrm>
            <a:prstGeom prst="round2SameRect">
              <a:avLst/>
            </a:prstGeom>
            <a:solidFill>
              <a:srgbClr val="C0152D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67" b="0" i="0" u="none" strike="noStrike" kern="0" cap="none" spc="0" normalizeH="0" baseline="0" noProof="0">
                <a:ln>
                  <a:noFill/>
                </a:ln>
                <a:solidFill>
                  <a:srgbClr val="C0152D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" name="Rectangle 13">
              <a:extLst>
                <a:ext uri="{FF2B5EF4-FFF2-40B4-BE49-F238E27FC236}">
                  <a16:creationId xmlns:a16="http://schemas.microsoft.com/office/drawing/2014/main" id="{484E8431-8836-1D84-1EEA-F38AA22917F1}"/>
                </a:ext>
              </a:extLst>
            </p:cNvPr>
            <p:cNvSpPr/>
            <p:nvPr/>
          </p:nvSpPr>
          <p:spPr>
            <a:xfrm>
              <a:off x="6807304" y="3979053"/>
              <a:ext cx="2179222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La dislipidemia diabética es un factor de riesgo importante de ECV</a:t>
              </a:r>
              <a:r>
                <a:rPr kumimoji="0" lang="es-ES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pic>
          <p:nvPicPr>
            <p:cNvPr id="139" name="Graphic 1">
              <a:extLst>
                <a:ext uri="{FF2B5EF4-FFF2-40B4-BE49-F238E27FC236}">
                  <a16:creationId xmlns:a16="http://schemas.microsoft.com/office/drawing/2014/main" id="{0F9400E3-3C31-D3F6-35C1-C6E5EA38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12506" y="4112774"/>
              <a:ext cx="379772" cy="332720"/>
            </a:xfrm>
            <a:prstGeom prst="rect">
              <a:avLst/>
            </a:prstGeom>
          </p:spPr>
        </p:pic>
      </p:grp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FA71C909-DC1A-C5D0-65E1-F187B4CC96FF}"/>
              </a:ext>
            </a:extLst>
          </p:cNvPr>
          <p:cNvSpPr/>
          <p:nvPr/>
        </p:nvSpPr>
        <p:spPr>
          <a:xfrm>
            <a:off x="1119699" y="1538058"/>
            <a:ext cx="10000585" cy="406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42AC3F-5B05-FC37-93AE-B9EB94A92850}"/>
              </a:ext>
            </a:extLst>
          </p:cNvPr>
          <p:cNvSpPr txBox="1">
            <a:spLocks/>
          </p:cNvSpPr>
          <p:nvPr/>
        </p:nvSpPr>
        <p:spPr>
          <a:xfrm>
            <a:off x="902909" y="1319465"/>
            <a:ext cx="10515600" cy="7511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Segoe UI Semibold" panose="020F0502020204030204" pitchFamily="34" charset="0"/>
                <a:ea typeface="+mj-ea"/>
                <a:cs typeface="Segoe UI Semibold" panose="020F0502020204030204" pitchFamily="34" charset="0"/>
              </a:defRPr>
            </a:lvl1pPr>
          </a:lstStyle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INSULINORRESISTENCIA Y ARTERIOSCLEROSIS</a:t>
            </a:r>
          </a:p>
        </p:txBody>
      </p:sp>
    </p:spTree>
    <p:extLst>
      <p:ext uri="{BB962C8B-B14F-4D97-AF65-F5344CB8AC3E}">
        <p14:creationId xmlns:p14="http://schemas.microsoft.com/office/powerpoint/2010/main" val="38843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228ED-F5E2-F018-70B0-4DCEB7B8D24C}"/>
              </a:ext>
            </a:extLst>
          </p:cNvPr>
          <p:cNvSpPr txBox="1">
            <a:spLocks/>
          </p:cNvSpPr>
          <p:nvPr/>
        </p:nvSpPr>
        <p:spPr>
          <a:xfrm>
            <a:off x="287675" y="1313499"/>
            <a:ext cx="4170820" cy="1325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Segoe UI Semibold" panose="020F0502020204030204" pitchFamily="34" charset="0"/>
                <a:ea typeface="+mj-ea"/>
                <a:cs typeface="Segoe UI Semibold" panose="020F0502020204030204" pitchFamily="34" charset="0"/>
              </a:defRPr>
            </a:lvl1pPr>
          </a:lstStyle>
          <a:p>
            <a:r>
              <a:rPr lang="es-ES" sz="2800" dirty="0"/>
              <a:t>Nuevas Guías ESC 2021 de prevención cardiovascular en la práctica clínica</a:t>
            </a:r>
          </a:p>
        </p:txBody>
      </p:sp>
      <p:sp>
        <p:nvSpPr>
          <p:cNvPr id="3" name="Mach F, Baigent C, Catapano AAL, Koskinas KC, Casula L, Badimon L et al. 2019 ESC/EAS Guidelines for the management of dyslipidaemias: lipid modification to reduce cardiovascular risk. Eur Heart J 2019. doi:10.1093/eurheartj/ehz455…">
            <a:extLst>
              <a:ext uri="{FF2B5EF4-FFF2-40B4-BE49-F238E27FC236}">
                <a16:creationId xmlns:a16="http://schemas.microsoft.com/office/drawing/2014/main" id="{67C529AD-D864-E59B-DA18-52BC0F0CB865}"/>
              </a:ext>
            </a:extLst>
          </p:cNvPr>
          <p:cNvSpPr txBox="1">
            <a:spLocks/>
          </p:cNvSpPr>
          <p:nvPr/>
        </p:nvSpPr>
        <p:spPr>
          <a:xfrm>
            <a:off x="203163" y="5884558"/>
            <a:ext cx="3807729" cy="7157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376">
              <a:lnSpc>
                <a:spcPct val="100000"/>
              </a:lnSpc>
              <a:spcBef>
                <a:spcPts val="0"/>
              </a:spcBef>
              <a:buSzPct val="100000"/>
              <a:buNone/>
              <a:defRPr sz="632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Visseren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FLJ, Mach F,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Smulders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YM, Carballo D,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Koskinas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KC,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Bäck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M, et al; ESC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Scientific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Document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Group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; ESC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National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Cardiac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Societies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2021 ESC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Guidelines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on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cardiovascular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disease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prevention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in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clinical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practice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Eur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Heart J. 2021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Sep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7;42(34):3227-3337. 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doi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10.1093/</a:t>
            </a:r>
            <a:r>
              <a:rPr lang="es-E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eurheartj</a:t>
            </a:r>
            <a:r>
              <a:rPr lang="es-E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/ehab484. PMID: 34458905</a:t>
            </a:r>
          </a:p>
        </p:txBody>
      </p:sp>
      <p:graphicFrame>
        <p:nvGraphicFramePr>
          <p:cNvPr id="5" name="Tabla 34">
            <a:extLst>
              <a:ext uri="{FF2B5EF4-FFF2-40B4-BE49-F238E27FC236}">
                <a16:creationId xmlns:a16="http://schemas.microsoft.com/office/drawing/2014/main" id="{0BEE474D-A763-9E57-64E6-BE610A2B5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763837"/>
              </p:ext>
            </p:extLst>
          </p:nvPr>
        </p:nvGraphicFramePr>
        <p:xfrm>
          <a:off x="4398871" y="1313499"/>
          <a:ext cx="7564478" cy="5240163"/>
        </p:xfrm>
        <a:graphic>
          <a:graphicData uri="http://schemas.openxmlformats.org/drawingml/2006/table">
            <a:tbl>
              <a:tblPr firstRow="1" bandRow="1"/>
              <a:tblGrid>
                <a:gridCol w="1236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113">
                <a:tc gridSpan="4"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Guía</a:t>
                      </a:r>
                      <a:r>
                        <a:rPr sz="1600" b="1" i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600" b="1" i="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prevención</a:t>
                      </a:r>
                      <a:r>
                        <a:rPr sz="1600" b="1" i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cardiovascular ESC 2021 </a:t>
                      </a:r>
                      <a:r>
                        <a:rPr sz="1600" b="1" i="0" baseline="300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(2)</a:t>
                      </a:r>
                    </a:p>
                  </a:txBody>
                  <a:tcPr marL="87153" marR="87153" marT="43576" marB="43576" horzOverflow="overflow">
                    <a:solidFill>
                      <a:srgbClr val="357B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2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CATEGORÍA</a:t>
                      </a:r>
                    </a:p>
                  </a:txBody>
                  <a:tcPr marL="43576" marR="43576" marT="43576" marB="43576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B2A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SUBGRUPOS</a:t>
                      </a:r>
                    </a:p>
                  </a:txBody>
                  <a:tcPr marL="43576" marR="43576" marT="43576" marB="4357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B2A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CATEGORÍA RCV</a:t>
                      </a:r>
                    </a:p>
                  </a:txBody>
                  <a:tcPr marL="43576" marR="43576" marT="43576" marB="4357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B2A4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RCV Y ESTIMACIÓN BENEFICIO</a:t>
                      </a:r>
                    </a:p>
                  </a:txBody>
                  <a:tcPr marL="43576" marR="43576" marT="43576" marB="4357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B2A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366">
                <a:tc rowSpan="3"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SzPct val="100000"/>
                        <a:buNone/>
                        <a:defRPr sz="1400" b="1"/>
                      </a:pPr>
                      <a:r>
                        <a:rPr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DM2</a:t>
                      </a:r>
                      <a:endParaRPr lang="es-ES" sz="1400" dirty="0">
                        <a:solidFill>
                          <a:srgbClr val="1B2A4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ctr">
                        <a:spcBef>
                          <a:spcPts val="300"/>
                        </a:spcBef>
                        <a:buSzPct val="100000"/>
                        <a:buNone/>
                        <a:defRPr sz="1400" b="1"/>
                      </a:pPr>
                      <a:endParaRPr sz="1400" dirty="0">
                        <a:solidFill>
                          <a:srgbClr val="1B2A4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ctr">
                        <a:spcBef>
                          <a:spcPts val="300"/>
                        </a:spcBef>
                        <a:buSzPct val="100000"/>
                        <a:buNone/>
                        <a:defRPr sz="1400" b="1"/>
                      </a:pPr>
                      <a:r>
                        <a:rPr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DM1 </a:t>
                      </a:r>
                      <a:endParaRPr lang="es-ES" sz="1400" dirty="0">
                        <a:solidFill>
                          <a:srgbClr val="1B2A4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ctr">
                        <a:spcBef>
                          <a:spcPts val="300"/>
                        </a:spcBef>
                        <a:buSzPct val="100000"/>
                        <a:buNone/>
                        <a:defRPr sz="1400" b="1"/>
                      </a:pPr>
                      <a:r>
                        <a:rPr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&gt;</a:t>
                      </a:r>
                      <a:r>
                        <a:rPr lang="es-ES"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 </a:t>
                      </a:r>
                      <a:r>
                        <a:rPr sz="14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años</a:t>
                      </a:r>
                      <a:endParaRPr sz="1400" dirty="0">
                        <a:solidFill>
                          <a:srgbClr val="1B2A4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7153" marR="87153" marT="43576" marB="4357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lang="es-ES"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DM2 bien controlada</a:t>
                      </a:r>
                    </a:p>
                    <a:p>
                      <a:pPr marL="285750" indent="-2857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lang="es-ES"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Duración &lt;10 años</a:t>
                      </a:r>
                    </a:p>
                    <a:p>
                      <a:pPr marL="285750" indent="-2857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lang="es-ES"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FRCV</a:t>
                      </a:r>
                    </a:p>
                    <a:p>
                      <a:pPr marL="285750" indent="-2857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lang="es-ES"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LOD</a:t>
                      </a:r>
                    </a:p>
                  </a:txBody>
                  <a:tcPr marL="43576" marR="43576" marT="43576" marB="4357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400" b="1"/>
                      </a:pPr>
                      <a:r>
                        <a:rPr sz="13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Moderado</a:t>
                      </a:r>
                      <a:r>
                        <a:rPr sz="13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RCV</a:t>
                      </a:r>
                    </a:p>
                  </a:txBody>
                  <a:tcPr marL="43576" marR="43576" marT="43576" marB="43576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400"/>
                      </a:pPr>
                      <a:r>
                        <a:rPr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N/A</a:t>
                      </a:r>
                    </a:p>
                  </a:txBody>
                  <a:tcPr marL="43576" marR="43576" marT="43576" marB="4357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34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</a:t>
                      </a:r>
                      <a:r>
                        <a:rPr sz="14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moderada</a:t>
                      </a:r>
                      <a:endParaRPr sz="1400" dirty="0">
                        <a:solidFill>
                          <a:srgbClr val="1B2A4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LOD </a:t>
                      </a:r>
                      <a:r>
                        <a:rPr sz="14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severa</a:t>
                      </a:r>
                      <a:endParaRPr sz="1400" dirty="0">
                        <a:solidFill>
                          <a:srgbClr val="1B2A4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 ECV</a:t>
                      </a:r>
                    </a:p>
                    <a:p>
                      <a:pPr marL="285750" indent="-2857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</a:pPr>
                      <a:r>
                        <a:rPr sz="14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Duración</a:t>
                      </a:r>
                      <a:r>
                        <a:rPr sz="14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&gt;10 </a:t>
                      </a:r>
                      <a:r>
                        <a:rPr sz="14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años</a:t>
                      </a:r>
                      <a:endParaRPr sz="1400" dirty="0">
                        <a:solidFill>
                          <a:srgbClr val="1B2A4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576" marR="43576" marT="43576" marB="4357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rPr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Alto RCV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700" b="1">
                          <a:solidFill>
                            <a:srgbClr val="FFFFFF"/>
                          </a:solidFill>
                        </a:defRPr>
                      </a:pPr>
                      <a:r>
                        <a:rPr sz="13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PASO 1 </a:t>
                      </a:r>
                      <a:r>
                        <a:rPr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&lt;100 mg/</a:t>
                      </a:r>
                      <a:r>
                        <a:rPr lang="es-ES" sz="11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dL</a:t>
                      </a:r>
                      <a:endParaRPr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defRPr sz="700" b="1">
                          <a:solidFill>
                            <a:srgbClr val="FFFFFF"/>
                          </a:solidFill>
                        </a:defRPr>
                      </a:pPr>
                      <a:r>
                        <a:rPr sz="13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PASO 2</a:t>
                      </a:r>
                      <a:r>
                        <a:rPr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&lt;70 mg/</a:t>
                      </a:r>
                      <a:r>
                        <a:rPr lang="es-ES" sz="11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dL</a:t>
                      </a:r>
                      <a:endParaRPr sz="1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576" marR="43576" marT="43576" marB="43576" anchor="ctr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Bef>
                          <a:spcPts val="300"/>
                        </a:spcBef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  <a:defRPr sz="1000"/>
                      </a:pPr>
                      <a:r>
                        <a:rPr sz="1200" b="1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Estimar</a:t>
                      </a:r>
                      <a:r>
                        <a:rPr sz="1200" b="1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RCV residual a 10 </a:t>
                      </a:r>
                      <a:r>
                        <a:rPr sz="1200" b="1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años</a:t>
                      </a:r>
                      <a:r>
                        <a:rPr sz="1200" b="1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tras</a:t>
                      </a:r>
                      <a:r>
                        <a:rPr sz="1200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objetivos</a:t>
                      </a:r>
                      <a:r>
                        <a:rPr sz="1200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generales</a:t>
                      </a:r>
                      <a:r>
                        <a:rPr sz="1200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 </a:t>
                      </a:r>
                      <a:r>
                        <a:rPr sz="1200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prevención</a:t>
                      </a:r>
                      <a:r>
                        <a:rPr sz="1200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(ADVANCE o DIAL model)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300"/>
                        </a:spcBef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  <a:defRPr sz="1000"/>
                      </a:pPr>
                      <a:r>
                        <a:rPr sz="1200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Considerar</a:t>
                      </a:r>
                      <a:r>
                        <a:rPr sz="1200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el </a:t>
                      </a:r>
                      <a:r>
                        <a:rPr sz="1200" b="1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RCV a lo largo de la </a:t>
                      </a:r>
                      <a:r>
                        <a:rPr sz="1200" b="1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vida</a:t>
                      </a:r>
                      <a:r>
                        <a:rPr sz="1200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y la </a:t>
                      </a:r>
                      <a:r>
                        <a:rPr sz="1200" b="1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estimación</a:t>
                      </a:r>
                      <a:r>
                        <a:rPr sz="1200" b="1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del </a:t>
                      </a:r>
                      <a:r>
                        <a:rPr sz="1200" b="1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beneficio</a:t>
                      </a:r>
                      <a:r>
                        <a:rPr sz="1200" b="1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del </a:t>
                      </a:r>
                      <a:r>
                        <a:rPr sz="1200" b="1" kern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tratamiento</a:t>
                      </a:r>
                      <a:r>
                        <a:rPr sz="1200" b="1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kern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 los FRCV (DIAL model)</a:t>
                      </a:r>
                    </a:p>
                  </a:txBody>
                  <a:tcPr marL="43576" marR="43576" marT="43576" marB="43576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9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  <a:defRPr sz="1000"/>
                      </a:pP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ECVA y/o LOD </a:t>
                      </a: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severa</a:t>
                      </a:r>
                      <a:endParaRPr sz="1200" dirty="0">
                        <a:solidFill>
                          <a:srgbClr val="1B2A4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71450" indent="-1714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  <a:defRPr sz="1000"/>
                      </a:pP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FG &lt; 45 mL/min </a:t>
                      </a: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independiente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mALB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</a:p>
                    <a:p>
                      <a:pPr marL="171450" indent="-1714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  <a:defRPr sz="1000"/>
                      </a:pP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FG 45-59 mL/min + </a:t>
                      </a: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mALB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(ACR &gt; 30-300 mg/g).</a:t>
                      </a:r>
                    </a:p>
                    <a:p>
                      <a:pPr marL="171450" indent="-1714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  <a:defRPr sz="1000"/>
                      </a:pP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Proteinuria (ACR &gt;300 mg/g).</a:t>
                      </a:r>
                    </a:p>
                    <a:p>
                      <a:pPr marL="171450" indent="-171450" algn="l"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  <a:defRPr sz="1000"/>
                      </a:pP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Enfermedad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microvascular 3 sitios </a:t>
                      </a: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diferentes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</a:t>
                      </a: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ej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Microalb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es-ES"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</a:t>
                      </a: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retinopatía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+ </a:t>
                      </a: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neuropatía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).</a:t>
                      </a:r>
                    </a:p>
                  </a:txBody>
                  <a:tcPr marL="43576" marR="43576" marT="43576" marB="43576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400" b="1">
                          <a:solidFill>
                            <a:srgbClr val="FFFFFF"/>
                          </a:solidFill>
                        </a:defRPr>
                      </a:pPr>
                      <a:r>
                        <a:rPr sz="13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Muy</a:t>
                      </a:r>
                      <a:r>
                        <a:rPr sz="13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alto RCV</a:t>
                      </a:r>
                    </a:p>
                  </a:txBody>
                  <a:tcPr marL="43576" marR="43576" marT="43576" marB="43576" anchor="ctr" horzOverflow="overflow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  <a:defRPr sz="1000" b="1"/>
                      </a:pP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Estimar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RCV residual a 10 </a:t>
                      </a: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años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tras</a:t>
                      </a:r>
                      <a:r>
                        <a:rPr sz="1200" b="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objetivos</a:t>
                      </a:r>
                      <a:r>
                        <a:rPr sz="1200" b="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b="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generales</a:t>
                      </a:r>
                      <a:r>
                        <a:rPr sz="1200" b="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 </a:t>
                      </a:r>
                      <a:r>
                        <a:rPr sz="1200" b="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prevención</a:t>
                      </a:r>
                      <a:r>
                        <a:rPr sz="1200" b="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(SMART, ADVANCE o DIAL model)</a:t>
                      </a:r>
                    </a:p>
                    <a:p>
                      <a:pPr marL="171450" indent="-171450" algn="l">
                        <a:spcBef>
                          <a:spcPts val="300"/>
                        </a:spcBef>
                        <a:buClr>
                          <a:srgbClr val="357BBF"/>
                        </a:buClr>
                        <a:buSzPct val="100000"/>
                        <a:buFont typeface="Wingdings" pitchFamily="2" charset="2"/>
                        <a:buChar char="§"/>
                        <a:defRPr sz="1000"/>
                      </a:pPr>
                      <a:r>
                        <a:rPr sz="1200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Considerar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el </a:t>
                      </a:r>
                      <a:r>
                        <a:rPr sz="1200" b="1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RCV a lo largo de la </a:t>
                      </a:r>
                      <a:r>
                        <a:rPr sz="1200" b="1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vida</a:t>
                      </a:r>
                      <a:r>
                        <a:rPr sz="1200" b="1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 la </a:t>
                      </a:r>
                      <a:r>
                        <a:rPr sz="1200" b="1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estimación</a:t>
                      </a:r>
                      <a:r>
                        <a:rPr sz="1200" b="1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del </a:t>
                      </a:r>
                      <a:r>
                        <a:rPr sz="1200" b="1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beneficio</a:t>
                      </a:r>
                      <a:r>
                        <a:rPr sz="1200" b="1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del </a:t>
                      </a:r>
                      <a:r>
                        <a:rPr sz="1200" b="1" dirty="0" err="1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tratamiento</a:t>
                      </a:r>
                      <a:r>
                        <a:rPr sz="1200" b="1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1B2A4E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FRCV (DIAL model)</a:t>
                      </a:r>
                    </a:p>
                  </a:txBody>
                  <a:tcPr marL="43576" marR="43576" marT="43576" marB="4357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Imagen 2">
            <a:extLst>
              <a:ext uri="{FF2B5EF4-FFF2-40B4-BE49-F238E27FC236}">
                <a16:creationId xmlns:a16="http://schemas.microsoft.com/office/drawing/2014/main" id="{79F3D7D6-6E9D-EC62-926B-6010704B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5" y="2639062"/>
            <a:ext cx="1976194" cy="24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7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ángulo 92">
            <a:extLst>
              <a:ext uri="{FF2B5EF4-FFF2-40B4-BE49-F238E27FC236}">
                <a16:creationId xmlns:a16="http://schemas.microsoft.com/office/drawing/2014/main" id="{F6EECADF-DFB7-FD46-0294-B6F73798D70C}"/>
              </a:ext>
            </a:extLst>
          </p:cNvPr>
          <p:cNvSpPr/>
          <p:nvPr/>
        </p:nvSpPr>
        <p:spPr>
          <a:xfrm>
            <a:off x="7551950" y="1256206"/>
            <a:ext cx="4867402" cy="5161556"/>
          </a:xfrm>
          <a:prstGeom prst="rect">
            <a:avLst/>
          </a:prstGeom>
          <a:solidFill>
            <a:srgbClr val="C0152D">
              <a:alpha val="991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581E3E4C-3D0E-4C63-442E-BF826A384560}"/>
              </a:ext>
            </a:extLst>
          </p:cNvPr>
          <p:cNvSpPr/>
          <p:nvPr/>
        </p:nvSpPr>
        <p:spPr>
          <a:xfrm>
            <a:off x="-83762" y="1256206"/>
            <a:ext cx="7338757" cy="5161556"/>
          </a:xfrm>
          <a:prstGeom prst="rect">
            <a:avLst/>
          </a:prstGeom>
          <a:solidFill>
            <a:srgbClr val="95BFD8">
              <a:alpha val="200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Rectángulo: esquinas redondeadas 66">
            <a:extLst>
              <a:ext uri="{FF2B5EF4-FFF2-40B4-BE49-F238E27FC236}">
                <a16:creationId xmlns:a16="http://schemas.microsoft.com/office/drawing/2014/main" id="{3C378F03-2E7D-123A-F768-D6E34D0F5B94}"/>
              </a:ext>
            </a:extLst>
          </p:cNvPr>
          <p:cNvGrpSpPr/>
          <p:nvPr/>
        </p:nvGrpSpPr>
        <p:grpSpPr>
          <a:xfrm>
            <a:off x="242297" y="2305200"/>
            <a:ext cx="1440883" cy="1111828"/>
            <a:chOff x="0" y="0"/>
            <a:chExt cx="1440882" cy="1111827"/>
          </a:xfrm>
        </p:grpSpPr>
        <p:sp>
          <p:nvSpPr>
            <p:cNvPr id="6" name="Rectángulo redondeado">
              <a:extLst>
                <a:ext uri="{FF2B5EF4-FFF2-40B4-BE49-F238E27FC236}">
                  <a16:creationId xmlns:a16="http://schemas.microsoft.com/office/drawing/2014/main" id="{DA497EA1-97D8-9526-8240-ACA789FEFD2F}"/>
                </a:ext>
              </a:extLst>
            </p:cNvPr>
            <p:cNvSpPr/>
            <p:nvPr/>
          </p:nvSpPr>
          <p:spPr>
            <a:xfrm>
              <a:off x="0" y="0"/>
              <a:ext cx="1440882" cy="1111827"/>
            </a:xfrm>
            <a:prstGeom prst="roundRect">
              <a:avLst>
                <a:gd name="adj" fmla="val 16667"/>
              </a:avLst>
            </a:prstGeom>
            <a:solidFill>
              <a:srgbClr val="1B2A4E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" name="STOP tabaco…">
              <a:extLst>
                <a:ext uri="{FF2B5EF4-FFF2-40B4-BE49-F238E27FC236}">
                  <a16:creationId xmlns:a16="http://schemas.microsoft.com/office/drawing/2014/main" id="{D60EE51C-0E38-073A-8075-C1A9C0A4FF19}"/>
                </a:ext>
              </a:extLst>
            </p:cNvPr>
            <p:cNvSpPr txBox="1"/>
            <p:nvPr/>
          </p:nvSpPr>
          <p:spPr>
            <a:xfrm>
              <a:off x="44518" y="272770"/>
              <a:ext cx="1368091" cy="630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FFFFFF"/>
                  </a:solidFill>
                </a:defRPr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STOP tabaco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FFFFFF"/>
                  </a:solidFill>
                </a:defRPr>
              </a:pPr>
              <a:r>
                <a:rPr kumimoji="0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Hábitos</a:t>
              </a: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de </a:t>
              </a:r>
              <a:r>
                <a:rPr kumimoji="0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vida</a:t>
              </a: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</a:defRPr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(</a:t>
              </a:r>
              <a:r>
                <a:rPr kumimoji="0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Clase</a:t>
              </a: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I)</a:t>
              </a:r>
            </a:p>
          </p:txBody>
        </p:sp>
      </p:grpSp>
      <p:grpSp>
        <p:nvGrpSpPr>
          <p:cNvPr id="8" name="Rectángulo: esquinas redondeadas 70">
            <a:extLst>
              <a:ext uri="{FF2B5EF4-FFF2-40B4-BE49-F238E27FC236}">
                <a16:creationId xmlns:a16="http://schemas.microsoft.com/office/drawing/2014/main" id="{777578C6-1A96-E636-3F40-8DD43638E801}"/>
              </a:ext>
            </a:extLst>
          </p:cNvPr>
          <p:cNvGrpSpPr/>
          <p:nvPr/>
        </p:nvGrpSpPr>
        <p:grpSpPr>
          <a:xfrm>
            <a:off x="243695" y="4336735"/>
            <a:ext cx="1440883" cy="1111828"/>
            <a:chOff x="0" y="0"/>
            <a:chExt cx="1440882" cy="1111827"/>
          </a:xfrm>
        </p:grpSpPr>
        <p:sp>
          <p:nvSpPr>
            <p:cNvPr id="9" name="Rectángulo redondeado">
              <a:extLst>
                <a:ext uri="{FF2B5EF4-FFF2-40B4-BE49-F238E27FC236}">
                  <a16:creationId xmlns:a16="http://schemas.microsoft.com/office/drawing/2014/main" id="{2540609B-353C-B775-8592-9037F55ED1EC}"/>
                </a:ext>
              </a:extLst>
            </p:cNvPr>
            <p:cNvSpPr/>
            <p:nvPr/>
          </p:nvSpPr>
          <p:spPr>
            <a:xfrm>
              <a:off x="0" y="0"/>
              <a:ext cx="1440882" cy="1111827"/>
            </a:xfrm>
            <a:prstGeom prst="roundRect">
              <a:avLst>
                <a:gd name="adj" fmla="val 16667"/>
              </a:avLst>
            </a:prstGeom>
            <a:solidFill>
              <a:srgbClr val="1B2A4E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0" name="HbA1C &lt; 7%…">
              <a:extLst>
                <a:ext uri="{FF2B5EF4-FFF2-40B4-BE49-F238E27FC236}">
                  <a16:creationId xmlns:a16="http://schemas.microsoft.com/office/drawing/2014/main" id="{2B456DC5-3F6A-06B9-2F03-89D86FED61B3}"/>
                </a:ext>
              </a:extLst>
            </p:cNvPr>
            <p:cNvSpPr txBox="1"/>
            <p:nvPr/>
          </p:nvSpPr>
          <p:spPr>
            <a:xfrm>
              <a:off x="106345" y="332776"/>
              <a:ext cx="1228192" cy="446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FFFFFF"/>
                  </a:solidFill>
                </a:defRPr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HbA</a:t>
              </a:r>
              <a:r>
                <a:rPr kumimoji="0" sz="12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1C</a:t>
              </a: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 &lt;7%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</a:defRPr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(</a:t>
              </a:r>
              <a:r>
                <a:rPr kumimoji="0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Clase</a:t>
              </a: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 I)</a:t>
              </a:r>
            </a:p>
          </p:txBody>
        </p:sp>
      </p:grpSp>
      <p:sp>
        <p:nvSpPr>
          <p:cNvPr id="11" name="CuadroTexto 72">
            <a:extLst>
              <a:ext uri="{FF2B5EF4-FFF2-40B4-BE49-F238E27FC236}">
                <a16:creationId xmlns:a16="http://schemas.microsoft.com/office/drawing/2014/main" id="{7C2896DB-B168-28D3-4334-51AADB249F9D}"/>
              </a:ext>
            </a:extLst>
          </p:cNvPr>
          <p:cNvSpPr txBox="1"/>
          <p:nvPr/>
        </p:nvSpPr>
        <p:spPr>
          <a:xfrm>
            <a:off x="-30816" y="3679110"/>
            <a:ext cx="183803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Y</a:t>
            </a:r>
          </a:p>
        </p:txBody>
      </p:sp>
      <p:grpSp>
        <p:nvGrpSpPr>
          <p:cNvPr id="12" name="Rectángulo: esquinas redondeadas 13">
            <a:extLst>
              <a:ext uri="{FF2B5EF4-FFF2-40B4-BE49-F238E27FC236}">
                <a16:creationId xmlns:a16="http://schemas.microsoft.com/office/drawing/2014/main" id="{D53FFB53-347D-268E-F9DC-EB41DFF1418A}"/>
              </a:ext>
            </a:extLst>
          </p:cNvPr>
          <p:cNvGrpSpPr/>
          <p:nvPr/>
        </p:nvGrpSpPr>
        <p:grpSpPr>
          <a:xfrm>
            <a:off x="1894959" y="3098248"/>
            <a:ext cx="1038180" cy="1554762"/>
            <a:chOff x="0" y="0"/>
            <a:chExt cx="1038179" cy="1554761"/>
          </a:xfrm>
        </p:grpSpPr>
        <p:sp>
          <p:nvSpPr>
            <p:cNvPr id="13" name="Rectángulo redondeado">
              <a:extLst>
                <a:ext uri="{FF2B5EF4-FFF2-40B4-BE49-F238E27FC236}">
                  <a16:creationId xmlns:a16="http://schemas.microsoft.com/office/drawing/2014/main" id="{E20EB5C4-C66B-07DE-266A-5CF18F3B8F93}"/>
                </a:ext>
              </a:extLst>
            </p:cNvPr>
            <p:cNvSpPr/>
            <p:nvPr/>
          </p:nvSpPr>
          <p:spPr>
            <a:xfrm>
              <a:off x="0" y="0"/>
              <a:ext cx="1038179" cy="1554761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1B2A4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14" name="ECVA…">
              <a:extLst>
                <a:ext uri="{FF2B5EF4-FFF2-40B4-BE49-F238E27FC236}">
                  <a16:creationId xmlns:a16="http://schemas.microsoft.com/office/drawing/2014/main" id="{37D8F55A-1031-3D00-2475-111A1EF954DA}"/>
                </a:ext>
              </a:extLst>
            </p:cNvPr>
            <p:cNvSpPr txBox="1"/>
            <p:nvPr/>
          </p:nvSpPr>
          <p:spPr>
            <a:xfrm>
              <a:off x="115449" y="361883"/>
              <a:ext cx="807279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ECVA 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o 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LOD </a:t>
              </a:r>
              <a:r>
                <a:rPr kumimoji="0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severa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</p:grpSp>
      <p:grpSp>
        <p:nvGrpSpPr>
          <p:cNvPr id="15" name="Rectángulo: esquinas redondeadas 73">
            <a:extLst>
              <a:ext uri="{FF2B5EF4-FFF2-40B4-BE49-F238E27FC236}">
                <a16:creationId xmlns:a16="http://schemas.microsoft.com/office/drawing/2014/main" id="{06EE6964-FF65-1585-3C2A-68E3FD70CD67}"/>
              </a:ext>
            </a:extLst>
          </p:cNvPr>
          <p:cNvGrpSpPr/>
          <p:nvPr/>
        </p:nvGrpSpPr>
        <p:grpSpPr>
          <a:xfrm>
            <a:off x="2640561" y="2523759"/>
            <a:ext cx="545772" cy="410549"/>
            <a:chOff x="-526980" y="-125191"/>
            <a:chExt cx="545770" cy="410547"/>
          </a:xfrm>
        </p:grpSpPr>
        <p:sp>
          <p:nvSpPr>
            <p:cNvPr id="16" name="Rectángulo redondeado">
              <a:extLst>
                <a:ext uri="{FF2B5EF4-FFF2-40B4-BE49-F238E27FC236}">
                  <a16:creationId xmlns:a16="http://schemas.microsoft.com/office/drawing/2014/main" id="{3EA70384-E4B6-735D-CFF1-0FB18AC487FB}"/>
                </a:ext>
              </a:extLst>
            </p:cNvPr>
            <p:cNvSpPr/>
            <p:nvPr/>
          </p:nvSpPr>
          <p:spPr>
            <a:xfrm>
              <a:off x="-526980" y="-125191"/>
              <a:ext cx="545770" cy="410547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12700" cap="flat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17" name="SI">
              <a:extLst>
                <a:ext uri="{FF2B5EF4-FFF2-40B4-BE49-F238E27FC236}">
                  <a16:creationId xmlns:a16="http://schemas.microsoft.com/office/drawing/2014/main" id="{5AB170CF-DBD1-EBBF-5046-36DB54A41FD5}"/>
                </a:ext>
              </a:extLst>
            </p:cNvPr>
            <p:cNvSpPr txBox="1"/>
            <p:nvPr/>
          </p:nvSpPr>
          <p:spPr>
            <a:xfrm>
              <a:off x="-454869" y="-104581"/>
              <a:ext cx="401548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SI</a:t>
              </a:r>
            </a:p>
          </p:txBody>
        </p:sp>
      </p:grpSp>
      <p:grpSp>
        <p:nvGrpSpPr>
          <p:cNvPr id="18" name="Rectángulo: esquinas redondeadas 76">
            <a:extLst>
              <a:ext uri="{FF2B5EF4-FFF2-40B4-BE49-F238E27FC236}">
                <a16:creationId xmlns:a16="http://schemas.microsoft.com/office/drawing/2014/main" id="{9482ED12-8949-4DF6-FE92-F39D17CD1E20}"/>
              </a:ext>
            </a:extLst>
          </p:cNvPr>
          <p:cNvGrpSpPr/>
          <p:nvPr/>
        </p:nvGrpSpPr>
        <p:grpSpPr>
          <a:xfrm>
            <a:off x="2645101" y="4845160"/>
            <a:ext cx="545772" cy="410549"/>
            <a:chOff x="0" y="0"/>
            <a:chExt cx="545770" cy="410547"/>
          </a:xfrm>
        </p:grpSpPr>
        <p:sp>
          <p:nvSpPr>
            <p:cNvPr id="19" name="Rectángulo redondeado">
              <a:extLst>
                <a:ext uri="{FF2B5EF4-FFF2-40B4-BE49-F238E27FC236}">
                  <a16:creationId xmlns:a16="http://schemas.microsoft.com/office/drawing/2014/main" id="{6538CD0A-D0E6-32B3-0902-087DD9EDA9BD}"/>
                </a:ext>
              </a:extLst>
            </p:cNvPr>
            <p:cNvSpPr/>
            <p:nvPr/>
          </p:nvSpPr>
          <p:spPr>
            <a:xfrm>
              <a:off x="0" y="0"/>
              <a:ext cx="545770" cy="410547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12700" cap="flat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20" name="NO">
              <a:extLst>
                <a:ext uri="{FF2B5EF4-FFF2-40B4-BE49-F238E27FC236}">
                  <a16:creationId xmlns:a16="http://schemas.microsoft.com/office/drawing/2014/main" id="{E5A6869B-BE28-049B-D9F0-D28BDAB18943}"/>
                </a:ext>
              </a:extLst>
            </p:cNvPr>
            <p:cNvSpPr txBox="1"/>
            <p:nvPr/>
          </p:nvSpPr>
          <p:spPr>
            <a:xfrm>
              <a:off x="72111" y="20610"/>
              <a:ext cx="460516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/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NO</a:t>
              </a:r>
            </a:p>
          </p:txBody>
        </p:sp>
      </p:grpSp>
      <p:grpSp>
        <p:nvGrpSpPr>
          <p:cNvPr id="21" name="Rectángulo: esquinas redondeadas 8">
            <a:extLst>
              <a:ext uri="{FF2B5EF4-FFF2-40B4-BE49-F238E27FC236}">
                <a16:creationId xmlns:a16="http://schemas.microsoft.com/office/drawing/2014/main" id="{AE03EFDB-A300-5B94-034F-3006524A1307}"/>
              </a:ext>
            </a:extLst>
          </p:cNvPr>
          <p:cNvGrpSpPr/>
          <p:nvPr/>
        </p:nvGrpSpPr>
        <p:grpSpPr>
          <a:xfrm>
            <a:off x="3365933" y="2595857"/>
            <a:ext cx="1113854" cy="523218"/>
            <a:chOff x="-431755" y="-20279"/>
            <a:chExt cx="1113852" cy="523215"/>
          </a:xfrm>
        </p:grpSpPr>
        <p:sp>
          <p:nvSpPr>
            <p:cNvPr id="22" name="Rectángulo redondeado">
              <a:extLst>
                <a:ext uri="{FF2B5EF4-FFF2-40B4-BE49-F238E27FC236}">
                  <a16:creationId xmlns:a16="http://schemas.microsoft.com/office/drawing/2014/main" id="{C5893EBA-F194-D72C-6579-EAFC5DF51BDC}"/>
                </a:ext>
              </a:extLst>
            </p:cNvPr>
            <p:cNvSpPr/>
            <p:nvPr/>
          </p:nvSpPr>
          <p:spPr>
            <a:xfrm>
              <a:off x="-431755" y="1464"/>
              <a:ext cx="1113852" cy="474757"/>
            </a:xfrm>
            <a:prstGeom prst="roundRect">
              <a:avLst>
                <a:gd name="adj" fmla="val 16667"/>
              </a:avLst>
            </a:prstGeom>
            <a:solidFill>
              <a:srgbClr val="C0152D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23" name="MUY ALTO">
              <a:extLst>
                <a:ext uri="{FF2B5EF4-FFF2-40B4-BE49-F238E27FC236}">
                  <a16:creationId xmlns:a16="http://schemas.microsoft.com/office/drawing/2014/main" id="{308B7618-96C8-395C-C74B-6B814FE97D0E}"/>
                </a:ext>
              </a:extLst>
            </p:cNvPr>
            <p:cNvSpPr txBox="1"/>
            <p:nvPr/>
          </p:nvSpPr>
          <p:spPr>
            <a:xfrm>
              <a:off x="-359466" y="-20279"/>
              <a:ext cx="969632" cy="5232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MUY ALTO</a:t>
              </a:r>
            </a:p>
          </p:txBody>
        </p:sp>
      </p:grpSp>
      <p:grpSp>
        <p:nvGrpSpPr>
          <p:cNvPr id="24" name="Rectángulo: esquinas redondeadas 53">
            <a:extLst>
              <a:ext uri="{FF2B5EF4-FFF2-40B4-BE49-F238E27FC236}">
                <a16:creationId xmlns:a16="http://schemas.microsoft.com/office/drawing/2014/main" id="{9FBDA5B6-602E-901E-AB0E-70D97F3D51FC}"/>
              </a:ext>
            </a:extLst>
          </p:cNvPr>
          <p:cNvGrpSpPr/>
          <p:nvPr/>
        </p:nvGrpSpPr>
        <p:grpSpPr>
          <a:xfrm>
            <a:off x="5069483" y="1387042"/>
            <a:ext cx="1916516" cy="495045"/>
            <a:chOff x="0" y="-73279"/>
            <a:chExt cx="1300001" cy="495044"/>
          </a:xfrm>
        </p:grpSpPr>
        <p:sp>
          <p:nvSpPr>
            <p:cNvPr id="25" name="Rectángulo redondeado">
              <a:extLst>
                <a:ext uri="{FF2B5EF4-FFF2-40B4-BE49-F238E27FC236}">
                  <a16:creationId xmlns:a16="http://schemas.microsoft.com/office/drawing/2014/main" id="{2B7B0D0C-6447-265D-63AF-5933CCED5216}"/>
                </a:ext>
              </a:extLst>
            </p:cNvPr>
            <p:cNvSpPr/>
            <p:nvPr/>
          </p:nvSpPr>
          <p:spPr>
            <a:xfrm>
              <a:off x="0" y="-73279"/>
              <a:ext cx="1300001" cy="495044"/>
            </a:xfrm>
            <a:prstGeom prst="roundRect">
              <a:avLst>
                <a:gd name="adj" fmla="val 16667"/>
              </a:avLst>
            </a:prstGeom>
            <a:solidFill>
              <a:srgbClr val="1B2A4E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26" name="Sglt2-i o GLP1-IRA…">
              <a:extLst>
                <a:ext uri="{FF2B5EF4-FFF2-40B4-BE49-F238E27FC236}">
                  <a16:creationId xmlns:a16="http://schemas.microsoft.com/office/drawing/2014/main" id="{003D785D-0510-D3CE-9EC2-37FBA71E4A65}"/>
                </a:ext>
              </a:extLst>
            </p:cNvPr>
            <p:cNvSpPr txBox="1"/>
            <p:nvPr/>
          </p:nvSpPr>
          <p:spPr>
            <a:xfrm>
              <a:off x="46695" y="-56387"/>
              <a:ext cx="1198601" cy="4380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Sglt2-i o GLP1-IRA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ECV (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clase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I)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LOD (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clase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II)</a:t>
              </a:r>
            </a:p>
          </p:txBody>
        </p:sp>
      </p:grpSp>
      <p:grpSp>
        <p:nvGrpSpPr>
          <p:cNvPr id="27" name="Rectángulo: esquinas redondeadas 53">
            <a:extLst>
              <a:ext uri="{FF2B5EF4-FFF2-40B4-BE49-F238E27FC236}">
                <a16:creationId xmlns:a16="http://schemas.microsoft.com/office/drawing/2014/main" id="{0797717D-FCFF-F827-51B4-2DD0799F9CED}"/>
              </a:ext>
            </a:extLst>
          </p:cNvPr>
          <p:cNvGrpSpPr/>
          <p:nvPr/>
        </p:nvGrpSpPr>
        <p:grpSpPr>
          <a:xfrm>
            <a:off x="5070462" y="1947220"/>
            <a:ext cx="1916515" cy="480587"/>
            <a:chOff x="-586319" y="0"/>
            <a:chExt cx="1916513" cy="480585"/>
          </a:xfrm>
          <a:solidFill>
            <a:srgbClr val="1B2A4E"/>
          </a:solidFill>
        </p:grpSpPr>
        <p:sp>
          <p:nvSpPr>
            <p:cNvPr id="28" name="Rectángulo redondeado">
              <a:extLst>
                <a:ext uri="{FF2B5EF4-FFF2-40B4-BE49-F238E27FC236}">
                  <a16:creationId xmlns:a16="http://schemas.microsoft.com/office/drawing/2014/main" id="{15FAC9C8-FC55-3FEB-F3FD-0C704B418AB4}"/>
                </a:ext>
              </a:extLst>
            </p:cNvPr>
            <p:cNvSpPr/>
            <p:nvPr/>
          </p:nvSpPr>
          <p:spPr>
            <a:xfrm>
              <a:off x="-586319" y="0"/>
              <a:ext cx="1916513" cy="480585"/>
            </a:xfrm>
            <a:prstGeom prst="roundRect">
              <a:avLst>
                <a:gd name="adj" fmla="val 16667"/>
              </a:avLst>
            </a:prstGeom>
            <a:grp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29" name="Terapia antitrombótica…">
              <a:extLst>
                <a:ext uri="{FF2B5EF4-FFF2-40B4-BE49-F238E27FC236}">
                  <a16:creationId xmlns:a16="http://schemas.microsoft.com/office/drawing/2014/main" id="{0ECBAE88-5AE8-7148-545A-ACA0FE5F2D57}"/>
                </a:ext>
              </a:extLst>
            </p:cNvPr>
            <p:cNvSpPr txBox="1"/>
            <p:nvPr/>
          </p:nvSpPr>
          <p:spPr>
            <a:xfrm>
              <a:off x="-525251" y="169206"/>
              <a:ext cx="1796335" cy="21132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Terapia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antitrombótica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00">
                  <a:solidFill>
                    <a:srgbClr val="FFFFFF"/>
                  </a:solidFill>
                </a:defRPr>
              </a:pPr>
              <a:r>
                <a: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(</a:t>
              </a:r>
              <a:r>
                <a:rPr kumimoji="0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Clase</a:t>
              </a:r>
              <a:r>
                <a: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I)</a:t>
              </a:r>
            </a:p>
          </p:txBody>
        </p:sp>
      </p:grpSp>
      <p:grpSp>
        <p:nvGrpSpPr>
          <p:cNvPr id="30" name="Rectángulo: esquinas redondeadas 53">
            <a:extLst>
              <a:ext uri="{FF2B5EF4-FFF2-40B4-BE49-F238E27FC236}">
                <a16:creationId xmlns:a16="http://schemas.microsoft.com/office/drawing/2014/main" id="{62EC5B9D-2F8F-A088-A786-11B82A85ADBA}"/>
              </a:ext>
            </a:extLst>
          </p:cNvPr>
          <p:cNvGrpSpPr/>
          <p:nvPr/>
        </p:nvGrpSpPr>
        <p:grpSpPr>
          <a:xfrm>
            <a:off x="5069483" y="2500866"/>
            <a:ext cx="1901771" cy="683219"/>
            <a:chOff x="-1" y="27391"/>
            <a:chExt cx="1901770" cy="683217"/>
          </a:xfrm>
        </p:grpSpPr>
        <p:sp>
          <p:nvSpPr>
            <p:cNvPr id="31" name="Rectángulo redondeado">
              <a:extLst>
                <a:ext uri="{FF2B5EF4-FFF2-40B4-BE49-F238E27FC236}">
                  <a16:creationId xmlns:a16="http://schemas.microsoft.com/office/drawing/2014/main" id="{E9B607BC-FA36-BE6E-2424-497FBD3BBF4C}"/>
                </a:ext>
              </a:extLst>
            </p:cNvPr>
            <p:cNvSpPr/>
            <p:nvPr/>
          </p:nvSpPr>
          <p:spPr>
            <a:xfrm>
              <a:off x="-1" y="27391"/>
              <a:ext cx="1901770" cy="683217"/>
            </a:xfrm>
            <a:prstGeom prst="roundRect">
              <a:avLst>
                <a:gd name="adj" fmla="val 16667"/>
              </a:avLst>
            </a:prstGeom>
            <a:solidFill>
              <a:srgbClr val="1B2A4E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32" name="Reducción C-LDL ≥ 50% y c-LDL  &lt; 70 mg/dL…">
              <a:extLst>
                <a:ext uri="{FF2B5EF4-FFF2-40B4-BE49-F238E27FC236}">
                  <a16:creationId xmlns:a16="http://schemas.microsoft.com/office/drawing/2014/main" id="{DB22C894-DEE8-36C5-E052-F3CD6C4B5CF7}"/>
                </a:ext>
              </a:extLst>
            </p:cNvPr>
            <p:cNvSpPr txBox="1"/>
            <p:nvPr/>
          </p:nvSpPr>
          <p:spPr>
            <a:xfrm>
              <a:off x="36343" y="60615"/>
              <a:ext cx="1845785" cy="615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FFFFFF"/>
                  </a:solidFill>
                </a:defRPr>
              </a:pPr>
              <a:r>
                <a:rPr kumimoji="0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Reducción</a:t>
              </a: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C-LDL</a:t>
              </a:r>
              <a:b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</a:br>
              <a:r>
                <a: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≥50% y c-LDL  &lt;70 mg/dL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</a:defRPr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(</a:t>
              </a:r>
              <a:r>
                <a:rPr kumimoji="0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Clase</a:t>
              </a: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I)</a:t>
              </a:r>
            </a:p>
          </p:txBody>
        </p:sp>
      </p:grpSp>
      <p:grpSp>
        <p:nvGrpSpPr>
          <p:cNvPr id="33" name="Rectángulo: esquinas redondeadas 29">
            <a:extLst>
              <a:ext uri="{FF2B5EF4-FFF2-40B4-BE49-F238E27FC236}">
                <a16:creationId xmlns:a16="http://schemas.microsoft.com/office/drawing/2014/main" id="{690AA2D6-38CF-D78D-4B3C-A5B117A7A687}"/>
              </a:ext>
            </a:extLst>
          </p:cNvPr>
          <p:cNvGrpSpPr/>
          <p:nvPr/>
        </p:nvGrpSpPr>
        <p:grpSpPr>
          <a:xfrm>
            <a:off x="5069483" y="3252126"/>
            <a:ext cx="1901771" cy="482223"/>
            <a:chOff x="-71990" y="0"/>
            <a:chExt cx="1901770" cy="482221"/>
          </a:xfrm>
          <a:solidFill>
            <a:srgbClr val="1B2A4E"/>
          </a:solidFill>
        </p:grpSpPr>
        <p:sp>
          <p:nvSpPr>
            <p:cNvPr id="34" name="Rectángulo redondeado">
              <a:extLst>
                <a:ext uri="{FF2B5EF4-FFF2-40B4-BE49-F238E27FC236}">
                  <a16:creationId xmlns:a16="http://schemas.microsoft.com/office/drawing/2014/main" id="{E4707BFA-ED40-618A-AC7D-3E866A5BF908}"/>
                </a:ext>
              </a:extLst>
            </p:cNvPr>
            <p:cNvSpPr/>
            <p:nvPr/>
          </p:nvSpPr>
          <p:spPr>
            <a:xfrm>
              <a:off x="-71990" y="0"/>
              <a:ext cx="1901770" cy="480585"/>
            </a:xfrm>
            <a:prstGeom prst="roundRect">
              <a:avLst>
                <a:gd name="adj" fmla="val 16667"/>
              </a:avLst>
            </a:prstGeom>
            <a:grp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35" name="PAS &lt; 140 mmHg…">
              <a:extLst>
                <a:ext uri="{FF2B5EF4-FFF2-40B4-BE49-F238E27FC236}">
                  <a16:creationId xmlns:a16="http://schemas.microsoft.com/office/drawing/2014/main" id="{845576E0-AAFC-DCE3-7BEC-4F8EED48F60B}"/>
                </a:ext>
              </a:extLst>
            </p:cNvPr>
            <p:cNvSpPr txBox="1"/>
            <p:nvPr/>
          </p:nvSpPr>
          <p:spPr>
            <a:xfrm>
              <a:off x="-62716" y="7180"/>
              <a:ext cx="1870733" cy="47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PAS &lt;140 mmHg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1">
                  <a:solidFill>
                    <a:srgbClr val="FFFFFF"/>
                  </a:solidFill>
                </a:defRPr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PAS &lt;130 mmHg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si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tolera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. (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Clase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I)</a:t>
              </a:r>
            </a:p>
          </p:txBody>
        </p:sp>
      </p:grpSp>
      <p:grpSp>
        <p:nvGrpSpPr>
          <p:cNvPr id="36" name="Rectángulo: esquinas redondeadas 80">
            <a:extLst>
              <a:ext uri="{FF2B5EF4-FFF2-40B4-BE49-F238E27FC236}">
                <a16:creationId xmlns:a16="http://schemas.microsoft.com/office/drawing/2014/main" id="{8DDE8AD8-7ABB-5032-A06E-B8DD91DAB06C}"/>
              </a:ext>
            </a:extLst>
          </p:cNvPr>
          <p:cNvGrpSpPr/>
          <p:nvPr/>
        </p:nvGrpSpPr>
        <p:grpSpPr>
          <a:xfrm>
            <a:off x="3602534" y="4845160"/>
            <a:ext cx="610087" cy="410549"/>
            <a:chOff x="0" y="0"/>
            <a:chExt cx="610085" cy="410547"/>
          </a:xfrm>
        </p:grpSpPr>
        <p:sp>
          <p:nvSpPr>
            <p:cNvPr id="37" name="Rectángulo redondeado">
              <a:extLst>
                <a:ext uri="{FF2B5EF4-FFF2-40B4-BE49-F238E27FC236}">
                  <a16:creationId xmlns:a16="http://schemas.microsoft.com/office/drawing/2014/main" id="{3AFCDB23-81BC-6E6A-7E16-C8B363AB3E66}"/>
                </a:ext>
              </a:extLst>
            </p:cNvPr>
            <p:cNvSpPr/>
            <p:nvPr/>
          </p:nvSpPr>
          <p:spPr>
            <a:xfrm>
              <a:off x="0" y="0"/>
              <a:ext cx="610085" cy="410547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12700" cap="flat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38" name="RCV">
              <a:extLst>
                <a:ext uri="{FF2B5EF4-FFF2-40B4-BE49-F238E27FC236}">
                  <a16:creationId xmlns:a16="http://schemas.microsoft.com/office/drawing/2014/main" id="{EE1B3649-7BE5-08C2-EF07-1A8616544098}"/>
                </a:ext>
              </a:extLst>
            </p:cNvPr>
            <p:cNvSpPr/>
            <p:nvPr/>
          </p:nvSpPr>
          <p:spPr>
            <a:xfrm>
              <a:off x="40306" y="24823"/>
              <a:ext cx="545769" cy="338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/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RCV</a:t>
              </a:r>
            </a:p>
          </p:txBody>
        </p:sp>
      </p:grpSp>
      <p:grpSp>
        <p:nvGrpSpPr>
          <p:cNvPr id="39" name="Rectángulo: esquinas redondeadas 8">
            <a:extLst>
              <a:ext uri="{FF2B5EF4-FFF2-40B4-BE49-F238E27FC236}">
                <a16:creationId xmlns:a16="http://schemas.microsoft.com/office/drawing/2014/main" id="{1F73403F-B47C-0D30-38FE-83C526EC3509}"/>
              </a:ext>
            </a:extLst>
          </p:cNvPr>
          <p:cNvGrpSpPr/>
          <p:nvPr/>
        </p:nvGrpSpPr>
        <p:grpSpPr>
          <a:xfrm>
            <a:off x="3655038" y="4168100"/>
            <a:ext cx="1113853" cy="410549"/>
            <a:chOff x="0" y="0"/>
            <a:chExt cx="1113852" cy="410547"/>
          </a:xfrm>
        </p:grpSpPr>
        <p:sp>
          <p:nvSpPr>
            <p:cNvPr id="40" name="Rectángulo redondeado">
              <a:extLst>
                <a:ext uri="{FF2B5EF4-FFF2-40B4-BE49-F238E27FC236}">
                  <a16:creationId xmlns:a16="http://schemas.microsoft.com/office/drawing/2014/main" id="{10717665-7201-0E54-0912-FE72325B615C}"/>
                </a:ext>
              </a:extLst>
            </p:cNvPr>
            <p:cNvSpPr/>
            <p:nvPr/>
          </p:nvSpPr>
          <p:spPr>
            <a:xfrm>
              <a:off x="0" y="0"/>
              <a:ext cx="1113852" cy="410547"/>
            </a:xfrm>
            <a:prstGeom prst="roundRect">
              <a:avLst>
                <a:gd name="adj" fmla="val 16667"/>
              </a:avLst>
            </a:prstGeom>
            <a:solidFill>
              <a:srgbClr val="C0152D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41" name="ALTO">
              <a:extLst>
                <a:ext uri="{FF2B5EF4-FFF2-40B4-BE49-F238E27FC236}">
                  <a16:creationId xmlns:a16="http://schemas.microsoft.com/office/drawing/2014/main" id="{6CD74FB5-B1E2-DEE9-A49C-FF5DF49FDC9F}"/>
                </a:ext>
              </a:extLst>
            </p:cNvPr>
            <p:cNvSpPr txBox="1"/>
            <p:nvPr/>
          </p:nvSpPr>
          <p:spPr>
            <a:xfrm>
              <a:off x="72110" y="51387"/>
              <a:ext cx="969632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ALTO</a:t>
              </a:r>
            </a:p>
          </p:txBody>
        </p:sp>
      </p:grpSp>
      <p:grpSp>
        <p:nvGrpSpPr>
          <p:cNvPr id="42" name="Rectángulo: esquinas redondeadas 82">
            <a:extLst>
              <a:ext uri="{FF2B5EF4-FFF2-40B4-BE49-F238E27FC236}">
                <a16:creationId xmlns:a16="http://schemas.microsoft.com/office/drawing/2014/main" id="{AE358817-4297-AD0D-6AF6-E6D03ADBA888}"/>
              </a:ext>
            </a:extLst>
          </p:cNvPr>
          <p:cNvGrpSpPr/>
          <p:nvPr/>
        </p:nvGrpSpPr>
        <p:grpSpPr>
          <a:xfrm>
            <a:off x="3629399" y="5624973"/>
            <a:ext cx="1165130" cy="410550"/>
            <a:chOff x="-236113" y="-104710"/>
            <a:chExt cx="1165129" cy="410547"/>
          </a:xfrm>
        </p:grpSpPr>
        <p:sp>
          <p:nvSpPr>
            <p:cNvPr id="43" name="Rectángulo redondeado">
              <a:extLst>
                <a:ext uri="{FF2B5EF4-FFF2-40B4-BE49-F238E27FC236}">
                  <a16:creationId xmlns:a16="http://schemas.microsoft.com/office/drawing/2014/main" id="{755A63A2-C9D7-C068-BAA1-CD5D48DA5BA4}"/>
                </a:ext>
              </a:extLst>
            </p:cNvPr>
            <p:cNvSpPr/>
            <p:nvPr/>
          </p:nvSpPr>
          <p:spPr>
            <a:xfrm>
              <a:off x="-236113" y="-104710"/>
              <a:ext cx="1165129" cy="41054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44" name="MODERADO">
              <a:extLst>
                <a:ext uri="{FF2B5EF4-FFF2-40B4-BE49-F238E27FC236}">
                  <a16:creationId xmlns:a16="http://schemas.microsoft.com/office/drawing/2014/main" id="{5F1F0A4A-CEA9-1651-82A7-CF012DC07CDE}"/>
                </a:ext>
              </a:extLst>
            </p:cNvPr>
            <p:cNvSpPr txBox="1"/>
            <p:nvPr/>
          </p:nvSpPr>
          <p:spPr>
            <a:xfrm>
              <a:off x="-153553" y="-29366"/>
              <a:ext cx="1020908" cy="276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 b="1"/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MODERADO</a:t>
              </a:r>
            </a:p>
          </p:txBody>
        </p:sp>
      </p:grpSp>
      <p:grpSp>
        <p:nvGrpSpPr>
          <p:cNvPr id="45" name="Rectángulo: esquinas redondeadas 29">
            <a:extLst>
              <a:ext uri="{FF2B5EF4-FFF2-40B4-BE49-F238E27FC236}">
                <a16:creationId xmlns:a16="http://schemas.microsoft.com/office/drawing/2014/main" id="{F499BD90-6A39-B211-93F5-315C3D72C3BF}"/>
              </a:ext>
            </a:extLst>
          </p:cNvPr>
          <p:cNvGrpSpPr/>
          <p:nvPr/>
        </p:nvGrpSpPr>
        <p:grpSpPr>
          <a:xfrm>
            <a:off x="5050182" y="3976144"/>
            <a:ext cx="1912725" cy="632883"/>
            <a:chOff x="-1" y="0"/>
            <a:chExt cx="1912724" cy="632882"/>
          </a:xfrm>
        </p:grpSpPr>
        <p:sp>
          <p:nvSpPr>
            <p:cNvPr id="46" name="Rectángulo redondeado">
              <a:extLst>
                <a:ext uri="{FF2B5EF4-FFF2-40B4-BE49-F238E27FC236}">
                  <a16:creationId xmlns:a16="http://schemas.microsoft.com/office/drawing/2014/main" id="{86328324-A336-BD84-0C15-49AB1B133B9D}"/>
                </a:ext>
              </a:extLst>
            </p:cNvPr>
            <p:cNvSpPr/>
            <p:nvPr/>
          </p:nvSpPr>
          <p:spPr>
            <a:xfrm>
              <a:off x="-1" y="0"/>
              <a:ext cx="1912724" cy="632882"/>
            </a:xfrm>
            <a:prstGeom prst="roundRect">
              <a:avLst>
                <a:gd name="adj" fmla="val 16667"/>
              </a:avLst>
            </a:prstGeom>
            <a:solidFill>
              <a:srgbClr val="1B2A4E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47" name="C-LDL &lt; 100 mg/dL (Clase I)">
              <a:extLst>
                <a:ext uri="{FF2B5EF4-FFF2-40B4-BE49-F238E27FC236}">
                  <a16:creationId xmlns:a16="http://schemas.microsoft.com/office/drawing/2014/main" id="{8FA1AD7A-221A-2FAB-BCCF-950FD88EAFC1}"/>
                </a:ext>
              </a:extLst>
            </p:cNvPr>
            <p:cNvSpPr txBox="1"/>
            <p:nvPr/>
          </p:nvSpPr>
          <p:spPr>
            <a:xfrm>
              <a:off x="84207" y="55662"/>
              <a:ext cx="1506480" cy="5215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FFFFFF"/>
                  </a:solidFill>
                </a:defRPr>
              </a:pP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C-LDL &lt;100 mg/dL </a:t>
              </a: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(</a:t>
              </a:r>
              <a:r>
                <a:rPr kumimoji="0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Clase</a:t>
              </a: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I)</a:t>
              </a:r>
            </a:p>
          </p:txBody>
        </p:sp>
      </p:grpSp>
      <p:grpSp>
        <p:nvGrpSpPr>
          <p:cNvPr id="48" name="Rectángulo: esquinas redondeadas 29">
            <a:extLst>
              <a:ext uri="{FF2B5EF4-FFF2-40B4-BE49-F238E27FC236}">
                <a16:creationId xmlns:a16="http://schemas.microsoft.com/office/drawing/2014/main" id="{1DBB28DA-70E4-EF48-6F0C-8D68258E79EA}"/>
              </a:ext>
            </a:extLst>
          </p:cNvPr>
          <p:cNvGrpSpPr/>
          <p:nvPr/>
        </p:nvGrpSpPr>
        <p:grpSpPr>
          <a:xfrm>
            <a:off x="5050181" y="4684730"/>
            <a:ext cx="1912726" cy="646329"/>
            <a:chOff x="-19520" y="-307"/>
            <a:chExt cx="1912724" cy="646328"/>
          </a:xfrm>
        </p:grpSpPr>
        <p:sp>
          <p:nvSpPr>
            <p:cNvPr id="49" name="Rectángulo redondeado">
              <a:extLst>
                <a:ext uri="{FF2B5EF4-FFF2-40B4-BE49-F238E27FC236}">
                  <a16:creationId xmlns:a16="http://schemas.microsoft.com/office/drawing/2014/main" id="{C00795AC-C418-B7D8-A899-65880374B30F}"/>
                </a:ext>
              </a:extLst>
            </p:cNvPr>
            <p:cNvSpPr/>
            <p:nvPr/>
          </p:nvSpPr>
          <p:spPr>
            <a:xfrm>
              <a:off x="-19518" y="0"/>
              <a:ext cx="1912722" cy="618131"/>
            </a:xfrm>
            <a:prstGeom prst="roundRect">
              <a:avLst>
                <a:gd name="adj" fmla="val 16667"/>
              </a:avLst>
            </a:prstGeom>
            <a:solidFill>
              <a:srgbClr val="1B2A4E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50" name="PAS &lt; 140 mmHg…">
              <a:extLst>
                <a:ext uri="{FF2B5EF4-FFF2-40B4-BE49-F238E27FC236}">
                  <a16:creationId xmlns:a16="http://schemas.microsoft.com/office/drawing/2014/main" id="{3647DE47-6894-525E-C93D-88D81AEAE3F3}"/>
                </a:ext>
              </a:extLst>
            </p:cNvPr>
            <p:cNvSpPr txBox="1"/>
            <p:nvPr/>
          </p:nvSpPr>
          <p:spPr>
            <a:xfrm>
              <a:off x="-19520" y="-307"/>
              <a:ext cx="1912724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 b="1">
                  <a:solidFill>
                    <a:srgbClr val="FFFFFF"/>
                  </a:solidFill>
                </a:defRPr>
              </a:pPr>
              <a:r>
                <a: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PAS &lt;140 mmHg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FFFFFF"/>
                  </a:solidFill>
                </a:defRPr>
              </a:pPr>
              <a:r>
                <a: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PAS &lt;130 mmHg </a:t>
              </a:r>
              <a:r>
                <a:rPr kumimoji="0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si</a:t>
              </a:r>
              <a:r>
                <a: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</a:t>
              </a:r>
              <a:r>
                <a:rPr kumimoji="0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tolera</a:t>
              </a:r>
              <a:r>
                <a: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</a:t>
              </a:r>
              <a:r>
                <a:rPr kumimoji="0" sz="11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(</a:t>
              </a:r>
              <a:r>
                <a:rPr kumimoji="0" sz="1100" b="1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Clase</a:t>
              </a:r>
              <a:r>
                <a:rPr kumimoji="0" sz="11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 I</a:t>
              </a:r>
              <a:r>
                <a:rPr kumimoji="0" sz="14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)</a:t>
              </a:r>
            </a:p>
          </p:txBody>
        </p:sp>
      </p:grpSp>
      <p:grpSp>
        <p:nvGrpSpPr>
          <p:cNvPr id="51" name="Rectángulo: esquinas redondeadas 59">
            <a:extLst>
              <a:ext uri="{FF2B5EF4-FFF2-40B4-BE49-F238E27FC236}">
                <a16:creationId xmlns:a16="http://schemas.microsoft.com/office/drawing/2014/main" id="{C5A18B17-2964-9079-5A8F-CD46AB6408B7}"/>
              </a:ext>
            </a:extLst>
          </p:cNvPr>
          <p:cNvGrpSpPr/>
          <p:nvPr/>
        </p:nvGrpSpPr>
        <p:grpSpPr>
          <a:xfrm>
            <a:off x="5080594" y="5401086"/>
            <a:ext cx="1883055" cy="921264"/>
            <a:chOff x="-256653" y="39178"/>
            <a:chExt cx="1883054" cy="921262"/>
          </a:xfrm>
        </p:grpSpPr>
        <p:sp>
          <p:nvSpPr>
            <p:cNvPr id="52" name="Rectángulo redondeado">
              <a:extLst>
                <a:ext uri="{FF2B5EF4-FFF2-40B4-BE49-F238E27FC236}">
                  <a16:creationId xmlns:a16="http://schemas.microsoft.com/office/drawing/2014/main" id="{D8F0606B-36E9-A2C8-FB09-F2686812B445}"/>
                </a:ext>
              </a:extLst>
            </p:cNvPr>
            <p:cNvSpPr/>
            <p:nvPr/>
          </p:nvSpPr>
          <p:spPr>
            <a:xfrm>
              <a:off x="-155459" y="80186"/>
              <a:ext cx="1625840" cy="867302"/>
            </a:xfrm>
            <a:prstGeom prst="roundRect">
              <a:avLst>
                <a:gd name="adj" fmla="val 16667"/>
              </a:avLst>
            </a:prstGeom>
            <a:solidFill>
              <a:srgbClr val="FFC100">
                <a:alpha val="30000"/>
              </a:srgbClr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53" name="MEDIDAS HD…">
              <a:extLst>
                <a:ext uri="{FF2B5EF4-FFF2-40B4-BE49-F238E27FC236}">
                  <a16:creationId xmlns:a16="http://schemas.microsoft.com/office/drawing/2014/main" id="{6A776E29-512D-7009-9E05-0D0E83122C6A}"/>
                </a:ext>
              </a:extLst>
            </p:cNvPr>
            <p:cNvSpPr txBox="1"/>
            <p:nvPr/>
          </p:nvSpPr>
          <p:spPr>
            <a:xfrm>
              <a:off x="-256653" y="39178"/>
              <a:ext cx="1883054" cy="921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/>
              </a:pPr>
              <a:r>
                <a: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MEDIDAS HD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/>
              </a:pPr>
              <a:r>
                <a:rPr kumimoji="0" lang="es-ES" sz="1100" b="1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generalmente </a:t>
              </a:r>
              <a:br>
                <a:rPr kumimoji="0" lang="es-ES" sz="1100" b="1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</a:br>
              <a:r>
                <a:rPr kumimoji="0" lang="es-ES" sz="1100" b="1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no recomendado</a:t>
              </a:r>
              <a:br>
                <a:rPr kumimoji="0" lang="es-ES" sz="1100" b="1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</a:br>
              <a:r>
                <a:rPr kumimoji="0" lang="es-ES" sz="1100" b="1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tto</a:t>
              </a:r>
              <a:r>
                <a:rPr kumimoji="0" lang="es-ES" sz="1100" b="1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. farmacológico</a:t>
              </a:r>
            </a:p>
          </p:txBody>
        </p:sp>
      </p:grpSp>
      <p:grpSp>
        <p:nvGrpSpPr>
          <p:cNvPr id="54" name="Rectángulo: esquinas redondeadas 49">
            <a:extLst>
              <a:ext uri="{FF2B5EF4-FFF2-40B4-BE49-F238E27FC236}">
                <a16:creationId xmlns:a16="http://schemas.microsoft.com/office/drawing/2014/main" id="{A0C7ECF2-72F9-398B-A92F-5582D1C2F13E}"/>
              </a:ext>
            </a:extLst>
          </p:cNvPr>
          <p:cNvGrpSpPr/>
          <p:nvPr/>
        </p:nvGrpSpPr>
        <p:grpSpPr>
          <a:xfrm>
            <a:off x="7838713" y="2160474"/>
            <a:ext cx="2496201" cy="1376904"/>
            <a:chOff x="-213972" y="20921"/>
            <a:chExt cx="2496199" cy="1232835"/>
          </a:xfrm>
        </p:grpSpPr>
        <p:sp>
          <p:nvSpPr>
            <p:cNvPr id="55" name="Rectángulo redondeado">
              <a:extLst>
                <a:ext uri="{FF2B5EF4-FFF2-40B4-BE49-F238E27FC236}">
                  <a16:creationId xmlns:a16="http://schemas.microsoft.com/office/drawing/2014/main" id="{1F29B4C7-AB1C-3BA1-2CDE-C8932742F54E}"/>
                </a:ext>
              </a:extLst>
            </p:cNvPr>
            <p:cNvSpPr/>
            <p:nvPr/>
          </p:nvSpPr>
          <p:spPr>
            <a:xfrm>
              <a:off x="-213972" y="20921"/>
              <a:ext cx="2129729" cy="1232835"/>
            </a:xfrm>
            <a:prstGeom prst="roundRect">
              <a:avLst>
                <a:gd name="adj" fmla="val 16667"/>
              </a:avLst>
            </a:prstGeom>
            <a:solidFill>
              <a:srgbClr val="AADDFE"/>
            </a:solidFill>
            <a:ln w="12700" cap="flat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56" name="RCV residual a 10 años…">
              <a:extLst>
                <a:ext uri="{FF2B5EF4-FFF2-40B4-BE49-F238E27FC236}">
                  <a16:creationId xmlns:a16="http://schemas.microsoft.com/office/drawing/2014/main" id="{C13F9908-CA68-8ACA-1B30-81C6F1539EAE}"/>
                </a:ext>
              </a:extLst>
            </p:cNvPr>
            <p:cNvSpPr txBox="1"/>
            <p:nvPr/>
          </p:nvSpPr>
          <p:spPr>
            <a:xfrm>
              <a:off x="-54691" y="76088"/>
              <a:ext cx="2336918" cy="1090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171450" marR="0" lvl="0" indent="-17145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 sz="1200" b="1"/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RCV residual a 10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años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  <a:p>
              <a:pPr marL="171450" marR="0" lvl="0" indent="-17145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 sz="1200" b="1"/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RCV a lo largo de la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vida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  <a:p>
              <a:pPr marL="171450" marR="0" lvl="0" indent="-17145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 sz="1200" b="1"/>
              </a:pP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Beneficios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del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tratamiento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  <a:p>
              <a:pPr marL="171450" marR="0" lvl="0" indent="-17145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 sz="1200" b="1"/>
              </a:pP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Comorbilidad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,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fragilidad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  <a:p>
              <a:pPr marL="171450" marR="0" lvl="0" indent="-17145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 sz="1200" b="1"/>
              </a:pP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Preferencias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del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paciente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</p:grpSp>
      <p:grpSp>
        <p:nvGrpSpPr>
          <p:cNvPr id="60" name="Rectángulo: esquinas redondeadas 54">
            <a:extLst>
              <a:ext uri="{FF2B5EF4-FFF2-40B4-BE49-F238E27FC236}">
                <a16:creationId xmlns:a16="http://schemas.microsoft.com/office/drawing/2014/main" id="{7D2F1A37-1329-5700-7E5E-C3AB0F61E193}"/>
              </a:ext>
            </a:extLst>
          </p:cNvPr>
          <p:cNvGrpSpPr/>
          <p:nvPr/>
        </p:nvGrpSpPr>
        <p:grpSpPr>
          <a:xfrm>
            <a:off x="10369432" y="2535743"/>
            <a:ext cx="1478897" cy="643445"/>
            <a:chOff x="0" y="0"/>
            <a:chExt cx="1478895" cy="643443"/>
          </a:xfrm>
          <a:solidFill>
            <a:srgbClr val="1B2A4E"/>
          </a:solidFill>
        </p:grpSpPr>
        <p:sp>
          <p:nvSpPr>
            <p:cNvPr id="61" name="Rectángulo redondeado">
              <a:extLst>
                <a:ext uri="{FF2B5EF4-FFF2-40B4-BE49-F238E27FC236}">
                  <a16:creationId xmlns:a16="http://schemas.microsoft.com/office/drawing/2014/main" id="{367CA46E-6B00-3536-1343-83028C78E4A8}"/>
                </a:ext>
              </a:extLst>
            </p:cNvPr>
            <p:cNvSpPr/>
            <p:nvPr/>
          </p:nvSpPr>
          <p:spPr>
            <a:xfrm>
              <a:off x="0" y="0"/>
              <a:ext cx="1478895" cy="643443"/>
            </a:xfrm>
            <a:prstGeom prst="roundRect">
              <a:avLst>
                <a:gd name="adj" fmla="val 16667"/>
              </a:avLst>
            </a:prstGeom>
            <a:grp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62" name="C-LDL &lt; 55 mg/dL…">
              <a:extLst>
                <a:ext uri="{FF2B5EF4-FFF2-40B4-BE49-F238E27FC236}">
                  <a16:creationId xmlns:a16="http://schemas.microsoft.com/office/drawing/2014/main" id="{8DF186A6-F5E4-A498-4D87-765D5DC404FB}"/>
                </a:ext>
              </a:extLst>
            </p:cNvPr>
            <p:cNvSpPr txBox="1"/>
            <p:nvPr/>
          </p:nvSpPr>
          <p:spPr>
            <a:xfrm>
              <a:off x="43593" y="105245"/>
              <a:ext cx="1395415" cy="44627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FFFFFF"/>
                  </a:solidFill>
                </a:defRPr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C-LDL &lt;55 mg/dL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</a:defRPr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(</a:t>
              </a:r>
              <a:r>
                <a:rPr kumimoji="0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Clase</a:t>
              </a: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I)</a:t>
              </a:r>
            </a:p>
          </p:txBody>
        </p:sp>
      </p:grpSp>
      <p:grpSp>
        <p:nvGrpSpPr>
          <p:cNvPr id="63" name="Rectángulo: esquinas redondeadas 104">
            <a:extLst>
              <a:ext uri="{FF2B5EF4-FFF2-40B4-BE49-F238E27FC236}">
                <a16:creationId xmlns:a16="http://schemas.microsoft.com/office/drawing/2014/main" id="{DFF50123-017F-2F00-943E-DF02A5DF2F4B}"/>
              </a:ext>
            </a:extLst>
          </p:cNvPr>
          <p:cNvGrpSpPr/>
          <p:nvPr/>
        </p:nvGrpSpPr>
        <p:grpSpPr>
          <a:xfrm>
            <a:off x="10398399" y="4717537"/>
            <a:ext cx="1478897" cy="643444"/>
            <a:chOff x="0" y="0"/>
            <a:chExt cx="1478895" cy="643443"/>
          </a:xfrm>
        </p:grpSpPr>
        <p:sp>
          <p:nvSpPr>
            <p:cNvPr id="64" name="Rectángulo redondeado">
              <a:extLst>
                <a:ext uri="{FF2B5EF4-FFF2-40B4-BE49-F238E27FC236}">
                  <a16:creationId xmlns:a16="http://schemas.microsoft.com/office/drawing/2014/main" id="{6BFA9909-3A40-2571-225A-0D8899A45888}"/>
                </a:ext>
              </a:extLst>
            </p:cNvPr>
            <p:cNvSpPr/>
            <p:nvPr/>
          </p:nvSpPr>
          <p:spPr>
            <a:xfrm>
              <a:off x="0" y="0"/>
              <a:ext cx="1478895" cy="643443"/>
            </a:xfrm>
            <a:prstGeom prst="roundRect">
              <a:avLst>
                <a:gd name="adj" fmla="val 16667"/>
              </a:avLst>
            </a:prstGeom>
            <a:solidFill>
              <a:srgbClr val="1B2A4E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65" name="C-LDL &lt; 70 mg/dL…">
              <a:extLst>
                <a:ext uri="{FF2B5EF4-FFF2-40B4-BE49-F238E27FC236}">
                  <a16:creationId xmlns:a16="http://schemas.microsoft.com/office/drawing/2014/main" id="{F50CCCF4-3701-197C-F3D9-D7B0E7B91985}"/>
                </a:ext>
              </a:extLst>
            </p:cNvPr>
            <p:cNvSpPr txBox="1"/>
            <p:nvPr/>
          </p:nvSpPr>
          <p:spPr>
            <a:xfrm>
              <a:off x="59407" y="98585"/>
              <a:ext cx="1360079" cy="446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>
                  <a:solidFill>
                    <a:srgbClr val="FFFFFF"/>
                  </a:solidFill>
                </a:defRPr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C-LDL &lt;70 mg/dL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</a:defRPr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(</a:t>
              </a:r>
              <a:r>
                <a:rPr kumimoji="0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Clase</a:t>
              </a: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I)</a:t>
              </a:r>
            </a:p>
          </p:txBody>
        </p:sp>
      </p:grpSp>
      <p:sp>
        <p:nvSpPr>
          <p:cNvPr id="66" name="CuadroTexto 25">
            <a:extLst>
              <a:ext uri="{FF2B5EF4-FFF2-40B4-BE49-F238E27FC236}">
                <a16:creationId xmlns:a16="http://schemas.microsoft.com/office/drawing/2014/main" id="{BDD7F2BC-A2FB-805B-7BF4-0A8DE4E9E4D2}"/>
              </a:ext>
            </a:extLst>
          </p:cNvPr>
          <p:cNvSpPr txBox="1"/>
          <p:nvPr/>
        </p:nvSpPr>
        <p:spPr>
          <a:xfrm>
            <a:off x="0" y="5781339"/>
            <a:ext cx="183802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PASO 1</a:t>
            </a:r>
          </a:p>
        </p:txBody>
      </p:sp>
      <p:sp>
        <p:nvSpPr>
          <p:cNvPr id="67" name="CuadroTexto 56">
            <a:extLst>
              <a:ext uri="{FF2B5EF4-FFF2-40B4-BE49-F238E27FC236}">
                <a16:creationId xmlns:a16="http://schemas.microsoft.com/office/drawing/2014/main" id="{D86C0085-83E3-76E4-4B1B-B3B744FF6AA6}"/>
              </a:ext>
            </a:extLst>
          </p:cNvPr>
          <p:cNvSpPr txBox="1"/>
          <p:nvPr/>
        </p:nvSpPr>
        <p:spPr>
          <a:xfrm>
            <a:off x="7838713" y="5781339"/>
            <a:ext cx="183802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PASO 2</a:t>
            </a:r>
          </a:p>
        </p:txBody>
      </p:sp>
      <p:sp>
        <p:nvSpPr>
          <p:cNvPr id="68" name="Forma libre: forma 21">
            <a:extLst>
              <a:ext uri="{FF2B5EF4-FFF2-40B4-BE49-F238E27FC236}">
                <a16:creationId xmlns:a16="http://schemas.microsoft.com/office/drawing/2014/main" id="{DEE8DCAF-6401-EC89-ED3F-D1BD7CA5AF96}"/>
              </a:ext>
            </a:extLst>
          </p:cNvPr>
          <p:cNvSpPr/>
          <p:nvPr/>
        </p:nvSpPr>
        <p:spPr>
          <a:xfrm>
            <a:off x="850815" y="3450584"/>
            <a:ext cx="1025311" cy="285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0" h="21600" extrusionOk="0">
                <a:moveTo>
                  <a:pt x="1382" y="0"/>
                </a:moveTo>
                <a:cubicBezTo>
                  <a:pt x="96" y="6665"/>
                  <a:pt x="-1190" y="13330"/>
                  <a:pt x="1981" y="16930"/>
                </a:cubicBezTo>
                <a:cubicBezTo>
                  <a:pt x="5153" y="20530"/>
                  <a:pt x="20410" y="21600"/>
                  <a:pt x="20410" y="21600"/>
                </a:cubicBezTo>
              </a:path>
            </a:pathLst>
          </a:custGeom>
          <a:ln w="12700">
            <a:solidFill>
              <a:srgbClr val="1B2A4E"/>
            </a:solidFill>
            <a:miter/>
            <a:tailEnd type="triangle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9" name="Forma libre: forma 78">
            <a:extLst>
              <a:ext uri="{FF2B5EF4-FFF2-40B4-BE49-F238E27FC236}">
                <a16:creationId xmlns:a16="http://schemas.microsoft.com/office/drawing/2014/main" id="{30534663-8F23-469F-E7B3-F0DEDCEDF7F8}"/>
              </a:ext>
            </a:extLst>
          </p:cNvPr>
          <p:cNvSpPr/>
          <p:nvPr/>
        </p:nvSpPr>
        <p:spPr>
          <a:xfrm flipV="1">
            <a:off x="860602" y="3878423"/>
            <a:ext cx="1007135" cy="437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0" h="21600" extrusionOk="0">
                <a:moveTo>
                  <a:pt x="1382" y="0"/>
                </a:moveTo>
                <a:cubicBezTo>
                  <a:pt x="96" y="6665"/>
                  <a:pt x="-1190" y="13330"/>
                  <a:pt x="1981" y="16930"/>
                </a:cubicBezTo>
                <a:cubicBezTo>
                  <a:pt x="5153" y="20530"/>
                  <a:pt x="20410" y="21600"/>
                  <a:pt x="20410" y="21600"/>
                </a:cubicBezTo>
              </a:path>
            </a:pathLst>
          </a:custGeom>
          <a:ln w="12700">
            <a:solidFill>
              <a:srgbClr val="1B2A4E"/>
            </a:solidFill>
            <a:miter/>
            <a:tailEnd type="triangle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noFill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Conector recto 75">
            <a:extLst>
              <a:ext uri="{FF2B5EF4-FFF2-40B4-BE49-F238E27FC236}">
                <a16:creationId xmlns:a16="http://schemas.microsoft.com/office/drawing/2014/main" id="{CA554055-C8A7-A53F-02F0-7B81181275B9}"/>
              </a:ext>
            </a:extLst>
          </p:cNvPr>
          <p:cNvSpPr/>
          <p:nvPr/>
        </p:nvSpPr>
        <p:spPr>
          <a:xfrm flipV="1">
            <a:off x="2409933" y="2909975"/>
            <a:ext cx="260060" cy="159393"/>
          </a:xfrm>
          <a:prstGeom prst="line">
            <a:avLst/>
          </a:prstGeom>
          <a:ln w="38100">
            <a:solidFill>
              <a:srgbClr val="808080"/>
            </a:solidFill>
            <a:prstDash val="sysDash"/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Conector recto 74">
            <a:extLst>
              <a:ext uri="{FF2B5EF4-FFF2-40B4-BE49-F238E27FC236}">
                <a16:creationId xmlns:a16="http://schemas.microsoft.com/office/drawing/2014/main" id="{14433005-05DE-73EE-D368-F19D9EBF0507}"/>
              </a:ext>
            </a:extLst>
          </p:cNvPr>
          <p:cNvSpPr/>
          <p:nvPr/>
        </p:nvSpPr>
        <p:spPr>
          <a:xfrm>
            <a:off x="2425686" y="4701518"/>
            <a:ext cx="218115" cy="184559"/>
          </a:xfrm>
          <a:prstGeom prst="line">
            <a:avLst/>
          </a:prstGeom>
          <a:ln w="38100">
            <a:solidFill>
              <a:srgbClr val="808080"/>
            </a:solidFill>
            <a:prstDash val="sysDash"/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Conector recto 51">
            <a:extLst>
              <a:ext uri="{FF2B5EF4-FFF2-40B4-BE49-F238E27FC236}">
                <a16:creationId xmlns:a16="http://schemas.microsoft.com/office/drawing/2014/main" id="{12620874-D0C5-4BAE-FCA5-8D46F2C50E22}"/>
              </a:ext>
            </a:extLst>
          </p:cNvPr>
          <p:cNvSpPr/>
          <p:nvPr/>
        </p:nvSpPr>
        <p:spPr>
          <a:xfrm flipV="1">
            <a:off x="3203837" y="2349472"/>
            <a:ext cx="345576" cy="162875"/>
          </a:xfrm>
          <a:prstGeom prst="line">
            <a:avLst/>
          </a:prstGeom>
          <a:ln w="38100">
            <a:solidFill>
              <a:srgbClr val="1B2A4E"/>
            </a:solidFill>
            <a:miter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Conector recto 51">
            <a:extLst>
              <a:ext uri="{FF2B5EF4-FFF2-40B4-BE49-F238E27FC236}">
                <a16:creationId xmlns:a16="http://schemas.microsoft.com/office/drawing/2014/main" id="{E6F39489-D74D-9318-F539-BA7DE4DED37B}"/>
              </a:ext>
            </a:extLst>
          </p:cNvPr>
          <p:cNvSpPr/>
          <p:nvPr/>
        </p:nvSpPr>
        <p:spPr>
          <a:xfrm>
            <a:off x="4515498" y="2860691"/>
            <a:ext cx="514646" cy="0"/>
          </a:xfrm>
          <a:prstGeom prst="line">
            <a:avLst/>
          </a:prstGeom>
          <a:ln w="38100">
            <a:solidFill>
              <a:srgbClr val="1B2A4E"/>
            </a:solidFill>
            <a:miter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4" name="Conector recto 79">
            <a:extLst>
              <a:ext uri="{FF2B5EF4-FFF2-40B4-BE49-F238E27FC236}">
                <a16:creationId xmlns:a16="http://schemas.microsoft.com/office/drawing/2014/main" id="{171C8911-3741-951B-2EB3-34C07C57A49E}"/>
              </a:ext>
            </a:extLst>
          </p:cNvPr>
          <p:cNvSpPr/>
          <p:nvPr/>
        </p:nvSpPr>
        <p:spPr>
          <a:xfrm>
            <a:off x="3259974" y="5062205"/>
            <a:ext cx="258662" cy="1"/>
          </a:xfrm>
          <a:prstGeom prst="line">
            <a:avLst/>
          </a:prstGeom>
          <a:ln w="38100">
            <a:solidFill>
              <a:srgbClr val="808080"/>
            </a:solidFill>
            <a:prstDash val="sysDash"/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5" name="Conector recto 85">
            <a:extLst>
              <a:ext uri="{FF2B5EF4-FFF2-40B4-BE49-F238E27FC236}">
                <a16:creationId xmlns:a16="http://schemas.microsoft.com/office/drawing/2014/main" id="{4AB799E2-3A64-90F9-C395-C4A0A448C715}"/>
              </a:ext>
            </a:extLst>
          </p:cNvPr>
          <p:cNvSpPr/>
          <p:nvPr/>
        </p:nvSpPr>
        <p:spPr>
          <a:xfrm flipV="1">
            <a:off x="3922008" y="4627336"/>
            <a:ext cx="266003" cy="201186"/>
          </a:xfrm>
          <a:prstGeom prst="line">
            <a:avLst/>
          </a:prstGeom>
          <a:ln w="38100">
            <a:solidFill>
              <a:srgbClr val="808080"/>
            </a:solidFill>
            <a:prstDash val="sysDash"/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Conector recto 91">
            <a:extLst>
              <a:ext uri="{FF2B5EF4-FFF2-40B4-BE49-F238E27FC236}">
                <a16:creationId xmlns:a16="http://schemas.microsoft.com/office/drawing/2014/main" id="{51E3B13E-2FAE-B519-7350-0EFDDB8A7C27}"/>
              </a:ext>
            </a:extLst>
          </p:cNvPr>
          <p:cNvSpPr/>
          <p:nvPr/>
        </p:nvSpPr>
        <p:spPr>
          <a:xfrm>
            <a:off x="3915045" y="5255709"/>
            <a:ext cx="216595" cy="346085"/>
          </a:xfrm>
          <a:prstGeom prst="line">
            <a:avLst/>
          </a:prstGeom>
          <a:ln w="38100">
            <a:solidFill>
              <a:srgbClr val="808080"/>
            </a:solidFill>
            <a:prstDash val="sysDash"/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Conector recto 96">
            <a:extLst>
              <a:ext uri="{FF2B5EF4-FFF2-40B4-BE49-F238E27FC236}">
                <a16:creationId xmlns:a16="http://schemas.microsoft.com/office/drawing/2014/main" id="{12ECC708-47AF-5949-28B5-6FE1F49700E4}"/>
              </a:ext>
            </a:extLst>
          </p:cNvPr>
          <p:cNvSpPr/>
          <p:nvPr/>
        </p:nvSpPr>
        <p:spPr>
          <a:xfrm>
            <a:off x="4785378" y="4373374"/>
            <a:ext cx="244766" cy="1"/>
          </a:xfrm>
          <a:prstGeom prst="line">
            <a:avLst/>
          </a:prstGeom>
          <a:ln w="38100">
            <a:solidFill>
              <a:srgbClr val="1B2A4E"/>
            </a:solidFill>
            <a:miter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Conector recto 83">
            <a:extLst>
              <a:ext uri="{FF2B5EF4-FFF2-40B4-BE49-F238E27FC236}">
                <a16:creationId xmlns:a16="http://schemas.microsoft.com/office/drawing/2014/main" id="{766D7899-77A7-92F1-0F6D-CC76E50B928E}"/>
              </a:ext>
            </a:extLst>
          </p:cNvPr>
          <p:cNvSpPr/>
          <p:nvPr/>
        </p:nvSpPr>
        <p:spPr>
          <a:xfrm>
            <a:off x="4822227" y="5838817"/>
            <a:ext cx="355652" cy="0"/>
          </a:xfrm>
          <a:prstGeom prst="line">
            <a:avLst/>
          </a:prstGeom>
          <a:ln w="38100">
            <a:solidFill>
              <a:srgbClr val="1B2A4E"/>
            </a:solidFill>
            <a:miter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Conector recto 83">
            <a:extLst>
              <a:ext uri="{FF2B5EF4-FFF2-40B4-BE49-F238E27FC236}">
                <a16:creationId xmlns:a16="http://schemas.microsoft.com/office/drawing/2014/main" id="{A7644B22-8ADA-796F-9F89-CFCB3E3FD158}"/>
              </a:ext>
            </a:extLst>
          </p:cNvPr>
          <p:cNvSpPr/>
          <p:nvPr/>
        </p:nvSpPr>
        <p:spPr>
          <a:xfrm>
            <a:off x="7081830" y="2841864"/>
            <a:ext cx="651959" cy="1"/>
          </a:xfrm>
          <a:prstGeom prst="line">
            <a:avLst/>
          </a:prstGeom>
          <a:ln w="38100">
            <a:solidFill>
              <a:srgbClr val="1B2A4E"/>
            </a:solidFill>
            <a:miter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1" name="Conector recto 100">
            <a:extLst>
              <a:ext uri="{FF2B5EF4-FFF2-40B4-BE49-F238E27FC236}">
                <a16:creationId xmlns:a16="http://schemas.microsoft.com/office/drawing/2014/main" id="{D0EC2A55-194C-4EE8-E853-FC701BB9B4EE}"/>
              </a:ext>
            </a:extLst>
          </p:cNvPr>
          <p:cNvSpPr/>
          <p:nvPr/>
        </p:nvSpPr>
        <p:spPr>
          <a:xfrm>
            <a:off x="10046555" y="2848925"/>
            <a:ext cx="244766" cy="1"/>
          </a:xfrm>
          <a:prstGeom prst="line">
            <a:avLst/>
          </a:prstGeom>
          <a:ln w="38100">
            <a:solidFill>
              <a:srgbClr val="1B2A4E"/>
            </a:solidFill>
            <a:miter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Conector recto 105">
            <a:extLst>
              <a:ext uri="{FF2B5EF4-FFF2-40B4-BE49-F238E27FC236}">
                <a16:creationId xmlns:a16="http://schemas.microsoft.com/office/drawing/2014/main" id="{FA60D2C9-9156-B403-665F-B144230FB1B4}"/>
              </a:ext>
            </a:extLst>
          </p:cNvPr>
          <p:cNvSpPr/>
          <p:nvPr/>
        </p:nvSpPr>
        <p:spPr>
          <a:xfrm>
            <a:off x="10049841" y="5023021"/>
            <a:ext cx="244766" cy="1"/>
          </a:xfrm>
          <a:prstGeom prst="line">
            <a:avLst/>
          </a:prstGeom>
          <a:ln w="381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4" name="CuadroTexto 65">
            <a:extLst>
              <a:ext uri="{FF2B5EF4-FFF2-40B4-BE49-F238E27FC236}">
                <a16:creationId xmlns:a16="http://schemas.microsoft.com/office/drawing/2014/main" id="{EC98A1DB-C062-2EA2-7415-3C108CF2C406}"/>
              </a:ext>
            </a:extLst>
          </p:cNvPr>
          <p:cNvSpPr txBox="1"/>
          <p:nvPr/>
        </p:nvSpPr>
        <p:spPr>
          <a:xfrm>
            <a:off x="2110201" y="6461652"/>
            <a:ext cx="797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i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900" b="0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Visseren</a:t>
            </a:r>
            <a:r>
              <a:rPr kumimoji="0" sz="9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FLJ, Mach F, Smulders YM, Carballo D, </a:t>
            </a:r>
            <a:r>
              <a:rPr kumimoji="0" sz="900" b="0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Koskinas</a:t>
            </a:r>
            <a:r>
              <a:rPr kumimoji="0" sz="9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KC, </a:t>
            </a:r>
            <a:r>
              <a:rPr kumimoji="0" sz="900" b="0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Bäck</a:t>
            </a:r>
            <a:r>
              <a:rPr kumimoji="0" sz="9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M, et al; ESC Scientific Document Group; ESC National Cardiac Societies. 2021 ESC Guidelines on cardiovascular disease prevention in clinical practice. Eur Heart J. 2021 Sep 7;42(34):3227-3337. </a:t>
            </a:r>
            <a:r>
              <a:rPr kumimoji="0" sz="900" b="0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doi</a:t>
            </a:r>
            <a:r>
              <a:rPr kumimoji="0" sz="9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: 10.1093/</a:t>
            </a:r>
            <a:r>
              <a:rPr kumimoji="0" sz="900" b="0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eurheartj</a:t>
            </a:r>
            <a:r>
              <a:rPr kumimoji="0" sz="9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/ehab484. PMID: 34458905</a:t>
            </a:r>
          </a:p>
        </p:txBody>
      </p:sp>
      <p:grpSp>
        <p:nvGrpSpPr>
          <p:cNvPr id="85" name="Rectángulo: esquinas redondeadas 80">
            <a:extLst>
              <a:ext uri="{FF2B5EF4-FFF2-40B4-BE49-F238E27FC236}">
                <a16:creationId xmlns:a16="http://schemas.microsoft.com/office/drawing/2014/main" id="{558101B0-9DEC-D5B5-DF31-66C9B0D4526B}"/>
              </a:ext>
            </a:extLst>
          </p:cNvPr>
          <p:cNvGrpSpPr/>
          <p:nvPr/>
        </p:nvGrpSpPr>
        <p:grpSpPr>
          <a:xfrm>
            <a:off x="3606831" y="1984813"/>
            <a:ext cx="605134" cy="407216"/>
            <a:chOff x="0" y="0"/>
            <a:chExt cx="605132" cy="407214"/>
          </a:xfrm>
        </p:grpSpPr>
        <p:sp>
          <p:nvSpPr>
            <p:cNvPr id="86" name="Rectángulo redondeado">
              <a:extLst>
                <a:ext uri="{FF2B5EF4-FFF2-40B4-BE49-F238E27FC236}">
                  <a16:creationId xmlns:a16="http://schemas.microsoft.com/office/drawing/2014/main" id="{B47ED944-60A4-CC1F-ACFB-EA08357EEFE5}"/>
                </a:ext>
              </a:extLst>
            </p:cNvPr>
            <p:cNvSpPr/>
            <p:nvPr/>
          </p:nvSpPr>
          <p:spPr>
            <a:xfrm>
              <a:off x="0" y="0"/>
              <a:ext cx="605132" cy="407214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12700" cap="flat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87" name="RCV">
              <a:extLst>
                <a:ext uri="{FF2B5EF4-FFF2-40B4-BE49-F238E27FC236}">
                  <a16:creationId xmlns:a16="http://schemas.microsoft.com/office/drawing/2014/main" id="{9026BFC5-8270-16EE-8AA9-CE8571C2476B}"/>
                </a:ext>
              </a:extLst>
            </p:cNvPr>
            <p:cNvSpPr txBox="1"/>
            <p:nvPr/>
          </p:nvSpPr>
          <p:spPr>
            <a:xfrm>
              <a:off x="32361" y="44561"/>
              <a:ext cx="551705" cy="298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600" b="1"/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RCV</a:t>
              </a:r>
            </a:p>
          </p:txBody>
        </p:sp>
      </p:grpSp>
      <p:sp>
        <p:nvSpPr>
          <p:cNvPr id="88" name="Conector recto 51">
            <a:extLst>
              <a:ext uri="{FF2B5EF4-FFF2-40B4-BE49-F238E27FC236}">
                <a16:creationId xmlns:a16="http://schemas.microsoft.com/office/drawing/2014/main" id="{C734DE16-06F6-E882-4B49-E606BD168A0D}"/>
              </a:ext>
            </a:extLst>
          </p:cNvPr>
          <p:cNvSpPr/>
          <p:nvPr/>
        </p:nvSpPr>
        <p:spPr>
          <a:xfrm>
            <a:off x="3907578" y="2430911"/>
            <a:ext cx="1" cy="162874"/>
          </a:xfrm>
          <a:prstGeom prst="line">
            <a:avLst/>
          </a:prstGeom>
          <a:ln w="38100">
            <a:solidFill>
              <a:srgbClr val="1B2A4E"/>
            </a:solidFill>
            <a:miter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BF26A-82A8-5B51-0CE1-D2F6FF6C7177}"/>
              </a:ext>
            </a:extLst>
          </p:cNvPr>
          <p:cNvSpPr txBox="1">
            <a:spLocks/>
          </p:cNvSpPr>
          <p:nvPr/>
        </p:nvSpPr>
        <p:spPr>
          <a:xfrm>
            <a:off x="357296" y="1289748"/>
            <a:ext cx="603049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Segoe UI Semibold" panose="020F0502020204030204" pitchFamily="34" charset="0"/>
                <a:ea typeface="+mj-ea"/>
                <a:cs typeface="Segoe UI Semibold" panose="020F0502020204030204" pitchFamily="34" charset="0"/>
              </a:defRPr>
            </a:lvl1pPr>
          </a:lstStyle>
          <a:p>
            <a:r>
              <a:rPr lang="es-ES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ABORDAJE PASO A PASO: </a:t>
            </a:r>
            <a:br>
              <a:rPr lang="es-ES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DM2</a:t>
            </a:r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BDFE7C83-9A89-A2A5-B0ED-F203F95DAA67}"/>
              </a:ext>
            </a:extLst>
          </p:cNvPr>
          <p:cNvCxnSpPr>
            <a:cxnSpLocks/>
          </p:cNvCxnSpPr>
          <p:nvPr/>
        </p:nvCxnSpPr>
        <p:spPr>
          <a:xfrm flipV="1">
            <a:off x="4946441" y="3847821"/>
            <a:ext cx="2135366" cy="106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onector recto 83">
            <a:extLst>
              <a:ext uri="{FF2B5EF4-FFF2-40B4-BE49-F238E27FC236}">
                <a16:creationId xmlns:a16="http://schemas.microsoft.com/office/drawing/2014/main" id="{01A0E7AD-9880-0C78-9DDE-04B90E3B8ED5}"/>
              </a:ext>
            </a:extLst>
          </p:cNvPr>
          <p:cNvSpPr/>
          <p:nvPr/>
        </p:nvSpPr>
        <p:spPr>
          <a:xfrm>
            <a:off x="7081830" y="4994103"/>
            <a:ext cx="651959" cy="1"/>
          </a:xfrm>
          <a:prstGeom prst="line">
            <a:avLst/>
          </a:prstGeom>
          <a:ln w="38100">
            <a:solidFill>
              <a:srgbClr val="1B2A4E"/>
            </a:solidFill>
            <a:miter/>
            <a:tailEnd type="triangle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101" name="Rectángulo: esquinas redondeadas 49">
            <a:extLst>
              <a:ext uri="{FF2B5EF4-FFF2-40B4-BE49-F238E27FC236}">
                <a16:creationId xmlns:a16="http://schemas.microsoft.com/office/drawing/2014/main" id="{DC14CF2E-79DE-B63D-6554-3DE1BE2CA1DA}"/>
              </a:ext>
            </a:extLst>
          </p:cNvPr>
          <p:cNvGrpSpPr/>
          <p:nvPr/>
        </p:nvGrpSpPr>
        <p:grpSpPr>
          <a:xfrm>
            <a:off x="7838713" y="4315339"/>
            <a:ext cx="2496201" cy="1376904"/>
            <a:chOff x="-213972" y="20921"/>
            <a:chExt cx="2496199" cy="1232835"/>
          </a:xfrm>
        </p:grpSpPr>
        <p:sp>
          <p:nvSpPr>
            <p:cNvPr id="102" name="Rectángulo redondeado">
              <a:extLst>
                <a:ext uri="{FF2B5EF4-FFF2-40B4-BE49-F238E27FC236}">
                  <a16:creationId xmlns:a16="http://schemas.microsoft.com/office/drawing/2014/main" id="{50243ADC-0632-E23B-40C7-94E78B939538}"/>
                </a:ext>
              </a:extLst>
            </p:cNvPr>
            <p:cNvSpPr/>
            <p:nvPr/>
          </p:nvSpPr>
          <p:spPr>
            <a:xfrm>
              <a:off x="-213972" y="20921"/>
              <a:ext cx="2129729" cy="1232835"/>
            </a:xfrm>
            <a:prstGeom prst="roundRect">
              <a:avLst>
                <a:gd name="adj" fmla="val 16667"/>
              </a:avLst>
            </a:prstGeom>
            <a:solidFill>
              <a:srgbClr val="AADDFE"/>
            </a:solidFill>
            <a:ln w="12700" cap="flat">
              <a:solidFill>
                <a:srgbClr val="A6A6A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103" name="RCV residual a 10 años…">
              <a:extLst>
                <a:ext uri="{FF2B5EF4-FFF2-40B4-BE49-F238E27FC236}">
                  <a16:creationId xmlns:a16="http://schemas.microsoft.com/office/drawing/2014/main" id="{0A71B5BC-A5A0-B599-7B9C-FB37F64564D2}"/>
                </a:ext>
              </a:extLst>
            </p:cNvPr>
            <p:cNvSpPr txBox="1"/>
            <p:nvPr/>
          </p:nvSpPr>
          <p:spPr>
            <a:xfrm>
              <a:off x="-54691" y="76088"/>
              <a:ext cx="2336918" cy="1090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171450" marR="0" lvl="0" indent="-17145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 sz="1200" b="1"/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RCV residual a 10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años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  <a:p>
              <a:pPr marL="171450" marR="0" lvl="0" indent="-17145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 sz="1200" b="1"/>
              </a:pP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RCV a lo largo de la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vida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  <a:p>
              <a:pPr marL="171450" marR="0" lvl="0" indent="-17145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 sz="1200" b="1"/>
              </a:pP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Beneficios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del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tratamiento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  <a:p>
              <a:pPr marL="171450" marR="0" lvl="0" indent="-17145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 sz="1200" b="1"/>
              </a:pP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Comorbilidad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,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fragilidad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  <a:p>
              <a:pPr marL="171450" marR="0" lvl="0" indent="-17145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 sz="1200" b="1"/>
              </a:pP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Preferencias</a:t>
              </a:r>
              <a:r>
                <a:rPr kumimoji="0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 del </a:t>
              </a:r>
              <a:r>
                <a:rPr kumimoji="0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B2A4E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  <a:sym typeface="Calibri"/>
                </a:rPr>
                <a:t>paciente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1B2A4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73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8D50F3-98A5-03A3-C15A-D76317B51B09}"/>
              </a:ext>
            </a:extLst>
          </p:cNvPr>
          <p:cNvSpPr txBox="1"/>
          <p:nvPr/>
        </p:nvSpPr>
        <p:spPr>
          <a:xfrm>
            <a:off x="3064449" y="5012464"/>
            <a:ext cx="2058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&lt;130/80</a:t>
            </a:r>
          </a:p>
          <a:p>
            <a:pPr algn="ctr"/>
            <a:r>
              <a:rPr lang="es-ES" b="1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(“</a:t>
            </a:r>
            <a:r>
              <a:rPr lang="es-ES" b="1" i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</a:t>
            </a:r>
            <a:r>
              <a:rPr lang="es-ES" b="1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i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es-ES" b="1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can be </a:t>
            </a:r>
            <a:r>
              <a:rPr lang="es-ES" b="1" i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reached</a:t>
            </a:r>
            <a:r>
              <a:rPr lang="es-ES" b="1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b="1" i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safely</a:t>
            </a:r>
            <a:r>
              <a:rPr lang="es-ES" b="1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”)</a:t>
            </a:r>
            <a:endParaRPr lang="es-ES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C97893-2378-6A75-78AD-9142D4E34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09" y="1597863"/>
            <a:ext cx="2156480" cy="2941574"/>
          </a:xfrm>
          <a:prstGeom prst="rect">
            <a:avLst/>
          </a:prstGeom>
        </p:spPr>
      </p:pic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4A6B59E9-E8C7-89BD-15E2-6486626A3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9115"/>
            <a:ext cx="4470186" cy="5237967"/>
          </a:xfrm>
          <a:prstGeom prst="rect">
            <a:avLst/>
          </a:prstGeom>
        </p:spPr>
      </p:pic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7138EC72-9CA2-91E6-BABC-3A0FF2694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09" y="4761728"/>
            <a:ext cx="1651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D9CA65-0EB9-F166-57CF-D5DBF364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98" y="1272420"/>
            <a:ext cx="9162431" cy="53991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A63827F-74C6-02AF-34A5-1BF212C1FBBE}"/>
              </a:ext>
            </a:extLst>
          </p:cNvPr>
          <p:cNvSpPr txBox="1"/>
          <p:nvPr/>
        </p:nvSpPr>
        <p:spPr>
          <a:xfrm>
            <a:off x="9364149" y="6409928"/>
            <a:ext cx="27247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br>
              <a:rPr lang="es-ES" sz="10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</a:br>
            <a:r>
              <a:rPr lang="es-ES" sz="1000" b="0" i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https://doi.org/10.1016/j.hipert.2022.09.002</a:t>
            </a:r>
          </a:p>
          <a:p>
            <a:pPr algn="ctr"/>
            <a:br>
              <a:rPr lang="es-ES" sz="1000" b="0" i="0" dirty="0">
                <a:solidFill>
                  <a:srgbClr val="808080"/>
                </a:solidFill>
                <a:effectLst/>
                <a:latin typeface="NexusSansPro"/>
              </a:rPr>
            </a:br>
            <a:endParaRPr lang="es-ES" sz="1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CE7FEF1-BCF3-2F10-063D-07FE602DB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70" y="1339655"/>
            <a:ext cx="2369903" cy="1440379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11CA642C-60D2-E6A9-90EE-458B7BE25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08" y="4923256"/>
            <a:ext cx="2273226" cy="14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2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3375215E-0929-EBD3-2209-79436A8B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10" y="1185814"/>
            <a:ext cx="9930580" cy="55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9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7;p43">
            <a:extLst>
              <a:ext uri="{FF2B5EF4-FFF2-40B4-BE49-F238E27FC236}">
                <a16:creationId xmlns:a16="http://schemas.microsoft.com/office/drawing/2014/main" id="{DDEE5AEF-A29D-72A6-5C7B-D4518A7D4DDC}"/>
              </a:ext>
            </a:extLst>
          </p:cNvPr>
          <p:cNvSpPr/>
          <p:nvPr/>
        </p:nvSpPr>
        <p:spPr>
          <a:xfrm>
            <a:off x="472439" y="1808329"/>
            <a:ext cx="5282901" cy="2273541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Exploración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física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y datos </a:t>
            </a: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antropométricos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: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Peso y talla: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IMC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(control anual y seguimiento mensual)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Perímetro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de cintura: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predictor de riesgo CV por grasa abdominal y visceral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Mayor </a:t>
            </a:r>
            <a:r>
              <a:rPr kumimoji="0" lang="es-E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RCV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si &gt; 88 cm mujeres y &gt; 102 cm varones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" name="Google Shape;608;p43">
            <a:extLst>
              <a:ext uri="{FF2B5EF4-FFF2-40B4-BE49-F238E27FC236}">
                <a16:creationId xmlns:a16="http://schemas.microsoft.com/office/drawing/2014/main" id="{0E3CCDF2-7044-9875-4277-2CF21CED5D02}"/>
              </a:ext>
            </a:extLst>
          </p:cNvPr>
          <p:cNvSpPr/>
          <p:nvPr/>
        </p:nvSpPr>
        <p:spPr>
          <a:xfrm>
            <a:off x="5925975" y="1808329"/>
            <a:ext cx="6096000" cy="227354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Objetivos para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prevención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CV: </a:t>
            </a: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IMC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20-25 y</a:t>
            </a:r>
            <a:b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</a:b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PC &lt; 94 cm hombres/&lt; 80 cm mujeres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Tratamiento intensivo en </a:t>
            </a:r>
            <a:r>
              <a:rPr kumimoji="0" lang="es-E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IMC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&gt; 30 y PC &gt; 102/88 cm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200-300 minutos semanales de actividad física moderada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Una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pérdida de peso del 5 al 10%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del peso inicial ya es suficiente para disminuir las comorbilidades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Dieta restando </a:t>
            </a:r>
            <a:r>
              <a:rPr kumimoji="0" lang="es-E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500-700 </a:t>
            </a:r>
            <a:r>
              <a:rPr kumimoji="0" lang="es-E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kcal</a:t>
            </a:r>
            <a:r>
              <a:rPr kumimoji="0" lang="es-E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diarias </a:t>
            </a:r>
            <a:endParaRPr kumimoji="0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4" name="Google Shape;609;p43">
            <a:extLst>
              <a:ext uri="{FF2B5EF4-FFF2-40B4-BE49-F238E27FC236}">
                <a16:creationId xmlns:a16="http://schemas.microsoft.com/office/drawing/2014/main" id="{29B47D8C-EC7A-4FA0-0F47-2DB724705E9A}"/>
              </a:ext>
            </a:extLst>
          </p:cNvPr>
          <p:cNvSpPr/>
          <p:nvPr/>
        </p:nvSpPr>
        <p:spPr>
          <a:xfrm>
            <a:off x="1242562" y="6206566"/>
            <a:ext cx="97068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1.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Durrer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Schutz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D, </a:t>
            </a:r>
            <a:r>
              <a:rPr kumimoji="0" lang="es-ES" sz="1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et al.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European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Practical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and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Patient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-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Centred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Guidelines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for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Adult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Obesity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Management in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Primary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Care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.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Obes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Facts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2019;12:40-66.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2. American Diabetes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Association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. 8.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Obesity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and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Weight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Management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for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the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Prevention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and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Treatment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of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Type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2 Diabetes: 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Standards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of Medical Care in Diabetes—2022. Diabetes Care. 2022;45(Suppl_1):S113–24.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5" name="Google Shape;611;p43">
            <a:extLst>
              <a:ext uri="{FF2B5EF4-FFF2-40B4-BE49-F238E27FC236}">
                <a16:creationId xmlns:a16="http://schemas.microsoft.com/office/drawing/2014/main" id="{CBF8ADAF-D707-E430-100C-3B2B79EEB6CB}"/>
              </a:ext>
            </a:extLst>
          </p:cNvPr>
          <p:cNvSpPr/>
          <p:nvPr/>
        </p:nvSpPr>
        <p:spPr>
          <a:xfrm>
            <a:off x="1422262" y="1317888"/>
            <a:ext cx="33832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SCREENING Y VALORACIÓN </a:t>
            </a:r>
          </a:p>
        </p:txBody>
      </p:sp>
      <p:sp>
        <p:nvSpPr>
          <p:cNvPr id="6" name="Google Shape;612;p43">
            <a:extLst>
              <a:ext uri="{FF2B5EF4-FFF2-40B4-BE49-F238E27FC236}">
                <a16:creationId xmlns:a16="http://schemas.microsoft.com/office/drawing/2014/main" id="{14D90173-274A-0406-46C5-EC4D0D3EEA2B}"/>
              </a:ext>
            </a:extLst>
          </p:cNvPr>
          <p:cNvSpPr/>
          <p:nvPr/>
        </p:nvSpPr>
        <p:spPr>
          <a:xfrm>
            <a:off x="7439836" y="1317888"/>
            <a:ext cx="3068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OBJETIVOS Y CONTROLES </a:t>
            </a:r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BC72338-09CB-7E3A-30A8-92A8E06F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024" y="4229972"/>
            <a:ext cx="1518579" cy="1828493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1338462-A585-120E-AE5F-2CD170BC5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475" y="4293318"/>
            <a:ext cx="1651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0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D8AC04-A3A5-4BCF-A7FE-F6632F8707E0}"/>
              </a:ext>
            </a:extLst>
          </p:cNvPr>
          <p:cNvSpPr txBox="1"/>
          <p:nvPr/>
        </p:nvSpPr>
        <p:spPr>
          <a:xfrm>
            <a:off x="8525435" y="1601163"/>
            <a:ext cx="31404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s-ES" sz="3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PRINCIPIOS </a:t>
            </a:r>
            <a:br>
              <a:rPr kumimoji="0" lang="es-ES" sz="3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s-ES" sz="3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GENERALES</a:t>
            </a:r>
            <a:endParaRPr lang="es-ES" sz="3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Google Shape;283;p26">
            <a:extLst>
              <a:ext uri="{FF2B5EF4-FFF2-40B4-BE49-F238E27FC236}">
                <a16:creationId xmlns:a16="http://schemas.microsoft.com/office/drawing/2014/main" id="{C51077E5-E5E9-F02E-88FC-4781BDD60633}"/>
              </a:ext>
            </a:extLst>
          </p:cNvPr>
          <p:cNvSpPr/>
          <p:nvPr/>
        </p:nvSpPr>
        <p:spPr>
          <a:xfrm>
            <a:off x="830655" y="3429000"/>
            <a:ext cx="6381153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DIETA MEDITERRÁNEA</a:t>
            </a:r>
            <a:r>
              <a:rPr kumimoji="0" lang="es-ES" sz="1800" b="1" i="0" u="none" strike="noStrike" kern="0" cap="none" spc="0" normalizeH="0" baseline="30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2</a:t>
            </a:r>
            <a:endParaRPr kumimoji="0" lang="es-ES" sz="1800" b="1" i="0" u="none" strike="noStrike" kern="0" cap="none" spc="0" normalizeH="0" baseline="300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Alto contenido en frutas, verduras, legumbres, cereales,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Calibri"/>
              </a:rPr>
              <a:t>pescado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azul y frutos secos.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Estudio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Predimed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Plus: demuestra beneficios CV en 12 meses.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84;p26">
            <a:extLst>
              <a:ext uri="{FF2B5EF4-FFF2-40B4-BE49-F238E27FC236}">
                <a16:creationId xmlns:a16="http://schemas.microsoft.com/office/drawing/2014/main" id="{322ECA11-0AB2-4572-251F-45C1753D52AD}"/>
              </a:ext>
            </a:extLst>
          </p:cNvPr>
          <p:cNvSpPr/>
          <p:nvPr/>
        </p:nvSpPr>
        <p:spPr>
          <a:xfrm>
            <a:off x="839583" y="4945547"/>
            <a:ext cx="6372225" cy="15205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DIETA MEDITERRÁNEA HIPOCALÓRICA</a:t>
            </a:r>
            <a:r>
              <a:rPr kumimoji="0" lang="es-ES" sz="1800" b="1" i="0" u="none" strike="noStrike" kern="0" cap="none" spc="0" normalizeH="0" baseline="30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Una pérdida de 5-10% peso reduce 1% Hba1c.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Perder 2,5-5,5 kg de peso tras 2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años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reduce riesgo de DM2 </a:t>
            </a:r>
            <a:b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un 30-60%</a:t>
            </a:r>
            <a:r>
              <a:rPr kumimoji="0" lang="es-E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2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. 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Perder 5 kg disminuye: 4,4 mmHg TAS y 3,6 mmHg TAD.</a:t>
            </a:r>
          </a:p>
        </p:txBody>
      </p:sp>
      <p:sp>
        <p:nvSpPr>
          <p:cNvPr id="6" name="Google Shape;287;p26">
            <a:extLst>
              <a:ext uri="{FF2B5EF4-FFF2-40B4-BE49-F238E27FC236}">
                <a16:creationId xmlns:a16="http://schemas.microsoft.com/office/drawing/2014/main" id="{E2D8DDC6-7AF2-9876-A504-BBBC1E57DD34}"/>
              </a:ext>
            </a:extLst>
          </p:cNvPr>
          <p:cNvSpPr/>
          <p:nvPr/>
        </p:nvSpPr>
        <p:spPr>
          <a:xfrm>
            <a:off x="830356" y="1601163"/>
            <a:ext cx="6390678" cy="1520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No existe un porcentaje ideal de calorías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(sean de hidratos de carbono, grasas o proteínas) en la población con DM, por lo que se debe prescribir una dieta individualizada en cada paciente</a:t>
            </a:r>
            <a:r>
              <a:rPr kumimoji="0" lang="es-E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1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§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Educación en la </a:t>
            </a: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calidad de micronutrientes</a:t>
            </a:r>
            <a:r>
              <a:rPr kumimoji="0" lang="es-E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1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. </a:t>
            </a:r>
            <a:endParaRPr kumimoji="0" lang="es-ES" sz="18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  <p:sp>
        <p:nvSpPr>
          <p:cNvPr id="7" name="Google Shape;282;p26">
            <a:extLst>
              <a:ext uri="{FF2B5EF4-FFF2-40B4-BE49-F238E27FC236}">
                <a16:creationId xmlns:a16="http://schemas.microsoft.com/office/drawing/2014/main" id="{611E745D-CC9F-27AC-471D-D901DAEF4C4C}"/>
              </a:ext>
            </a:extLst>
          </p:cNvPr>
          <p:cNvSpPr/>
          <p:nvPr/>
        </p:nvSpPr>
        <p:spPr>
          <a:xfrm>
            <a:off x="7449670" y="4969470"/>
            <a:ext cx="455407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1. American Diabetes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Association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. 8.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Obesity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and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Weight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Management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for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the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Prevention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and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Treatment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of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Type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2 Diabetes: 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Standards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of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Medical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Care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in Diabetes—2022. Diabetes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Care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. 2022;45(Suppl_1):S113-24.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2. Salas-Salvadó J, </a:t>
            </a:r>
            <a:r>
              <a:rPr kumimoji="0" lang="es-ES" sz="1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et al.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Effect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of a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lifestyle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intervention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program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with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energy-restricted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Mediterranean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diet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and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exercise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on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weight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loss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and cardiovascular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risk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factors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: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one-year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results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of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the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PREDIMED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-Plus Trial. Diabetes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Care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. 2019;42:777-88.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3.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Lecube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A, </a:t>
            </a:r>
            <a:r>
              <a:rPr kumimoji="0" lang="es-ES" sz="10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et al.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Prevención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diagnóstico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y tratamiento de la obesidad. Posicionamiento de la Sociedad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Española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para el Estudio de la Obesidad de 2016.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Endocrinol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Nutr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. 2016</a:t>
            </a: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. 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40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8175F-6CE0-8478-B5CE-9F867610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408FE-6E45-B2DB-1855-4DC1A9C2E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959" y="2280841"/>
            <a:ext cx="8394081" cy="4229121"/>
          </a:xfrm>
        </p:spPr>
        <p:txBody>
          <a:bodyPr bIns="72000"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s-ES" dirty="0"/>
              <a:t>DM2, enfermedad CV e Insuficiencia Cardiaca: una peligrosa asociación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s-ES" dirty="0"/>
              <a:t>Importancia del abordaje integral de los factores de riesgo en la persona con DM2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s-ES" dirty="0"/>
              <a:t>Control glucémico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s-ES" dirty="0"/>
              <a:t>Control lipídico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s-ES" dirty="0"/>
              <a:t>Control tensional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s-ES" dirty="0"/>
              <a:t>Control del peso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s-ES" dirty="0"/>
              <a:t>Decálogo de recomendaciones finales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s-ES" i="1" dirty="0" err="1"/>
              <a:t>Take</a:t>
            </a:r>
            <a:r>
              <a:rPr lang="es-ES" i="1" dirty="0"/>
              <a:t> home </a:t>
            </a:r>
            <a:r>
              <a:rPr lang="es-ES" i="1" dirty="0" err="1"/>
              <a:t>messages</a:t>
            </a:r>
            <a:endParaRPr lang="es-ES" i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10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412;p31">
            <a:extLst>
              <a:ext uri="{FF2B5EF4-FFF2-40B4-BE49-F238E27FC236}">
                <a16:creationId xmlns:a16="http://schemas.microsoft.com/office/drawing/2014/main" id="{344610CC-1C95-1A32-3065-01ABFE24E863}"/>
              </a:ext>
            </a:extLst>
          </p:cNvPr>
          <p:cNvCxnSpPr/>
          <p:nvPr/>
        </p:nvCxnSpPr>
        <p:spPr>
          <a:xfrm>
            <a:off x="3172387" y="2890963"/>
            <a:ext cx="3107" cy="331291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" name="Google Shape;413;p31">
            <a:extLst>
              <a:ext uri="{FF2B5EF4-FFF2-40B4-BE49-F238E27FC236}">
                <a16:creationId xmlns:a16="http://schemas.microsoft.com/office/drawing/2014/main" id="{57B1CF83-DA0A-649A-69C6-893F4AEB8F16}"/>
              </a:ext>
            </a:extLst>
          </p:cNvPr>
          <p:cNvCxnSpPr/>
          <p:nvPr/>
        </p:nvCxnSpPr>
        <p:spPr>
          <a:xfrm>
            <a:off x="10763515" y="3043363"/>
            <a:ext cx="6215" cy="179038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414;p31">
            <a:extLst>
              <a:ext uri="{FF2B5EF4-FFF2-40B4-BE49-F238E27FC236}">
                <a16:creationId xmlns:a16="http://schemas.microsoft.com/office/drawing/2014/main" id="{E2501B74-1282-3E25-0BC7-79BDC5162E3F}"/>
              </a:ext>
            </a:extLst>
          </p:cNvPr>
          <p:cNvCxnSpPr/>
          <p:nvPr/>
        </p:nvCxnSpPr>
        <p:spPr>
          <a:xfrm>
            <a:off x="8227999" y="3043363"/>
            <a:ext cx="6215" cy="179038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415;p31">
            <a:extLst>
              <a:ext uri="{FF2B5EF4-FFF2-40B4-BE49-F238E27FC236}">
                <a16:creationId xmlns:a16="http://schemas.microsoft.com/office/drawing/2014/main" id="{335E7E31-6BCF-F138-4024-21070947A189}"/>
              </a:ext>
            </a:extLst>
          </p:cNvPr>
          <p:cNvCxnSpPr>
            <a:endCxn id="17" idx="0"/>
          </p:cNvCxnSpPr>
          <p:nvPr/>
        </p:nvCxnSpPr>
        <p:spPr>
          <a:xfrm>
            <a:off x="1197402" y="2787520"/>
            <a:ext cx="0" cy="1533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417;p31">
            <a:extLst>
              <a:ext uri="{FF2B5EF4-FFF2-40B4-BE49-F238E27FC236}">
                <a16:creationId xmlns:a16="http://schemas.microsoft.com/office/drawing/2014/main" id="{E12CFFCD-A8A5-4D61-00C4-185E43C38F8B}"/>
              </a:ext>
            </a:extLst>
          </p:cNvPr>
          <p:cNvSpPr/>
          <p:nvPr/>
        </p:nvSpPr>
        <p:spPr>
          <a:xfrm>
            <a:off x="404890" y="2777630"/>
            <a:ext cx="1585025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44000" rIns="91425" bIns="120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Control glucémico</a:t>
            </a:r>
            <a:r>
              <a:rPr kumimoji="0" lang="es-ES" sz="1400" b="1" i="0" u="none" strike="noStrike" kern="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1,2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  <p:sp>
        <p:nvSpPr>
          <p:cNvPr id="12" name="33 Título">
            <a:extLst>
              <a:ext uri="{FF2B5EF4-FFF2-40B4-BE49-F238E27FC236}">
                <a16:creationId xmlns:a16="http://schemas.microsoft.com/office/drawing/2014/main" id="{CB7D1169-29BD-2D5B-77CD-553A1EC38B6A}"/>
              </a:ext>
            </a:extLst>
          </p:cNvPr>
          <p:cNvSpPr txBox="1">
            <a:spLocks/>
          </p:cNvSpPr>
          <p:nvPr/>
        </p:nvSpPr>
        <p:spPr>
          <a:xfrm>
            <a:off x="658952" y="1204040"/>
            <a:ext cx="1110467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Segoe UI Semibold" panose="020F0502020204030204" pitchFamily="34" charset="0"/>
                <a:ea typeface="+mj-ea"/>
                <a:cs typeface="Segoe UI Semibold" panose="020F0502020204030204" pitchFamily="34" charset="0"/>
              </a:defRPr>
            </a:lvl1pPr>
          </a:lstStyle>
          <a:p>
            <a:r>
              <a:rPr lang="es-ES" sz="2800" dirty="0">
                <a:latin typeface="Calibri" pitchFamily="34" charset="0"/>
              </a:rPr>
              <a:t>DE LA EVIDENCIA DE LOS ENSAYOS CLÍNICOS A SU INCLUSIÓN EN LAS GPC: </a:t>
            </a:r>
            <a:r>
              <a:rPr lang="es-ES" sz="2000" dirty="0">
                <a:solidFill>
                  <a:srgbClr val="0070C0"/>
                </a:solidFill>
                <a:latin typeface="Calibri" pitchFamily="34" charset="0"/>
              </a:rPr>
              <a:t>recomendaciones sobre el uso de inhibidores de SGLT2 y/o agonistas del receptor de GLP-1 por sus beneficios cardiorrenales-metabólicos</a:t>
            </a:r>
          </a:p>
        </p:txBody>
      </p:sp>
      <p:sp>
        <p:nvSpPr>
          <p:cNvPr id="13" name="Google Shape;418;p31">
            <a:extLst>
              <a:ext uri="{FF2B5EF4-FFF2-40B4-BE49-F238E27FC236}">
                <a16:creationId xmlns:a16="http://schemas.microsoft.com/office/drawing/2014/main" id="{67C8CC39-402E-20CD-AA66-01D4476D512E}"/>
              </a:ext>
            </a:extLst>
          </p:cNvPr>
          <p:cNvSpPr txBox="1">
            <a:spLocks/>
          </p:cNvSpPr>
          <p:nvPr/>
        </p:nvSpPr>
        <p:spPr>
          <a:xfrm>
            <a:off x="7584432" y="6188458"/>
            <a:ext cx="437392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  <a:defRPr/>
            </a:pPr>
            <a:br>
              <a:rPr lang="es-ES" sz="12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r>
              <a:rPr lang="es-ES" sz="1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CDA, Canadian Diabetes </a:t>
            </a:r>
            <a:r>
              <a:rPr lang="es-ES" sz="1200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Association</a:t>
            </a:r>
            <a:r>
              <a:rPr lang="es-ES" sz="1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;  RD, enfermedad renal diabética; HIC, hospitalización por insuficiencia cardiaca.</a:t>
            </a:r>
          </a:p>
        </p:txBody>
      </p:sp>
      <p:sp>
        <p:nvSpPr>
          <p:cNvPr id="14" name="Google Shape;421;p31">
            <a:extLst>
              <a:ext uri="{FF2B5EF4-FFF2-40B4-BE49-F238E27FC236}">
                <a16:creationId xmlns:a16="http://schemas.microsoft.com/office/drawing/2014/main" id="{47CD0DDD-887D-BB9B-00C2-791BCA32B606}"/>
              </a:ext>
            </a:extLst>
          </p:cNvPr>
          <p:cNvSpPr/>
          <p:nvPr/>
        </p:nvSpPr>
        <p:spPr>
          <a:xfrm>
            <a:off x="9660197" y="2777630"/>
            <a:ext cx="2345007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44000" rIns="91425" bIns="120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Independiente de HbA1c;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predominio de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ECV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ateroesclerótica,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IC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o ERC</a:t>
            </a:r>
            <a:r>
              <a:rPr kumimoji="0" lang="es-ES" sz="1400" b="1" i="0" u="none" strike="noStrike" kern="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10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  <p:sp>
        <p:nvSpPr>
          <p:cNvPr id="15" name="Google Shape;422;p31">
            <a:extLst>
              <a:ext uri="{FF2B5EF4-FFF2-40B4-BE49-F238E27FC236}">
                <a16:creationId xmlns:a16="http://schemas.microsoft.com/office/drawing/2014/main" id="{612A608F-2737-96EB-3688-A161F64C4036}"/>
              </a:ext>
            </a:extLst>
          </p:cNvPr>
          <p:cNvSpPr/>
          <p:nvPr/>
        </p:nvSpPr>
        <p:spPr>
          <a:xfrm>
            <a:off x="2083697" y="4328192"/>
            <a:ext cx="2292851" cy="8280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CDA</a:t>
            </a:r>
            <a:r>
              <a:rPr kumimoji="0" lang="es-ES" sz="12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: </a:t>
            </a:r>
            <a:r>
              <a:rPr kumimoji="0" lang="es-ES" sz="1200" b="0" i="0" u="none" strike="noStrike" kern="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empagliflozina</a:t>
            </a:r>
            <a:r>
              <a:rPr kumimoji="0" lang="es-ES" sz="12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recomendada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para reducir el riesgo CV y </a:t>
            </a:r>
            <a:b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mortalidad por todas las causas (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Feb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)</a:t>
            </a:r>
            <a:r>
              <a:rPr kumimoji="0" lang="es-ES" sz="12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3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  <p:sp>
        <p:nvSpPr>
          <p:cNvPr id="16" name="Google Shape;423;p31">
            <a:extLst>
              <a:ext uri="{FF2B5EF4-FFF2-40B4-BE49-F238E27FC236}">
                <a16:creationId xmlns:a16="http://schemas.microsoft.com/office/drawing/2014/main" id="{59E432E8-2194-60A0-AA56-49BF31AD681C}"/>
              </a:ext>
            </a:extLst>
          </p:cNvPr>
          <p:cNvSpPr/>
          <p:nvPr/>
        </p:nvSpPr>
        <p:spPr>
          <a:xfrm>
            <a:off x="9619050" y="4315882"/>
            <a:ext cx="2218844" cy="1697864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ADA: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recomienda</a:t>
            </a:r>
            <a:b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GLP-1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RAs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o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i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nhibidores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SGLT2 con beneficio CV comprobado en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ECV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ateroesclerótica,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i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nhibidores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SGLT2 con evidencia de reducir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IC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* y/o progresión ERC si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IC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o ERC predominantes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16;p31">
            <a:extLst>
              <a:ext uri="{FF2B5EF4-FFF2-40B4-BE49-F238E27FC236}">
                <a16:creationId xmlns:a16="http://schemas.microsoft.com/office/drawing/2014/main" id="{A8C1492E-BA04-32BB-D0E4-041636B33410}"/>
              </a:ext>
            </a:extLst>
          </p:cNvPr>
          <p:cNvSpPr txBox="1"/>
          <p:nvPr/>
        </p:nvSpPr>
        <p:spPr>
          <a:xfrm>
            <a:off x="474683" y="4320520"/>
            <a:ext cx="1445438" cy="138495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ADA/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EASD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: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inhibidores SGLT2 i y GLP-1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RAs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recomendados solo como agentes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reductores de glucosa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  <p:pic>
        <p:nvPicPr>
          <p:cNvPr id="18" name="Google Shape;424;p31">
            <a:extLst>
              <a:ext uri="{FF2B5EF4-FFF2-40B4-BE49-F238E27FC236}">
                <a16:creationId xmlns:a16="http://schemas.microsoft.com/office/drawing/2014/main" id="{4383A138-376B-6A02-53CE-29F10F73AA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0518" y="3564630"/>
            <a:ext cx="644117" cy="60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25;p31">
            <a:extLst>
              <a:ext uri="{FF2B5EF4-FFF2-40B4-BE49-F238E27FC236}">
                <a16:creationId xmlns:a16="http://schemas.microsoft.com/office/drawing/2014/main" id="{1AD1247E-E302-4373-289A-EAEAFACE26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1486" y="3564630"/>
            <a:ext cx="653026" cy="653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426;p31">
            <a:extLst>
              <a:ext uri="{FF2B5EF4-FFF2-40B4-BE49-F238E27FC236}">
                <a16:creationId xmlns:a16="http://schemas.microsoft.com/office/drawing/2014/main" id="{5CAFD762-294A-C13D-2D4E-AB570D813247}"/>
              </a:ext>
            </a:extLst>
          </p:cNvPr>
          <p:cNvGrpSpPr/>
          <p:nvPr/>
        </p:nvGrpSpPr>
        <p:grpSpPr>
          <a:xfrm>
            <a:off x="10445284" y="3558919"/>
            <a:ext cx="642677" cy="642677"/>
            <a:chOff x="11379489" y="3429000"/>
            <a:chExt cx="642677" cy="642677"/>
          </a:xfrm>
        </p:grpSpPr>
        <p:sp>
          <p:nvSpPr>
            <p:cNvPr id="21" name="Google Shape;427;p31">
              <a:extLst>
                <a:ext uri="{FF2B5EF4-FFF2-40B4-BE49-F238E27FC236}">
                  <a16:creationId xmlns:a16="http://schemas.microsoft.com/office/drawing/2014/main" id="{9CFA8872-1CA3-A307-670F-F6ADF8AA3068}"/>
                </a:ext>
              </a:extLst>
            </p:cNvPr>
            <p:cNvSpPr/>
            <p:nvPr/>
          </p:nvSpPr>
          <p:spPr>
            <a:xfrm>
              <a:off x="11379489" y="3429000"/>
              <a:ext cx="642677" cy="64267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428;p3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69B29F0-3DA0-9DD7-6AF6-5173E760765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52244" y="3521366"/>
              <a:ext cx="336968" cy="299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429;p31">
              <a:extLst>
                <a:ext uri="{FF2B5EF4-FFF2-40B4-BE49-F238E27FC236}">
                  <a16:creationId xmlns:a16="http://schemas.microsoft.com/office/drawing/2014/main" id="{04AD1E76-238C-CD2E-BB1A-53957C9E5F1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676072" y="3681323"/>
              <a:ext cx="272991" cy="330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430;p31">
            <a:extLst>
              <a:ext uri="{FF2B5EF4-FFF2-40B4-BE49-F238E27FC236}">
                <a16:creationId xmlns:a16="http://schemas.microsoft.com/office/drawing/2014/main" id="{BBCCD73E-B46F-B3AB-C8F8-69977DA3E9D4}"/>
              </a:ext>
            </a:extLst>
          </p:cNvPr>
          <p:cNvSpPr/>
          <p:nvPr/>
        </p:nvSpPr>
        <p:spPr>
          <a:xfrm>
            <a:off x="2075917" y="6052848"/>
            <a:ext cx="2308411" cy="6480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CDA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: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liraglutida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recomendada para reducir </a:t>
            </a:r>
            <a:b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el riesgo de MACE (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Sep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)</a:t>
            </a:r>
            <a:r>
              <a:rPr kumimoji="0" lang="es-ES" sz="12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  <p:sp>
        <p:nvSpPr>
          <p:cNvPr id="25" name="Google Shape;431;p31">
            <a:extLst>
              <a:ext uri="{FF2B5EF4-FFF2-40B4-BE49-F238E27FC236}">
                <a16:creationId xmlns:a16="http://schemas.microsoft.com/office/drawing/2014/main" id="{0C1C95A9-1F02-4E1A-60E1-685A7EECD973}"/>
              </a:ext>
            </a:extLst>
          </p:cNvPr>
          <p:cNvSpPr/>
          <p:nvPr/>
        </p:nvSpPr>
        <p:spPr>
          <a:xfrm>
            <a:off x="2075917" y="5190520"/>
            <a:ext cx="2308411" cy="828000"/>
          </a:xfrm>
          <a:prstGeom prst="rect">
            <a:avLst/>
          </a:prstGeom>
          <a:solidFill>
            <a:srgbClr val="84A9C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ESC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: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empagliflozina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recomendada para prevenir o retrasar la aparición de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IC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y prolongar la vida (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May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)</a:t>
            </a:r>
            <a:r>
              <a:rPr kumimoji="0" lang="es-ES" sz="12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4,5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  <p:cxnSp>
        <p:nvCxnSpPr>
          <p:cNvPr id="26" name="Google Shape;432;p31">
            <a:extLst>
              <a:ext uri="{FF2B5EF4-FFF2-40B4-BE49-F238E27FC236}">
                <a16:creationId xmlns:a16="http://schemas.microsoft.com/office/drawing/2014/main" id="{9F805E2C-D0AB-D837-02DD-CA6353B834D3}"/>
              </a:ext>
            </a:extLst>
          </p:cNvPr>
          <p:cNvCxnSpPr/>
          <p:nvPr/>
        </p:nvCxnSpPr>
        <p:spPr>
          <a:xfrm>
            <a:off x="5755568" y="2890963"/>
            <a:ext cx="6215" cy="179038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433;p31">
            <a:extLst>
              <a:ext uri="{FF2B5EF4-FFF2-40B4-BE49-F238E27FC236}">
                <a16:creationId xmlns:a16="http://schemas.microsoft.com/office/drawing/2014/main" id="{4F76FCD9-76A1-9236-F5D9-D23FFBA1CFE4}"/>
              </a:ext>
            </a:extLst>
          </p:cNvPr>
          <p:cNvSpPr/>
          <p:nvPr/>
        </p:nvSpPr>
        <p:spPr>
          <a:xfrm>
            <a:off x="4636443" y="2777630"/>
            <a:ext cx="2251878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44000" rIns="91425" bIns="120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Beneficios en </a:t>
            </a:r>
            <a:b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</a:b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ECV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ateroesclerótica e</a:t>
            </a:r>
            <a:b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</a:b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IC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crónica</a:t>
            </a:r>
            <a:r>
              <a:rPr kumimoji="0" lang="es-ES" sz="1400" b="1" i="0" u="none" strike="noStrike" kern="0" cap="none" spc="0" normalizeH="0" baseline="30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7</a:t>
            </a:r>
            <a:endParaRPr kumimoji="0" sz="1400" b="1" i="0" u="none" strike="noStrike" kern="0" cap="none" spc="0" normalizeH="0" baseline="3000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  <p:grpSp>
        <p:nvGrpSpPr>
          <p:cNvPr id="28" name="Google Shape;434;p31">
            <a:extLst>
              <a:ext uri="{FF2B5EF4-FFF2-40B4-BE49-F238E27FC236}">
                <a16:creationId xmlns:a16="http://schemas.microsoft.com/office/drawing/2014/main" id="{0911C38E-7F96-C451-A8B1-F85F1251FC03}"/>
              </a:ext>
            </a:extLst>
          </p:cNvPr>
          <p:cNvGrpSpPr/>
          <p:nvPr/>
        </p:nvGrpSpPr>
        <p:grpSpPr>
          <a:xfrm>
            <a:off x="5428936" y="3564630"/>
            <a:ext cx="642677" cy="642677"/>
            <a:chOff x="5714737" y="2774793"/>
            <a:chExt cx="642677" cy="642677"/>
          </a:xfrm>
        </p:grpSpPr>
        <p:sp>
          <p:nvSpPr>
            <p:cNvPr id="29" name="Google Shape;435;p31">
              <a:extLst>
                <a:ext uri="{FF2B5EF4-FFF2-40B4-BE49-F238E27FC236}">
                  <a16:creationId xmlns:a16="http://schemas.microsoft.com/office/drawing/2014/main" id="{5DFB1C75-111B-726F-6A01-BD1B55199A67}"/>
                </a:ext>
              </a:extLst>
            </p:cNvPr>
            <p:cNvSpPr/>
            <p:nvPr/>
          </p:nvSpPr>
          <p:spPr>
            <a:xfrm>
              <a:off x="5714737" y="2774793"/>
              <a:ext cx="642677" cy="642677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" name="Google Shape;436;p31">
              <a:extLst>
                <a:ext uri="{FF2B5EF4-FFF2-40B4-BE49-F238E27FC236}">
                  <a16:creationId xmlns:a16="http://schemas.microsoft.com/office/drawing/2014/main" id="{C68A0CE7-3A28-0EF9-B4E6-C0F182EB4A4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15911" y="2878333"/>
              <a:ext cx="440329" cy="4155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Google Shape;437;p31">
            <a:extLst>
              <a:ext uri="{FF2B5EF4-FFF2-40B4-BE49-F238E27FC236}">
                <a16:creationId xmlns:a16="http://schemas.microsoft.com/office/drawing/2014/main" id="{C0F24C17-9575-2ADF-87F0-9C8E543E0598}"/>
              </a:ext>
            </a:extLst>
          </p:cNvPr>
          <p:cNvSpPr/>
          <p:nvPr/>
        </p:nvSpPr>
        <p:spPr>
          <a:xfrm>
            <a:off x="4602702" y="4328190"/>
            <a:ext cx="2295144" cy="169032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ADA: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empagliflozina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y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canagliflozina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recomendadas </a:t>
            </a:r>
            <a:b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como agentes con beneficio comprobado en MACE y muerte CV;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liraglutida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tiene</a:t>
            </a:r>
            <a:b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solo beneficios en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ECV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establecida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438;p31">
            <a:extLst>
              <a:ext uri="{FF2B5EF4-FFF2-40B4-BE49-F238E27FC236}">
                <a16:creationId xmlns:a16="http://schemas.microsoft.com/office/drawing/2014/main" id="{532EA2EC-FDC0-CAC2-3F2C-1C456A92F11B}"/>
              </a:ext>
            </a:extLst>
          </p:cNvPr>
          <p:cNvSpPr/>
          <p:nvPr/>
        </p:nvSpPr>
        <p:spPr>
          <a:xfrm>
            <a:off x="2125816" y="2777630"/>
            <a:ext cx="2208612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44000" rIns="91425" bIns="120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Beneficios CV y mortalidad</a:t>
            </a:r>
            <a:b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</a:b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  <p:pic>
        <p:nvPicPr>
          <p:cNvPr id="33" name="Google Shape;439;p31">
            <a:extLst>
              <a:ext uri="{FF2B5EF4-FFF2-40B4-BE49-F238E27FC236}">
                <a16:creationId xmlns:a16="http://schemas.microsoft.com/office/drawing/2014/main" id="{B4FAADC9-D325-6EF7-A475-A46858CD85F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30206" y="3564630"/>
            <a:ext cx="665766" cy="63116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40;p31">
            <a:extLst>
              <a:ext uri="{FF2B5EF4-FFF2-40B4-BE49-F238E27FC236}">
                <a16:creationId xmlns:a16="http://schemas.microsoft.com/office/drawing/2014/main" id="{2E073F4C-6E05-3B8C-0A2E-742DFD98F924}"/>
              </a:ext>
            </a:extLst>
          </p:cNvPr>
          <p:cNvSpPr/>
          <p:nvPr/>
        </p:nvSpPr>
        <p:spPr>
          <a:xfrm>
            <a:off x="7124682" y="2777630"/>
            <a:ext cx="2212848" cy="70809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44000" rIns="91425" bIns="120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Nefroprotección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 en</a:t>
            </a:r>
            <a:b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</a:b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DM2 +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rPr>
              <a:t>ERD</a:t>
            </a:r>
            <a:endParaRPr kumimoji="0" sz="1400" b="1" i="0" u="none" strike="noStrike" kern="0" cap="none" spc="0" normalizeH="0" baseline="3000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Calibri" pitchFamily="34" charset="0"/>
              <a:cs typeface="Arial"/>
              <a:sym typeface="Arial"/>
            </a:endParaRPr>
          </a:p>
        </p:txBody>
      </p:sp>
      <p:sp>
        <p:nvSpPr>
          <p:cNvPr id="35" name="Google Shape;441;p31">
            <a:extLst>
              <a:ext uri="{FF2B5EF4-FFF2-40B4-BE49-F238E27FC236}">
                <a16:creationId xmlns:a16="http://schemas.microsoft.com/office/drawing/2014/main" id="{BCBBDDD9-290B-BB61-3FB5-9BA2FD5CE548}"/>
              </a:ext>
            </a:extLst>
          </p:cNvPr>
          <p:cNvSpPr/>
          <p:nvPr/>
        </p:nvSpPr>
        <p:spPr>
          <a:xfrm>
            <a:off x="7083534" y="4329742"/>
            <a:ext cx="2295144" cy="1688772"/>
          </a:xfrm>
          <a:prstGeom prst="rect">
            <a:avLst/>
          </a:prstGeom>
          <a:solidFill>
            <a:srgbClr val="84A9C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ERA–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EDTA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y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ESC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/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EASD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recomiendan el uso de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inhibidores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SGLT2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evidencia de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cardio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- y nefroprotección</a:t>
            </a:r>
            <a:r>
              <a:rPr kumimoji="0" lang="es-ES" sz="12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8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; para reducir progresión de ERD</a:t>
            </a:r>
            <a:r>
              <a:rPr kumimoji="0" lang="es-ES" sz="12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9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Usar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GLP-1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RAs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si no se toleran</a:t>
            </a:r>
            <a:b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</a:b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inhibidores SGLT2</a:t>
            </a:r>
            <a:r>
              <a:rPr kumimoji="0" lang="es-ES" sz="12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Calibri"/>
                <a:cs typeface="Calibri"/>
                <a:sym typeface="Calibri"/>
              </a:rPr>
              <a:t>8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442;p31">
            <a:extLst>
              <a:ext uri="{FF2B5EF4-FFF2-40B4-BE49-F238E27FC236}">
                <a16:creationId xmlns:a16="http://schemas.microsoft.com/office/drawing/2014/main" id="{2986B42F-F39E-D95A-97D2-FDD990F49197}"/>
              </a:ext>
            </a:extLst>
          </p:cNvPr>
          <p:cNvCxnSpPr/>
          <p:nvPr/>
        </p:nvCxnSpPr>
        <p:spPr>
          <a:xfrm>
            <a:off x="365702" y="2792467"/>
            <a:ext cx="11558173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37" name="Google Shape;443;p31">
            <a:extLst>
              <a:ext uri="{FF2B5EF4-FFF2-40B4-BE49-F238E27FC236}">
                <a16:creationId xmlns:a16="http://schemas.microsoft.com/office/drawing/2014/main" id="{FA8B9049-C9CC-F063-B68D-C0D912B22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54852"/>
              </p:ext>
            </p:extLst>
          </p:nvPr>
        </p:nvGraphicFramePr>
        <p:xfrm>
          <a:off x="404889" y="2308903"/>
          <a:ext cx="11612800" cy="441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dirty="0">
                          <a:solidFill>
                            <a:schemeClr val="dk2"/>
                          </a:solidFill>
                        </a:rPr>
                        <a:t>… 2015</a:t>
                      </a:r>
                      <a:endParaRPr dirty="0"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>
                          <a:solidFill>
                            <a:schemeClr val="dk2"/>
                          </a:solidFill>
                        </a:rPr>
                        <a:t>2016</a:t>
                      </a:r>
                      <a:endParaRPr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dirty="0">
                          <a:solidFill>
                            <a:schemeClr val="dk2"/>
                          </a:solidFill>
                        </a:rPr>
                        <a:t>2018</a:t>
                      </a:r>
                      <a:endParaRPr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dirty="0">
                          <a:solidFill>
                            <a:schemeClr val="dk2"/>
                          </a:solidFill>
                        </a:rPr>
                        <a:t>2019</a:t>
                      </a:r>
                      <a:endParaRPr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dirty="0">
                          <a:solidFill>
                            <a:schemeClr val="dk2"/>
                          </a:solidFill>
                        </a:rPr>
                        <a:t>2020</a:t>
                      </a:r>
                      <a:endParaRPr dirty="0"/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accen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544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850073D-F664-C8FF-B0EE-43EDC4F7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1" y="1424874"/>
            <a:ext cx="7681451" cy="515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799FBD-40AD-A415-0DC6-19E63E45D25A}"/>
              </a:ext>
            </a:extLst>
          </p:cNvPr>
          <p:cNvSpPr txBox="1"/>
          <p:nvPr/>
        </p:nvSpPr>
        <p:spPr>
          <a:xfrm>
            <a:off x="7149096" y="1424874"/>
            <a:ext cx="478281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PRINCIPALES </a:t>
            </a:r>
            <a:br>
              <a:rPr lang="es-ES" sz="2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RESULTADOS CARDIOVASCULARES </a:t>
            </a:r>
            <a:br>
              <a:rPr lang="es-ES" sz="2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DEL ESTUDIO DAPA-HF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6A7B1E-898B-A05F-AB99-B80701D1215A}"/>
              </a:ext>
            </a:extLst>
          </p:cNvPr>
          <p:cNvSpPr txBox="1"/>
          <p:nvPr/>
        </p:nvSpPr>
        <p:spPr>
          <a:xfrm>
            <a:off x="8339526" y="5673329"/>
            <a:ext cx="3652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 err="1"/>
              <a:t>McMurray</a:t>
            </a:r>
            <a:r>
              <a:rPr lang="es-ES" sz="1000" dirty="0"/>
              <a:t> J, Solomon S, </a:t>
            </a:r>
            <a:r>
              <a:rPr lang="es-ES" sz="1000" dirty="0" err="1"/>
              <a:t>Inzucchi</a:t>
            </a:r>
            <a:r>
              <a:rPr lang="es-ES" sz="1000" dirty="0"/>
              <a:t> S, </a:t>
            </a:r>
            <a:r>
              <a:rPr lang="es-ES" sz="1000" dirty="0" err="1"/>
              <a:t>Køber</a:t>
            </a:r>
            <a:r>
              <a:rPr lang="es-ES" sz="1000" dirty="0"/>
              <a:t> L, </a:t>
            </a:r>
            <a:r>
              <a:rPr lang="es-ES" sz="1000" dirty="0" err="1"/>
              <a:t>Kosiborod</a:t>
            </a:r>
            <a:r>
              <a:rPr lang="es-ES" sz="1000" dirty="0"/>
              <a:t> M, Martínez F, et al.; DAPA-HF Trial </a:t>
            </a:r>
            <a:r>
              <a:rPr lang="es-ES" sz="1000" dirty="0" err="1"/>
              <a:t>Committees</a:t>
            </a:r>
            <a:r>
              <a:rPr lang="es-ES" sz="1000" dirty="0"/>
              <a:t> and </a:t>
            </a:r>
            <a:r>
              <a:rPr lang="es-ES" sz="1000" dirty="0" err="1"/>
              <a:t>Investigators</a:t>
            </a:r>
            <a:r>
              <a:rPr lang="es-ES" sz="1000" dirty="0"/>
              <a:t>. </a:t>
            </a:r>
            <a:r>
              <a:rPr lang="es-ES" sz="1000" dirty="0" err="1"/>
              <a:t>Dapagliflozin</a:t>
            </a:r>
            <a:r>
              <a:rPr lang="es-ES" sz="1000" dirty="0"/>
              <a:t> in </a:t>
            </a:r>
            <a:r>
              <a:rPr lang="es-ES" sz="1000" dirty="0" err="1"/>
              <a:t>patients</a:t>
            </a:r>
            <a:r>
              <a:rPr lang="es-ES" sz="1000" dirty="0"/>
              <a:t> </a:t>
            </a:r>
            <a:r>
              <a:rPr lang="es-ES" sz="1000" dirty="0" err="1"/>
              <a:t>with</a:t>
            </a:r>
            <a:r>
              <a:rPr lang="es-ES" sz="1000" dirty="0"/>
              <a:t> </a:t>
            </a:r>
            <a:r>
              <a:rPr lang="es-ES" sz="1000" dirty="0" err="1"/>
              <a:t>heart</a:t>
            </a:r>
            <a:r>
              <a:rPr lang="es-ES" sz="1000" dirty="0"/>
              <a:t> </a:t>
            </a:r>
            <a:r>
              <a:rPr lang="es-ES" sz="1000" dirty="0" err="1"/>
              <a:t>failure</a:t>
            </a:r>
            <a:r>
              <a:rPr lang="es-ES" sz="1000" dirty="0"/>
              <a:t> and </a:t>
            </a:r>
            <a:r>
              <a:rPr lang="es-ES" sz="1000" dirty="0" err="1"/>
              <a:t>reduced</a:t>
            </a:r>
            <a:r>
              <a:rPr lang="es-ES" sz="1000" dirty="0"/>
              <a:t> </a:t>
            </a:r>
            <a:r>
              <a:rPr lang="es-ES" sz="1000" dirty="0" err="1"/>
              <a:t>ejection</a:t>
            </a:r>
            <a:r>
              <a:rPr lang="es-ES" sz="1000" dirty="0"/>
              <a:t> </a:t>
            </a:r>
            <a:r>
              <a:rPr lang="es-ES" sz="1000" dirty="0" err="1"/>
              <a:t>fraction</a:t>
            </a:r>
            <a:r>
              <a:rPr lang="es-ES" sz="1000" dirty="0"/>
              <a:t>. N Engl J </a:t>
            </a:r>
            <a:r>
              <a:rPr lang="es-ES" sz="1000" dirty="0" err="1"/>
              <a:t>Med</a:t>
            </a:r>
            <a:r>
              <a:rPr lang="es-ES" sz="1000" dirty="0"/>
              <a:t> 2019;381:1995-2008</a:t>
            </a:r>
          </a:p>
        </p:txBody>
      </p:sp>
    </p:spTree>
    <p:extLst>
      <p:ext uri="{BB962C8B-B14F-4D97-AF65-F5344CB8AC3E}">
        <p14:creationId xmlns:p14="http://schemas.microsoft.com/office/powerpoint/2010/main" val="268221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51;p53">
            <a:extLst>
              <a:ext uri="{FF2B5EF4-FFF2-40B4-BE49-F238E27FC236}">
                <a16:creationId xmlns:a16="http://schemas.microsoft.com/office/drawing/2014/main" id="{B824436C-6FC4-D4BE-117D-51712C314C10}"/>
              </a:ext>
            </a:extLst>
          </p:cNvPr>
          <p:cNvPicPr preferRelativeResize="0"/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26213" y="1381467"/>
            <a:ext cx="10739574" cy="5476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86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>
            <a:extLst>
              <a:ext uri="{FF2B5EF4-FFF2-40B4-BE49-F238E27FC236}">
                <a16:creationId xmlns:a16="http://schemas.microsoft.com/office/drawing/2014/main" id="{34B7D316-F437-D76D-A445-22C7616CFE71}"/>
              </a:ext>
            </a:extLst>
          </p:cNvPr>
          <p:cNvSpPr>
            <a:spLocks noChangeAspect="1"/>
          </p:cNvSpPr>
          <p:nvPr/>
        </p:nvSpPr>
        <p:spPr>
          <a:xfrm>
            <a:off x="2347035" y="1337096"/>
            <a:ext cx="7899397" cy="4680000"/>
          </a:xfrm>
          <a:prstGeom prst="rect">
            <a:avLst/>
          </a:prstGeom>
          <a:blipFill>
            <a:blip r:embed="rId2" cstate="print"/>
            <a:stretch>
              <a:fillRect l="-2326" t="-37537" r="-10511" b="-28174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BBC973-2B39-7CE3-404C-203154B376BE}"/>
              </a:ext>
            </a:extLst>
          </p:cNvPr>
          <p:cNvSpPr txBox="1"/>
          <p:nvPr/>
        </p:nvSpPr>
        <p:spPr>
          <a:xfrm>
            <a:off x="8379450" y="4423108"/>
            <a:ext cx="16153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HF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1CB6FD4-B1B6-613A-0A70-3A2E7A84DF71}"/>
              </a:ext>
            </a:extLst>
          </p:cNvPr>
          <p:cNvSpPr txBox="1"/>
          <p:nvPr/>
        </p:nvSpPr>
        <p:spPr>
          <a:xfrm>
            <a:off x="741660" y="6309307"/>
            <a:ext cx="107086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srgbClr val="4B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FRCV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B323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factores de riesgo cardiovascular; 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4B323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DM2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B323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diabetes mellitus tipo 2; </a:t>
            </a:r>
            <a:r>
              <a:rPr lang="es-ES" sz="1100" b="1" dirty="0">
                <a:solidFill>
                  <a:srgbClr val="4B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B323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insuficiencia cardíaca; </a:t>
            </a:r>
            <a:r>
              <a:rPr lang="es-ES" sz="1100" b="1" dirty="0">
                <a:solidFill>
                  <a:srgbClr val="4B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ERC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4B323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B323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enfermedad renal crónica; </a:t>
            </a:r>
            <a:r>
              <a:rPr lang="es-ES" sz="1100" b="1" dirty="0">
                <a:solidFill>
                  <a:srgbClr val="4B323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IAM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4B3232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infarto agudo de miocardio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BC67E1-CA6A-2F04-D831-9C5D2CEEF65B}"/>
              </a:ext>
            </a:extLst>
          </p:cNvPr>
          <p:cNvSpPr txBox="1"/>
          <p:nvPr/>
        </p:nvSpPr>
        <p:spPr>
          <a:xfrm>
            <a:off x="2729980" y="1686143"/>
            <a:ext cx="151097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u="sng" dirty="0">
                <a:latin typeface="Agency FB" panose="020B0503020202020204" pitchFamily="34" charset="77"/>
                <a:cs typeface="Segoe UI" panose="020B0502040204020203" pitchFamily="34" charset="0"/>
              </a:rPr>
              <a:t>Múltiples FRCV  </a:t>
            </a:r>
          </a:p>
          <a:p>
            <a:pPr algn="ctr"/>
            <a:endParaRPr lang="es-ES" sz="1400" dirty="0">
              <a:latin typeface="Agency FB" panose="020B0503020202020204" pitchFamily="34" charset="77"/>
              <a:cs typeface="Segoe UI" panose="020B0502040204020203" pitchFamily="34" charset="0"/>
            </a:endParaRP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Tabaquismo</a:t>
            </a: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Obesidad</a:t>
            </a: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Hipertensión</a:t>
            </a: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Dislipemia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963688-2ABA-88E3-8B2D-7539600ACFE2}"/>
              </a:ext>
            </a:extLst>
          </p:cNvPr>
          <p:cNvSpPr txBox="1"/>
          <p:nvPr/>
        </p:nvSpPr>
        <p:spPr>
          <a:xfrm rot="16200000">
            <a:off x="297184" y="3293840"/>
            <a:ext cx="429176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400" b="1" dirty="0">
                <a:latin typeface="Agency FB" panose="020B0503020202020204" pitchFamily="34" charset="0"/>
              </a:rPr>
              <a:t>Riesgo de eventos cardiovasculares a lo largo de la vida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07E4E6-5356-311F-6D79-4AA84BBBA15C}"/>
              </a:ext>
            </a:extLst>
          </p:cNvPr>
          <p:cNvSpPr txBox="1"/>
          <p:nvPr/>
        </p:nvSpPr>
        <p:spPr>
          <a:xfrm>
            <a:off x="3183530" y="5709319"/>
            <a:ext cx="211483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gency FB" panose="020B0503020202020204" pitchFamily="34" charset="77"/>
                <a:cs typeface="Segoe UI" panose="020B0502040204020203" pitchFamily="34" charset="0"/>
              </a:rPr>
              <a:t>Diagnóstico de DM2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A4760A-AD26-5DE6-4347-0C95EEB29E36}"/>
              </a:ext>
            </a:extLst>
          </p:cNvPr>
          <p:cNvSpPr txBox="1"/>
          <p:nvPr/>
        </p:nvSpPr>
        <p:spPr>
          <a:xfrm>
            <a:off x="4593700" y="1682394"/>
            <a:ext cx="2130657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u="sng" dirty="0">
                <a:latin typeface="Agency FB" panose="020B0503020202020204" pitchFamily="34" charset="77"/>
                <a:cs typeface="Segoe UI" panose="020B0502040204020203" pitchFamily="34" charset="0"/>
              </a:rPr>
              <a:t>Riesgo aumentado de  </a:t>
            </a:r>
          </a:p>
          <a:p>
            <a:pPr algn="ctr"/>
            <a:endParaRPr lang="es-ES" sz="1400" dirty="0">
              <a:latin typeface="Agency FB" panose="020B0503020202020204" pitchFamily="34" charset="77"/>
              <a:cs typeface="Segoe UI" panose="020B0502040204020203" pitchFamily="34" charset="0"/>
            </a:endParaRP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Hospitalización por IC</a:t>
            </a: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ERC</a:t>
            </a: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Complicaciones arterioscleróticas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6B9FAFF-1127-3BD6-01B8-AE702E683B1A}"/>
              </a:ext>
            </a:extLst>
          </p:cNvPr>
          <p:cNvSpPr txBox="1"/>
          <p:nvPr/>
        </p:nvSpPr>
        <p:spPr>
          <a:xfrm>
            <a:off x="6942507" y="1686143"/>
            <a:ext cx="1111694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b="1" u="sng" dirty="0">
                <a:latin typeface="Agency FB" panose="020B0503020202020204" pitchFamily="34" charset="77"/>
                <a:cs typeface="Segoe UI" panose="020B0502040204020203" pitchFamily="34" charset="0"/>
              </a:rPr>
              <a:t>Evento  </a:t>
            </a:r>
          </a:p>
          <a:p>
            <a:pPr algn="ctr"/>
            <a:endParaRPr lang="es-ES" sz="1400" dirty="0">
              <a:latin typeface="Agency FB" panose="020B0503020202020204" pitchFamily="34" charset="77"/>
              <a:cs typeface="Segoe UI" panose="020B0502040204020203" pitchFamily="34" charset="0"/>
            </a:endParaRP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Cardiorrenal</a:t>
            </a: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o</a:t>
            </a: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Aterotrombótico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DAEBAB9-13D9-532A-2D3E-4B3380D13A82}"/>
              </a:ext>
            </a:extLst>
          </p:cNvPr>
          <p:cNvCxnSpPr>
            <a:cxnSpLocks/>
          </p:cNvCxnSpPr>
          <p:nvPr/>
        </p:nvCxnSpPr>
        <p:spPr>
          <a:xfrm flipH="1">
            <a:off x="9288963" y="1950496"/>
            <a:ext cx="7909" cy="37487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F957210-B9C9-6C3D-5FD3-FD403A9D0FBA}"/>
              </a:ext>
            </a:extLst>
          </p:cNvPr>
          <p:cNvCxnSpPr>
            <a:cxnSpLocks/>
          </p:cNvCxnSpPr>
          <p:nvPr/>
        </p:nvCxnSpPr>
        <p:spPr>
          <a:xfrm flipH="1">
            <a:off x="8088004" y="1923886"/>
            <a:ext cx="7909" cy="37487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299B724-CC0B-788C-DF40-ECC0B346B966}"/>
              </a:ext>
            </a:extLst>
          </p:cNvPr>
          <p:cNvSpPr/>
          <p:nvPr/>
        </p:nvSpPr>
        <p:spPr>
          <a:xfrm>
            <a:off x="8196769" y="1708479"/>
            <a:ext cx="1032615" cy="1609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6D9C5DA-91A3-319B-D366-339C1303CD4A}"/>
              </a:ext>
            </a:extLst>
          </p:cNvPr>
          <p:cNvCxnSpPr>
            <a:cxnSpLocks/>
          </p:cNvCxnSpPr>
          <p:nvPr/>
        </p:nvCxnSpPr>
        <p:spPr>
          <a:xfrm flipH="1">
            <a:off x="8091005" y="1737048"/>
            <a:ext cx="1172411" cy="113267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BF6102-3463-4CDC-2F20-11A23621E920}"/>
              </a:ext>
            </a:extLst>
          </p:cNvPr>
          <p:cNvSpPr txBox="1"/>
          <p:nvPr/>
        </p:nvSpPr>
        <p:spPr>
          <a:xfrm>
            <a:off x="8098914" y="1680238"/>
            <a:ext cx="121899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u="sng" dirty="0">
                <a:latin typeface="Agency FB" panose="020B0503020202020204" pitchFamily="34" charset="77"/>
                <a:cs typeface="Segoe UI" panose="020B0502040204020203" pitchFamily="34" charset="0"/>
              </a:rPr>
              <a:t>Complicaciones  </a:t>
            </a:r>
          </a:p>
          <a:p>
            <a:pPr algn="ctr"/>
            <a:endParaRPr lang="es-ES" sz="1400" dirty="0">
              <a:latin typeface="Agency FB" panose="020B0503020202020204" pitchFamily="34" charset="77"/>
              <a:cs typeface="Segoe UI" panose="020B0502040204020203" pitchFamily="34" charset="0"/>
            </a:endParaRP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Reingresos por IC</a:t>
            </a: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Progresión de la ERC</a:t>
            </a:r>
          </a:p>
          <a:p>
            <a:pPr algn="ctr"/>
            <a:r>
              <a:rPr lang="es-ES" sz="1400" dirty="0">
                <a:latin typeface="Agency FB" panose="020B0503020202020204" pitchFamily="34" charset="77"/>
                <a:cs typeface="Segoe UI" panose="020B0502040204020203" pitchFamily="34" charset="0"/>
              </a:rPr>
              <a:t>Complicaciones post-IAM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90C4837E-2474-968B-6AD8-036C677C3833}"/>
              </a:ext>
            </a:extLst>
          </p:cNvPr>
          <p:cNvSpPr/>
          <p:nvPr/>
        </p:nvSpPr>
        <p:spPr>
          <a:xfrm>
            <a:off x="9783345" y="5359793"/>
            <a:ext cx="400621" cy="17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9CE551D-DF89-D39A-F642-61F8A2A641F3}"/>
              </a:ext>
            </a:extLst>
          </p:cNvPr>
          <p:cNvSpPr txBox="1"/>
          <p:nvPr/>
        </p:nvSpPr>
        <p:spPr>
          <a:xfrm>
            <a:off x="9750304" y="5254105"/>
            <a:ext cx="56339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Agency FB" panose="020B0503020202020204" pitchFamily="34" charset="77"/>
                <a:cs typeface="Segoe UI" panose="020B0502040204020203" pitchFamily="34" charset="0"/>
              </a:rPr>
              <a:t>Años</a:t>
            </a:r>
            <a:endParaRPr lang="es-ES" dirty="0">
              <a:latin typeface="Agency FB" panose="020B0503020202020204" pitchFamily="34" charset="77"/>
              <a:cs typeface="Segoe UI" panose="020B0502040204020203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51DC31D-DB0B-44C7-98B1-1707BC1F817E}"/>
              </a:ext>
            </a:extLst>
          </p:cNvPr>
          <p:cNvSpPr txBox="1"/>
          <p:nvPr/>
        </p:nvSpPr>
        <p:spPr>
          <a:xfrm>
            <a:off x="9575631" y="1316258"/>
            <a:ext cx="8160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Agency FB" panose="020B0503020202020204" pitchFamily="34" charset="77"/>
                <a:cs typeface="Segoe UI" panose="020B0502040204020203" pitchFamily="34" charset="0"/>
              </a:rPr>
              <a:t>Muerte</a:t>
            </a:r>
            <a:endParaRPr lang="es-ES" dirty="0">
              <a:latin typeface="Agency FB" panose="020B0503020202020204" pitchFamily="34" charset="77"/>
              <a:cs typeface="Segoe UI" panose="020B0502040204020203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725280D-64D3-2093-C07B-079521EF2C5D}"/>
              </a:ext>
            </a:extLst>
          </p:cNvPr>
          <p:cNvSpPr txBox="1"/>
          <p:nvPr/>
        </p:nvSpPr>
        <p:spPr>
          <a:xfrm>
            <a:off x="8463513" y="4498503"/>
            <a:ext cx="50303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Agency FB" panose="020B0503020202020204" pitchFamily="34" charset="77"/>
                <a:cs typeface="Segoe UI" panose="020B0502040204020203" pitchFamily="34" charset="0"/>
              </a:rPr>
              <a:t>ERC</a:t>
            </a:r>
            <a:endParaRPr lang="es-ES" dirty="0">
              <a:latin typeface="Agency FB" panose="020B0503020202020204" pitchFamily="34" charset="77"/>
              <a:cs typeface="Segoe UI" panose="020B0502040204020203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97E02EB-4BA9-2F52-1150-B5DDE8C2E6F0}"/>
              </a:ext>
            </a:extLst>
          </p:cNvPr>
          <p:cNvSpPr txBox="1"/>
          <p:nvPr/>
        </p:nvSpPr>
        <p:spPr>
          <a:xfrm>
            <a:off x="8496233" y="5015003"/>
            <a:ext cx="35063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Agency FB" panose="020B0503020202020204" pitchFamily="34" charset="77"/>
                <a:cs typeface="Segoe UI" panose="020B0502040204020203" pitchFamily="34" charset="0"/>
              </a:rPr>
              <a:t>IC</a:t>
            </a:r>
            <a:endParaRPr lang="es-ES" dirty="0">
              <a:latin typeface="Agency FB" panose="020B0503020202020204" pitchFamily="34" charset="77"/>
              <a:cs typeface="Segoe UI" panose="020B0502040204020203" pitchFamily="34" charset="0"/>
            </a:endParaRPr>
          </a:p>
        </p:txBody>
      </p:sp>
      <p:pic>
        <p:nvPicPr>
          <p:cNvPr id="4" name="Imagen 3" descr="Imagen que contiene tabla, vidrio&#10;&#10;Descripción generada automáticamente">
            <a:extLst>
              <a:ext uri="{FF2B5EF4-FFF2-40B4-BE49-F238E27FC236}">
                <a16:creationId xmlns:a16="http://schemas.microsoft.com/office/drawing/2014/main" id="{FB1062A1-0972-D7D3-16DB-AF86531F5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432" y="1946112"/>
            <a:ext cx="1623740" cy="3130209"/>
          </a:xfrm>
          <a:prstGeom prst="rect">
            <a:avLst/>
          </a:prstGeom>
        </p:spPr>
      </p:pic>
      <p:pic>
        <p:nvPicPr>
          <p:cNvPr id="20" name="Imagen 1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AE9DB3E9-E87F-3AC1-520F-9547C8E0B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4645" y="1659690"/>
            <a:ext cx="4291770" cy="42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7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8175F-6CE0-8478-B5CE-9F867610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>
                <a:solidFill>
                  <a:srgbClr val="C015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</a:t>
            </a:r>
            <a:r>
              <a:rPr lang="es-ES" dirty="0">
                <a:solidFill>
                  <a:srgbClr val="C015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home </a:t>
            </a:r>
            <a:r>
              <a:rPr lang="es-ES" dirty="0" err="1">
                <a:solidFill>
                  <a:srgbClr val="C0152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messages</a:t>
            </a:r>
            <a:endParaRPr lang="es-ES" dirty="0">
              <a:solidFill>
                <a:srgbClr val="C0152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408FE-6E45-B2DB-1855-4DC1A9C2E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643" y="2462599"/>
            <a:ext cx="9966714" cy="3969694"/>
          </a:xfrm>
        </p:spPr>
        <p:txBody>
          <a:bodyPr>
            <a:normAutofit/>
          </a:bodyPr>
          <a:lstStyle/>
          <a:p>
            <a:r>
              <a:rPr lang="es-ES" sz="2000" dirty="0"/>
              <a:t>La persona con diabetes mellitus tiene casi siempre un riesgo cardiovascular alto o muy alto (no existe el riesgo bajo en la diabetes).</a:t>
            </a:r>
            <a:endParaRPr lang="es-ES" sz="2000" i="1" dirty="0"/>
          </a:p>
          <a:p>
            <a:r>
              <a:rPr lang="es-ES" sz="2000" dirty="0"/>
              <a:t>La probabilidad de padecer insuficiencia cardíaca es sensiblemente mayor que en la población general (2x en varones y 5x en mujeres).</a:t>
            </a:r>
          </a:p>
          <a:p>
            <a:r>
              <a:rPr lang="es-ES" sz="2000" dirty="0"/>
              <a:t>Un control glucémico precoz sin causar hipoglucemia, reduciendo la variabilidad glucémica, un adecuado manejo de los factores de riesgo cardiovascular asociados y una detección y abordaje temprano de las lesiones de órgano diana, muchas veces subclínicas, son fundamentales.</a:t>
            </a:r>
          </a:p>
          <a:p>
            <a:r>
              <a:rPr lang="es-ES" sz="2000" dirty="0"/>
              <a:t>Fármacos como los inhibidores del cotransportador de sodio-glucosa de tipo 2 o los agonistas de los receptores del péptido similar al glucagón, constituyen la base del tratamiento integral, siendo capaces de frenar e incluso regresar la afectación cardiorrenal.</a:t>
            </a:r>
            <a:endParaRPr lang="es-ES" sz="2000" i="1" dirty="0"/>
          </a:p>
        </p:txBody>
      </p:sp>
    </p:spTree>
    <p:extLst>
      <p:ext uri="{BB962C8B-B14F-4D97-AF65-F5344CB8AC3E}">
        <p14:creationId xmlns:p14="http://schemas.microsoft.com/office/powerpoint/2010/main" val="77791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886363-8E43-30A6-F0C7-F5B2BCE1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43" y="1936548"/>
            <a:ext cx="10025514" cy="413804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6C72F59-851D-CEF3-1831-20EEC1AF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1005"/>
            <a:ext cx="12357240" cy="1325563"/>
          </a:xfrm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PREVALENCIA DE COMORBILIDAD EN PACIENTES CON DM2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6336F33-FE57-EDCB-37D2-778601768078}"/>
              </a:ext>
            </a:extLst>
          </p:cNvPr>
          <p:cNvSpPr/>
          <p:nvPr/>
        </p:nvSpPr>
        <p:spPr>
          <a:xfrm>
            <a:off x="4149213" y="6449961"/>
            <a:ext cx="98322" cy="220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9D200CD-5415-9012-4D2C-ADBC2537E0C7}"/>
              </a:ext>
            </a:extLst>
          </p:cNvPr>
          <p:cNvSpPr/>
          <p:nvPr/>
        </p:nvSpPr>
        <p:spPr>
          <a:xfrm>
            <a:off x="589934" y="6261954"/>
            <a:ext cx="3657601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2843C6-6F58-2F10-B4F8-01EB88528344}"/>
              </a:ext>
            </a:extLst>
          </p:cNvPr>
          <p:cNvSpPr txBox="1"/>
          <p:nvPr/>
        </p:nvSpPr>
        <p:spPr>
          <a:xfrm>
            <a:off x="757084" y="6191802"/>
            <a:ext cx="1067783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Mata-Cases M, Franch-Nadal J, Real J,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Cedenilla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M, Mauricio D.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Prevalence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co-prevalence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chronic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comorbid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conditions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patients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 diabetes in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Catalonia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population-based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cross-sectional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study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BMJ Open. 2019;9:e031281.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76DF76D-F6D1-17C4-AAC4-79436BBC8D92}"/>
              </a:ext>
            </a:extLst>
          </p:cNvPr>
          <p:cNvSpPr/>
          <p:nvPr/>
        </p:nvSpPr>
        <p:spPr>
          <a:xfrm>
            <a:off x="851338" y="5807152"/>
            <a:ext cx="4456386" cy="264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88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69EA7990-941E-51E8-78C3-CCEC83C1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5903" y="6010151"/>
            <a:ext cx="3969774" cy="447476"/>
          </a:xfr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Low Wang CC, et al. Circulation. 2016;133(24):2459-502.</a:t>
            </a:r>
            <a:endParaRPr kumimoji="0" lang="es-ES" sz="120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graphicFrame>
        <p:nvGraphicFramePr>
          <p:cNvPr id="3" name="Chart 9">
            <a:extLst>
              <a:ext uri="{FF2B5EF4-FFF2-40B4-BE49-F238E27FC236}">
                <a16:creationId xmlns:a16="http://schemas.microsoft.com/office/drawing/2014/main" id="{2FFE256F-7C4B-C745-3B2D-A30B692DF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025400"/>
              </p:ext>
            </p:extLst>
          </p:nvPr>
        </p:nvGraphicFramePr>
        <p:xfrm>
          <a:off x="1578437" y="898710"/>
          <a:ext cx="8811360" cy="643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1">
            <a:extLst>
              <a:ext uri="{FF2B5EF4-FFF2-40B4-BE49-F238E27FC236}">
                <a16:creationId xmlns:a16="http://schemas.microsoft.com/office/drawing/2014/main" id="{A5F2B242-463E-CCDD-6E23-431C4DD5A3D2}"/>
              </a:ext>
            </a:extLst>
          </p:cNvPr>
          <p:cNvSpPr txBox="1"/>
          <p:nvPr/>
        </p:nvSpPr>
        <p:spPr>
          <a:xfrm>
            <a:off x="7045471" y="3095202"/>
            <a:ext cx="3210638" cy="2145264"/>
          </a:xfrm>
          <a:prstGeom prst="roundRect">
            <a:avLst/>
          </a:prstGeom>
          <a:solidFill>
            <a:srgbClr val="C0152D"/>
          </a:solidFill>
        </p:spPr>
        <p:txBody>
          <a:bodyPr wrap="square" lIns="91422" tIns="45718" rIns="91422" bIns="4571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Arial"/>
              </a:rPr>
              <a:t>2/3 de las </a:t>
            </a:r>
            <a:r>
              <a:rPr kumimoji="0" lang="en-CA" sz="24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Arial"/>
              </a:rPr>
              <a:t>muertes</a:t>
            </a:r>
            <a:r>
              <a:rPr kumimoji="0" lang="en-CA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Arial"/>
              </a:rPr>
              <a:t> </a:t>
            </a:r>
            <a:br>
              <a:rPr kumimoji="0" lang="en-CA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Arial"/>
              </a:rPr>
            </a:br>
            <a:r>
              <a:rPr kumimoji="0" lang="en-CA" sz="24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Arial"/>
              </a:rPr>
              <a:t>en</a:t>
            </a:r>
            <a:r>
              <a:rPr kumimoji="0" lang="en-CA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Arial"/>
              </a:rPr>
              <a:t> diabetes son </a:t>
            </a:r>
            <a:r>
              <a:rPr kumimoji="0" lang="en-CA" sz="24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Arial"/>
              </a:rPr>
              <a:t>atribuibles</a:t>
            </a:r>
            <a:r>
              <a:rPr kumimoji="0" lang="en-CA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Arial"/>
              </a:rPr>
              <a:t> a una </a:t>
            </a:r>
            <a:r>
              <a:rPr kumimoji="0" lang="en-CA" sz="240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Arial"/>
              </a:rPr>
              <a:t>enfermedad</a:t>
            </a:r>
            <a:r>
              <a:rPr kumimoji="0" lang="en-CA" sz="24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Arial"/>
              </a:rPr>
              <a:t> cardiovascular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B4C9BDA-D9D6-5D8C-38E9-A84B72ED03B1}"/>
              </a:ext>
            </a:extLst>
          </p:cNvPr>
          <p:cNvSpPr txBox="1">
            <a:spLocks/>
          </p:cNvSpPr>
          <p:nvPr/>
        </p:nvSpPr>
        <p:spPr>
          <a:xfrm>
            <a:off x="838200" y="141620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Segoe UI Semibold" panose="020F0502020204030204" pitchFamily="34" charset="0"/>
                <a:ea typeface="+mj-ea"/>
                <a:cs typeface="Segoe UI Semibold" panose="020F0502020204030204" pitchFamily="34" charset="0"/>
              </a:defRPr>
            </a:lvl1pPr>
          </a:lstStyle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MORTALIDAD CV EN LA DM2</a:t>
            </a:r>
          </a:p>
        </p:txBody>
      </p:sp>
      <p:pic>
        <p:nvPicPr>
          <p:cNvPr id="7" name="Picture 2" descr="C:\Users\fulkese\AppData\Local\Temp\wz8a17\new gifs\Module-A-slide-9A-shutterstock_78688360-Left-ventricular-hypertrophy.gif">
            <a:extLst>
              <a:ext uri="{FF2B5EF4-FFF2-40B4-BE49-F238E27FC236}">
                <a16:creationId xmlns:a16="http://schemas.microsoft.com/office/drawing/2014/main" id="{40C4BE47-D552-CD0A-A6D1-35AF1D71C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6" r="35535" b="9680"/>
          <a:stretch/>
        </p:blipFill>
        <p:spPr bwMode="auto">
          <a:xfrm rot="1747983">
            <a:off x="2999188" y="3570112"/>
            <a:ext cx="1716599" cy="16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6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717227-0EC5-1B63-3FC9-F0E292AF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39" y="1357170"/>
            <a:ext cx="4647650" cy="524161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CF717D1-C69E-9272-3F2F-B701B8B3F23F}"/>
              </a:ext>
            </a:extLst>
          </p:cNvPr>
          <p:cNvSpPr/>
          <p:nvPr/>
        </p:nvSpPr>
        <p:spPr>
          <a:xfrm>
            <a:off x="680177" y="1480950"/>
            <a:ext cx="658761" cy="245806"/>
          </a:xfrm>
          <a:prstGeom prst="rect">
            <a:avLst/>
          </a:prstGeom>
          <a:solidFill>
            <a:srgbClr val="DDF0F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FD3D75-C96E-DF1E-0654-7DBB0AF0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437" y="1536254"/>
            <a:ext cx="3740867" cy="1856731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C560B13-94FD-6F1B-8AB5-D6885EA98978}"/>
              </a:ext>
            </a:extLst>
          </p:cNvPr>
          <p:cNvGrpSpPr/>
          <p:nvPr/>
        </p:nvGrpSpPr>
        <p:grpSpPr>
          <a:xfrm>
            <a:off x="5377578" y="3471557"/>
            <a:ext cx="6434947" cy="2979986"/>
            <a:chOff x="1147379" y="1495837"/>
            <a:chExt cx="9639916" cy="448036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B121A15-E7A7-0F1C-9F93-87AC62888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261" y="2708090"/>
              <a:ext cx="2000034" cy="2015310"/>
            </a:xfrm>
            <a:prstGeom prst="rect">
              <a:avLst/>
            </a:prstGeom>
            <a:noFill/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FF10D72-DFDF-FAB7-CE96-783AF4AA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409" y="2782772"/>
              <a:ext cx="1893099" cy="2015310"/>
            </a:xfrm>
            <a:prstGeom prst="rect">
              <a:avLst/>
            </a:prstGeom>
            <a:noFill/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DB1DE88-F61B-0B98-C0DD-2110A7EAC2D1}"/>
                </a:ext>
              </a:extLst>
            </p:cNvPr>
            <p:cNvSpPr txBox="1"/>
            <p:nvPr/>
          </p:nvSpPr>
          <p:spPr>
            <a:xfrm>
              <a:off x="8851620" y="4726813"/>
              <a:ext cx="1797270" cy="1249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x 2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B37C518-8E5F-5BCC-094B-70A29B5CCE8E}"/>
                </a:ext>
              </a:extLst>
            </p:cNvPr>
            <p:cNvSpPr txBox="1"/>
            <p:nvPr/>
          </p:nvSpPr>
          <p:spPr>
            <a:xfrm>
              <a:off x="1147379" y="4723399"/>
              <a:ext cx="1797270" cy="1249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x 5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3DAD237-860A-E68A-85DA-1D6AFC797DF7}"/>
                </a:ext>
              </a:extLst>
            </p:cNvPr>
            <p:cNvSpPr txBox="1"/>
            <p:nvPr/>
          </p:nvSpPr>
          <p:spPr>
            <a:xfrm>
              <a:off x="5269195" y="1495837"/>
              <a:ext cx="1893099" cy="1989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8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IC</a:t>
              </a:r>
              <a:endParaRPr kumimoji="0" lang="es-E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" name="Picture 2" descr="C:\Users\fulkese\AppData\Local\Temp\wz8a17\new gifs\Module-A-slide-9A-shutterstock_78688360-Left-ventricular-hypertrophy.gif">
              <a:extLst>
                <a:ext uri="{FF2B5EF4-FFF2-40B4-BE49-F238E27FC236}">
                  <a16:creationId xmlns:a16="http://schemas.microsoft.com/office/drawing/2014/main" id="{6E688405-4961-6F38-FDB0-8013955988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36" r="35535" b="9680"/>
            <a:stretch/>
          </p:blipFill>
          <p:spPr bwMode="auto">
            <a:xfrm rot="1747983">
              <a:off x="5126141" y="3440549"/>
              <a:ext cx="2571563" cy="2423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lecha: a la derecha 13">
              <a:extLst>
                <a:ext uri="{FF2B5EF4-FFF2-40B4-BE49-F238E27FC236}">
                  <a16:creationId xmlns:a16="http://schemas.microsoft.com/office/drawing/2014/main" id="{F3006E78-7B05-478D-2E6C-5A625C4F831E}"/>
                </a:ext>
              </a:extLst>
            </p:cNvPr>
            <p:cNvSpPr/>
            <p:nvPr/>
          </p:nvSpPr>
          <p:spPr>
            <a:xfrm>
              <a:off x="7494546" y="3354317"/>
              <a:ext cx="1086108" cy="793955"/>
            </a:xfrm>
            <a:prstGeom prst="rightArrow">
              <a:avLst/>
            </a:prstGeom>
            <a:solidFill>
              <a:srgbClr val="147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DA1CDCDC-E5ED-B39B-0666-AD9DDEAA781C}"/>
                </a:ext>
              </a:extLst>
            </p:cNvPr>
            <p:cNvSpPr/>
            <p:nvPr/>
          </p:nvSpPr>
          <p:spPr>
            <a:xfrm rot="10800000">
              <a:off x="2901689" y="2967856"/>
              <a:ext cx="1629702" cy="1764890"/>
            </a:xfrm>
            <a:prstGeom prst="rightArrow">
              <a:avLst/>
            </a:prstGeom>
            <a:solidFill>
              <a:srgbClr val="E303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863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A485E0-7D80-8BB1-F3AA-19DD2D1C20FB}"/>
              </a:ext>
            </a:extLst>
          </p:cNvPr>
          <p:cNvSpPr/>
          <p:nvPr/>
        </p:nvSpPr>
        <p:spPr>
          <a:xfrm>
            <a:off x="1271904" y="2457406"/>
            <a:ext cx="5801249" cy="3458817"/>
          </a:xfrm>
          <a:prstGeom prst="rect">
            <a:avLst/>
          </a:prstGeom>
          <a:solidFill>
            <a:srgbClr val="95BFD8">
              <a:alpha val="2211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rterioesclerosis">
            <a:extLst>
              <a:ext uri="{FF2B5EF4-FFF2-40B4-BE49-F238E27FC236}">
                <a16:creationId xmlns:a16="http://schemas.microsoft.com/office/drawing/2014/main" id="{1B538932-7C2B-BC4D-C446-3819E3DA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03" y="4028363"/>
            <a:ext cx="4277360" cy="238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A3BD208-18E0-24E8-8164-7051863360E8}"/>
              </a:ext>
            </a:extLst>
          </p:cNvPr>
          <p:cNvSpPr txBox="1"/>
          <p:nvPr/>
        </p:nvSpPr>
        <p:spPr>
          <a:xfrm>
            <a:off x="1736704" y="2627456"/>
            <a:ext cx="62632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HIPERGLUCEMIA y variabilidad glucémica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RESISTENCIA A LA INSULINA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Estrés oxidativo e inflamación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Obesidad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FRCV coexistentes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Disfunción endotelial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2236D10-AFA4-DDCB-6E03-76384AA4B246}"/>
              </a:ext>
            </a:extLst>
          </p:cNvPr>
          <p:cNvSpPr txBox="1">
            <a:spLocks/>
          </p:cNvSpPr>
          <p:nvPr/>
        </p:nvSpPr>
        <p:spPr>
          <a:xfrm>
            <a:off x="-526080" y="1504075"/>
            <a:ext cx="1324416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tx1"/>
                </a:solidFill>
                <a:latin typeface="Segoe UI Semibold" panose="020F0502020204030204" pitchFamily="34" charset="0"/>
                <a:ea typeface="+mj-ea"/>
                <a:cs typeface="Segoe UI Semibold" panose="020F0502020204030204" pitchFamily="34" charset="0"/>
              </a:defRPr>
            </a:lvl1pPr>
          </a:lstStyle>
          <a:p>
            <a:pPr algn="ctr"/>
            <a:r>
              <a:rPr lang="es-ES" sz="3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MECANISMOS CAUSALES DE LA ARTERIOSCLEROSIS EN LA DM2</a:t>
            </a:r>
          </a:p>
        </p:txBody>
      </p:sp>
    </p:spTree>
    <p:extLst>
      <p:ext uri="{BB962C8B-B14F-4D97-AF65-F5344CB8AC3E}">
        <p14:creationId xmlns:p14="http://schemas.microsoft.com/office/powerpoint/2010/main" val="123790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A5A41E1-DAD5-1713-73E5-D0888236C6CD}"/>
              </a:ext>
            </a:extLst>
          </p:cNvPr>
          <p:cNvSpPr/>
          <p:nvPr/>
        </p:nvSpPr>
        <p:spPr>
          <a:xfrm>
            <a:off x="770247" y="1675037"/>
            <a:ext cx="2986017" cy="2005109"/>
          </a:xfrm>
          <a:prstGeom prst="rect">
            <a:avLst/>
          </a:prstGeom>
          <a:solidFill>
            <a:srgbClr val="95BFD8">
              <a:alpha val="2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B81463-B76B-00BD-82A4-21744D7F358C}"/>
              </a:ext>
            </a:extLst>
          </p:cNvPr>
          <p:cNvSpPr txBox="1"/>
          <p:nvPr/>
        </p:nvSpPr>
        <p:spPr>
          <a:xfrm>
            <a:off x="803306" y="1735348"/>
            <a:ext cx="33183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4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Carga de LDL en el tiempo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4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HIPERGLUCEMIA </a:t>
            </a:r>
            <a:br>
              <a:rPr kumimoji="0" lang="es-ES" sz="14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s-ES" sz="14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y </a:t>
            </a:r>
            <a:r>
              <a:rPr kumimoji="0" lang="es-ES" sz="14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variabilidad glucémica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4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RESISTENCIA A LA INSULINA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4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Estrés oxidativo e inflamación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4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Obesidad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4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FRCV coexistentes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" sz="140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Disfunción endotelial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D1C3B4A-70FC-6FF5-B716-72104522A43F}"/>
              </a:ext>
            </a:extLst>
          </p:cNvPr>
          <p:cNvGrpSpPr/>
          <p:nvPr/>
        </p:nvGrpSpPr>
        <p:grpSpPr>
          <a:xfrm>
            <a:off x="3161989" y="1869921"/>
            <a:ext cx="121510" cy="261699"/>
            <a:chOff x="2577414" y="1037583"/>
            <a:chExt cx="187106" cy="296114"/>
          </a:xfrm>
        </p:grpSpPr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25CE03C1-7692-5023-7FC7-D4EA3F46C65C}"/>
                </a:ext>
              </a:extLst>
            </p:cNvPr>
            <p:cNvSpPr/>
            <p:nvPr/>
          </p:nvSpPr>
          <p:spPr>
            <a:xfrm>
              <a:off x="2577414" y="1153660"/>
              <a:ext cx="119925" cy="180037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C32304F9-830E-B1AB-CBBD-0F9FD844A19E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V="1">
              <a:off x="2697339" y="1037583"/>
              <a:ext cx="67181" cy="20609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BD857E7-940E-642E-B073-5FC4F365A2E2}"/>
              </a:ext>
            </a:extLst>
          </p:cNvPr>
          <p:cNvGrpSpPr/>
          <p:nvPr/>
        </p:nvGrpSpPr>
        <p:grpSpPr>
          <a:xfrm>
            <a:off x="3323490" y="2436166"/>
            <a:ext cx="121510" cy="261699"/>
            <a:chOff x="2577414" y="1037583"/>
            <a:chExt cx="187106" cy="296114"/>
          </a:xfrm>
        </p:grpSpPr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C734657D-D602-16FC-33FB-78C0B8175120}"/>
                </a:ext>
              </a:extLst>
            </p:cNvPr>
            <p:cNvSpPr/>
            <p:nvPr/>
          </p:nvSpPr>
          <p:spPr>
            <a:xfrm>
              <a:off x="2577414" y="1153660"/>
              <a:ext cx="119925" cy="180037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A96DFC1-EABA-46D0-27C6-21E82C7ECFFF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V="1">
              <a:off x="2697339" y="1037583"/>
              <a:ext cx="67181" cy="20609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CFE928D-396F-65F9-6AAC-AA86FC4F4E53}"/>
              </a:ext>
            </a:extLst>
          </p:cNvPr>
          <p:cNvGrpSpPr/>
          <p:nvPr/>
        </p:nvGrpSpPr>
        <p:grpSpPr>
          <a:xfrm>
            <a:off x="3094182" y="2204241"/>
            <a:ext cx="121510" cy="261699"/>
            <a:chOff x="2577414" y="1037583"/>
            <a:chExt cx="187106" cy="296114"/>
          </a:xfrm>
        </p:grpSpPr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5F77664C-4DAB-1986-C22D-8909F8E3B917}"/>
                </a:ext>
              </a:extLst>
            </p:cNvPr>
            <p:cNvSpPr/>
            <p:nvPr/>
          </p:nvSpPr>
          <p:spPr>
            <a:xfrm>
              <a:off x="2577414" y="1153660"/>
              <a:ext cx="119925" cy="180037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69235474-5EFF-2221-56AF-AC6C0BF3F0B2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V="1">
              <a:off x="2697339" y="1037583"/>
              <a:ext cx="67181" cy="20609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B1DD589-C9D2-00C7-EB8E-F160CABC05A5}"/>
              </a:ext>
            </a:extLst>
          </p:cNvPr>
          <p:cNvGrpSpPr/>
          <p:nvPr/>
        </p:nvGrpSpPr>
        <p:grpSpPr>
          <a:xfrm>
            <a:off x="3397063" y="2625435"/>
            <a:ext cx="121510" cy="261699"/>
            <a:chOff x="2577414" y="1037583"/>
            <a:chExt cx="187106" cy="296114"/>
          </a:xfrm>
        </p:grpSpPr>
        <p:sp>
          <p:nvSpPr>
            <p:cNvPr id="19" name="Arco 18">
              <a:extLst>
                <a:ext uri="{FF2B5EF4-FFF2-40B4-BE49-F238E27FC236}">
                  <a16:creationId xmlns:a16="http://schemas.microsoft.com/office/drawing/2014/main" id="{B1415E83-2233-D5FB-26E0-38E44730855D}"/>
                </a:ext>
              </a:extLst>
            </p:cNvPr>
            <p:cNvSpPr/>
            <p:nvPr/>
          </p:nvSpPr>
          <p:spPr>
            <a:xfrm>
              <a:off x="2577414" y="1153660"/>
              <a:ext cx="119925" cy="180037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DF87604C-E794-EF4B-1D3E-01C4CDB0705B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V="1">
              <a:off x="2697339" y="1037583"/>
              <a:ext cx="67181" cy="20609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ACE5C39-EF05-4488-CE42-E33D47AB713A}"/>
              </a:ext>
            </a:extLst>
          </p:cNvPr>
          <p:cNvGrpSpPr/>
          <p:nvPr/>
        </p:nvGrpSpPr>
        <p:grpSpPr>
          <a:xfrm>
            <a:off x="1823591" y="2846783"/>
            <a:ext cx="121510" cy="261699"/>
            <a:chOff x="2577414" y="1037583"/>
            <a:chExt cx="187106" cy="296114"/>
          </a:xfrm>
        </p:grpSpPr>
        <p:sp>
          <p:nvSpPr>
            <p:cNvPr id="22" name="Arco 21">
              <a:extLst>
                <a:ext uri="{FF2B5EF4-FFF2-40B4-BE49-F238E27FC236}">
                  <a16:creationId xmlns:a16="http://schemas.microsoft.com/office/drawing/2014/main" id="{DD9578D9-0E31-5005-B948-36F42520DE0F}"/>
                </a:ext>
              </a:extLst>
            </p:cNvPr>
            <p:cNvSpPr/>
            <p:nvPr/>
          </p:nvSpPr>
          <p:spPr>
            <a:xfrm>
              <a:off x="2577414" y="1153660"/>
              <a:ext cx="119925" cy="180037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5EBB51F5-4D4D-9C62-F6CA-2743C49A0E41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V="1">
              <a:off x="2697339" y="1037583"/>
              <a:ext cx="67181" cy="20609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2A160B2-3EC3-CA91-659F-B939DDA17245}"/>
              </a:ext>
            </a:extLst>
          </p:cNvPr>
          <p:cNvGrpSpPr/>
          <p:nvPr/>
        </p:nvGrpSpPr>
        <p:grpSpPr>
          <a:xfrm>
            <a:off x="2510391" y="3077443"/>
            <a:ext cx="121510" cy="261699"/>
            <a:chOff x="2577414" y="1037583"/>
            <a:chExt cx="187106" cy="296114"/>
          </a:xfrm>
        </p:grpSpPr>
        <p:sp>
          <p:nvSpPr>
            <p:cNvPr id="25" name="Arco 24">
              <a:extLst>
                <a:ext uri="{FF2B5EF4-FFF2-40B4-BE49-F238E27FC236}">
                  <a16:creationId xmlns:a16="http://schemas.microsoft.com/office/drawing/2014/main" id="{745CE549-F267-66D0-D356-B6C7EA8BF02E}"/>
                </a:ext>
              </a:extLst>
            </p:cNvPr>
            <p:cNvSpPr/>
            <p:nvPr/>
          </p:nvSpPr>
          <p:spPr>
            <a:xfrm>
              <a:off x="2577414" y="1153660"/>
              <a:ext cx="119925" cy="180037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054C53BF-5CC6-24BE-C83A-924C364CC39E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flipV="1">
              <a:off x="2697339" y="1037583"/>
              <a:ext cx="67181" cy="20609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97DE668-F1A1-4DAA-BC90-760BB76F8A8A}"/>
              </a:ext>
            </a:extLst>
          </p:cNvPr>
          <p:cNvGrpSpPr/>
          <p:nvPr/>
        </p:nvGrpSpPr>
        <p:grpSpPr>
          <a:xfrm>
            <a:off x="2735818" y="3289531"/>
            <a:ext cx="121510" cy="261699"/>
            <a:chOff x="2577414" y="1037583"/>
            <a:chExt cx="187106" cy="296114"/>
          </a:xfrm>
        </p:grpSpPr>
        <p:sp>
          <p:nvSpPr>
            <p:cNvPr id="28" name="Arco 27">
              <a:extLst>
                <a:ext uri="{FF2B5EF4-FFF2-40B4-BE49-F238E27FC236}">
                  <a16:creationId xmlns:a16="http://schemas.microsoft.com/office/drawing/2014/main" id="{FA7BAD57-1C49-0014-E879-E7836A8E90F6}"/>
                </a:ext>
              </a:extLst>
            </p:cNvPr>
            <p:cNvSpPr/>
            <p:nvPr/>
          </p:nvSpPr>
          <p:spPr>
            <a:xfrm>
              <a:off x="2577414" y="1153660"/>
              <a:ext cx="119925" cy="180037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29F7ADDE-CE02-FE78-47F8-1396A6D4C681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V="1">
              <a:off x="2697339" y="1037583"/>
              <a:ext cx="67181" cy="20609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529B0DF-B6D7-B59F-8DFE-FA51A4AB49CD}"/>
              </a:ext>
            </a:extLst>
          </p:cNvPr>
          <p:cNvSpPr txBox="1"/>
          <p:nvPr/>
        </p:nvSpPr>
        <p:spPr>
          <a:xfrm>
            <a:off x="440159" y="4965035"/>
            <a:ext cx="38618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kumimoji="0" lang="es-ES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arteriosclerosis</a:t>
            </a: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 la persona con diabetes</a:t>
            </a:r>
            <a:b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es más intensa, </a:t>
            </a:r>
            <a:b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más extensa y más precoz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 descr="Escala de tiempo&#10;&#10;Descripción generada automáticamente">
            <a:extLst>
              <a:ext uri="{FF2B5EF4-FFF2-40B4-BE49-F238E27FC236}">
                <a16:creationId xmlns:a16="http://schemas.microsoft.com/office/drawing/2014/main" id="{4D6F1C10-C6AD-ADC8-B906-7E27D09A74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7" t="1875" r="4125" b="11753"/>
          <a:stretch/>
        </p:blipFill>
        <p:spPr>
          <a:xfrm>
            <a:off x="3901563" y="1251930"/>
            <a:ext cx="795600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36;p30">
            <a:extLst>
              <a:ext uri="{FF2B5EF4-FFF2-40B4-BE49-F238E27FC236}">
                <a16:creationId xmlns:a16="http://schemas.microsoft.com/office/drawing/2014/main" id="{0E91BB21-94E8-0FBE-8B0B-A5A05572D17F}"/>
              </a:ext>
            </a:extLst>
          </p:cNvPr>
          <p:cNvSpPr/>
          <p:nvPr/>
        </p:nvSpPr>
        <p:spPr>
          <a:xfrm>
            <a:off x="3225442" y="6486921"/>
            <a:ext cx="1071563" cy="29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4F6B3562-A43C-036A-0308-F497B67EA115}"/>
              </a:ext>
            </a:extLst>
          </p:cNvPr>
          <p:cNvSpPr/>
          <p:nvPr/>
        </p:nvSpPr>
        <p:spPr>
          <a:xfrm>
            <a:off x="402385" y="6117686"/>
            <a:ext cx="11789615" cy="5907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 defTabSz="609570">
              <a:defRPr sz="800"/>
            </a:pPr>
            <a:r>
              <a:rPr lang="es-ES" sz="105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Sistemas CRM: sistemas cardiovascular-renal-metabólicos; CV: cardiovascular; DM2: diabetes mellitus tipo 2; ERC: enfermedad renal crónica; IC: insuficiencia cardíaca; LV: </a:t>
            </a:r>
            <a:r>
              <a:rPr lang="es-ES" sz="1050" dirty="0" err="1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left</a:t>
            </a:r>
            <a:r>
              <a:rPr lang="es-ES" sz="105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ventricular (ventrículo izquierdo); MI: </a:t>
            </a:r>
            <a:r>
              <a:rPr lang="es-ES" sz="1050" dirty="0" err="1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myocardial</a:t>
            </a:r>
            <a:r>
              <a:rPr lang="es-ES" sz="105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050" dirty="0" err="1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infarction</a:t>
            </a:r>
            <a:r>
              <a:rPr lang="es-ES" sz="105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(infarto de miocardio); </a:t>
            </a:r>
            <a:r>
              <a:rPr lang="es-ES" sz="1050" dirty="0" err="1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Stroke</a:t>
            </a:r>
            <a:r>
              <a:rPr lang="es-ES" sz="105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accidente cerebrovascular.  </a:t>
            </a:r>
            <a:r>
              <a:rPr lang="es-ES" sz="1050" dirty="0" err="1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Dzau</a:t>
            </a:r>
            <a:r>
              <a:rPr lang="es-ES" sz="105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VJ et al. </a:t>
            </a:r>
            <a:r>
              <a:rPr lang="es-ES" sz="1050" dirty="0" err="1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Circulation</a:t>
            </a:r>
            <a:r>
              <a:rPr lang="es-ES" sz="105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2006;114:285. Diabetes. 2015;6(13):1246-1258.</a:t>
            </a:r>
          </a:p>
        </p:txBody>
      </p:sp>
      <p:pic>
        <p:nvPicPr>
          <p:cNvPr id="81" name="Picture 6">
            <a:extLst>
              <a:ext uri="{FF2B5EF4-FFF2-40B4-BE49-F238E27FC236}">
                <a16:creationId xmlns:a16="http://schemas.microsoft.com/office/drawing/2014/main" id="{71C5081D-F1B9-454E-1B6B-372B331590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3" t="3605" r="4822"/>
          <a:stretch/>
        </p:blipFill>
        <p:spPr>
          <a:xfrm>
            <a:off x="781263" y="1678986"/>
            <a:ext cx="8166094" cy="4623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82" name="Group 8">
            <a:extLst>
              <a:ext uri="{FF2B5EF4-FFF2-40B4-BE49-F238E27FC236}">
                <a16:creationId xmlns:a16="http://schemas.microsoft.com/office/drawing/2014/main" id="{192FCDAA-60D3-7DC6-1AD8-306797D24846}"/>
              </a:ext>
            </a:extLst>
          </p:cNvPr>
          <p:cNvGrpSpPr/>
          <p:nvPr/>
        </p:nvGrpSpPr>
        <p:grpSpPr>
          <a:xfrm>
            <a:off x="8298491" y="5179014"/>
            <a:ext cx="2882617" cy="709087"/>
            <a:chOff x="4051453" y="6323161"/>
            <a:chExt cx="4296701" cy="1056935"/>
          </a:xfrm>
        </p:grpSpPr>
        <p:sp>
          <p:nvSpPr>
            <p:cNvPr id="83" name="Rounded Rectangle 38">
              <a:extLst>
                <a:ext uri="{FF2B5EF4-FFF2-40B4-BE49-F238E27FC236}">
                  <a16:creationId xmlns:a16="http://schemas.microsoft.com/office/drawing/2014/main" id="{8A6D7B1F-17A0-8EE1-31D1-69684D2A0DD8}"/>
                </a:ext>
              </a:extLst>
            </p:cNvPr>
            <p:cNvSpPr>
              <a:spLocks/>
            </p:cNvSpPr>
            <p:nvPr/>
          </p:nvSpPr>
          <p:spPr>
            <a:xfrm flipH="1">
              <a:off x="4051453" y="6403964"/>
              <a:ext cx="477116" cy="274320"/>
            </a:xfrm>
            <a:prstGeom prst="roundRect">
              <a:avLst>
                <a:gd name="adj" fmla="val 50000"/>
              </a:avLst>
            </a:prstGeom>
            <a:solidFill>
              <a:srgbClr val="C2CDE6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67">
                <a:defRPr/>
              </a:pPr>
              <a:endParaRPr lang="en-GB" sz="1400" b="1" kern="0" dirty="0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84" name="TextBox 10">
              <a:extLst>
                <a:ext uri="{FF2B5EF4-FFF2-40B4-BE49-F238E27FC236}">
                  <a16:creationId xmlns:a16="http://schemas.microsoft.com/office/drawing/2014/main" id="{3069E978-0259-20D4-70BA-7038420868F2}"/>
                </a:ext>
              </a:extLst>
            </p:cNvPr>
            <p:cNvSpPr txBox="1"/>
            <p:nvPr/>
          </p:nvSpPr>
          <p:spPr>
            <a:xfrm>
              <a:off x="4553363" y="6323161"/>
              <a:ext cx="3794791" cy="367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740">
                <a:defRPr/>
              </a:pPr>
              <a:r>
                <a:rPr lang="en-GB" sz="1000" kern="0" dirty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Diabetes y </a:t>
              </a:r>
              <a:r>
                <a:rPr lang="en-GB" sz="1000" kern="0" dirty="0" err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factores</a:t>
              </a:r>
              <a:r>
                <a:rPr lang="en-GB" sz="1000" kern="0" dirty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de </a:t>
              </a:r>
              <a:r>
                <a:rPr lang="en-GB" sz="1000" kern="0" dirty="0" err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riesgo</a:t>
              </a:r>
              <a:r>
                <a:rPr lang="en-GB" sz="1000" kern="0" dirty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1000" kern="0" dirty="0" err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metabólicos</a:t>
              </a:r>
              <a:endParaRPr lang="en-GB" sz="1000" kern="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TextBox 11">
              <a:extLst>
                <a:ext uri="{FF2B5EF4-FFF2-40B4-BE49-F238E27FC236}">
                  <a16:creationId xmlns:a16="http://schemas.microsoft.com/office/drawing/2014/main" id="{4C851F78-3978-D699-E101-D675F3031001}"/>
                </a:ext>
              </a:extLst>
            </p:cNvPr>
            <p:cNvSpPr txBox="1"/>
            <p:nvPr/>
          </p:nvSpPr>
          <p:spPr>
            <a:xfrm>
              <a:off x="4562144" y="6660102"/>
              <a:ext cx="1763830" cy="367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740">
                <a:defRPr/>
              </a:pPr>
              <a:r>
                <a:rPr lang="en-GB" sz="1000" kern="0" dirty="0" err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Enfermedad</a:t>
              </a:r>
              <a:r>
                <a:rPr lang="en-GB" sz="1000" kern="0" dirty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renal</a:t>
              </a:r>
            </a:p>
          </p:txBody>
        </p:sp>
        <p:sp>
          <p:nvSpPr>
            <p:cNvPr id="86" name="Rounded Rectangle 38">
              <a:extLst>
                <a:ext uri="{FF2B5EF4-FFF2-40B4-BE49-F238E27FC236}">
                  <a16:creationId xmlns:a16="http://schemas.microsoft.com/office/drawing/2014/main" id="{F9ED1809-1485-0986-618C-D19430C12D94}"/>
                </a:ext>
              </a:extLst>
            </p:cNvPr>
            <p:cNvSpPr>
              <a:spLocks/>
            </p:cNvSpPr>
            <p:nvPr/>
          </p:nvSpPr>
          <p:spPr>
            <a:xfrm flipH="1">
              <a:off x="4051453" y="6752788"/>
              <a:ext cx="477116" cy="274320"/>
            </a:xfrm>
            <a:prstGeom prst="roundRect">
              <a:avLst>
                <a:gd name="adj" fmla="val 50000"/>
              </a:avLst>
            </a:prstGeom>
            <a:solidFill>
              <a:srgbClr val="F4F3F4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67">
                <a:defRPr/>
              </a:pPr>
              <a:endParaRPr lang="en-GB" sz="1400" b="1" kern="0" dirty="0">
                <a:solidFill>
                  <a:srgbClr val="5A5A5A"/>
                </a:solidFill>
                <a:latin typeface="Arial"/>
              </a:endParaRPr>
            </a:p>
          </p:txBody>
        </p:sp>
        <p:sp>
          <p:nvSpPr>
            <p:cNvPr id="87" name="TextBox 13">
              <a:extLst>
                <a:ext uri="{FF2B5EF4-FFF2-40B4-BE49-F238E27FC236}">
                  <a16:creationId xmlns:a16="http://schemas.microsoft.com/office/drawing/2014/main" id="{535B8332-113F-19CC-60BD-059C575395B4}"/>
                </a:ext>
              </a:extLst>
            </p:cNvPr>
            <p:cNvSpPr txBox="1"/>
            <p:nvPr/>
          </p:nvSpPr>
          <p:spPr>
            <a:xfrm>
              <a:off x="4558220" y="7013089"/>
              <a:ext cx="1584628" cy="367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2740">
                <a:defRPr/>
              </a:pPr>
              <a:r>
                <a:rPr lang="en-GB" sz="1000" kern="0" dirty="0" err="1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Enfermedad</a:t>
              </a:r>
              <a:r>
                <a:rPr lang="en-GB" sz="1000" kern="0" dirty="0">
                  <a:solidFill>
                    <a:schemeClr val="bg2">
                      <a:lumMod val="1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CV</a:t>
              </a:r>
            </a:p>
          </p:txBody>
        </p:sp>
        <p:sp>
          <p:nvSpPr>
            <p:cNvPr id="88" name="Rounded Rectangle 38">
              <a:extLst>
                <a:ext uri="{FF2B5EF4-FFF2-40B4-BE49-F238E27FC236}">
                  <a16:creationId xmlns:a16="http://schemas.microsoft.com/office/drawing/2014/main" id="{CE615A1E-6667-EC85-89E7-46506552318B}"/>
                </a:ext>
              </a:extLst>
            </p:cNvPr>
            <p:cNvSpPr>
              <a:spLocks/>
            </p:cNvSpPr>
            <p:nvPr/>
          </p:nvSpPr>
          <p:spPr>
            <a:xfrm flipH="1">
              <a:off x="4051453" y="7088764"/>
              <a:ext cx="477116" cy="274320"/>
            </a:xfrm>
            <a:prstGeom prst="roundRect">
              <a:avLst>
                <a:gd name="adj" fmla="val 50000"/>
              </a:avLst>
            </a:prstGeom>
            <a:solidFill>
              <a:srgbClr val="EEB0B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167">
                <a:defRPr/>
              </a:pPr>
              <a:endParaRPr lang="en-GB" sz="1400" b="1" kern="0" dirty="0">
                <a:solidFill>
                  <a:srgbClr val="5A5A5A"/>
                </a:solidFill>
                <a:latin typeface="Arial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57EE554-0B59-B04D-A089-A4B1A80F2452}"/>
              </a:ext>
            </a:extLst>
          </p:cNvPr>
          <p:cNvSpPr txBox="1"/>
          <p:nvPr/>
        </p:nvSpPr>
        <p:spPr>
          <a:xfrm>
            <a:off x="5085108" y="143276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EL CONTINUUM </a:t>
            </a:r>
            <a:br>
              <a:rPr lang="es-ES" sz="3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CRM</a:t>
            </a:r>
          </a:p>
        </p:txBody>
      </p:sp>
    </p:spTree>
    <p:extLst>
      <p:ext uri="{BB962C8B-B14F-4D97-AF65-F5344CB8AC3E}">
        <p14:creationId xmlns:p14="http://schemas.microsoft.com/office/powerpoint/2010/main" val="250415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155;p19" descr="Imagen que contiene Icono&#10;&#10;Descripción generada automáticamente">
            <a:extLst>
              <a:ext uri="{FF2B5EF4-FFF2-40B4-BE49-F238E27FC236}">
                <a16:creationId xmlns:a16="http://schemas.microsoft.com/office/drawing/2014/main" id="{5C26DE64-662C-5F39-42E9-0072DCAE2F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845" y="1497661"/>
            <a:ext cx="2621873" cy="2315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9747B65-0561-E3A0-9DBA-BBDCDE4A448C}"/>
              </a:ext>
            </a:extLst>
          </p:cNvPr>
          <p:cNvSpPr txBox="1"/>
          <p:nvPr/>
        </p:nvSpPr>
        <p:spPr>
          <a:xfrm>
            <a:off x="3048000" y="1274339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EVALUACIÓN </a:t>
            </a:r>
            <a:br>
              <a:rPr lang="es-ES" sz="3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sz="3400" b="1" dirty="0">
                <a:latin typeface="Segoe UI" panose="020B0502040204020203" pitchFamily="34" charset="0"/>
                <a:cs typeface="Segoe UI" panose="020B0502040204020203" pitchFamily="34" charset="0"/>
              </a:rPr>
              <a:t>Y PLAN DE SEGUIMIENTO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6E9804D-EDC2-1805-01D8-657F31154B4A}"/>
              </a:ext>
            </a:extLst>
          </p:cNvPr>
          <p:cNvCxnSpPr>
            <a:cxnSpLocks/>
          </p:cNvCxnSpPr>
          <p:nvPr/>
        </p:nvCxnSpPr>
        <p:spPr>
          <a:xfrm>
            <a:off x="1837038" y="3422993"/>
            <a:ext cx="1114351" cy="0"/>
          </a:xfrm>
          <a:prstGeom prst="line">
            <a:avLst/>
          </a:prstGeom>
          <a:ln w="12700">
            <a:solidFill>
              <a:srgbClr val="C0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91A39848-FC33-2BBB-1B61-3FB566EC3469}"/>
              </a:ext>
            </a:extLst>
          </p:cNvPr>
          <p:cNvSpPr/>
          <p:nvPr/>
        </p:nvSpPr>
        <p:spPr>
          <a:xfrm>
            <a:off x="4894638" y="3654361"/>
            <a:ext cx="1678524" cy="834224"/>
          </a:xfrm>
          <a:prstGeom prst="rect">
            <a:avLst/>
          </a:prstGeom>
          <a:noFill/>
          <a:ln w="38100">
            <a:solidFill>
              <a:srgbClr val="FFD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oogle Shape;141;p19">
            <a:extLst>
              <a:ext uri="{FF2B5EF4-FFF2-40B4-BE49-F238E27FC236}">
                <a16:creationId xmlns:a16="http://schemas.microsoft.com/office/drawing/2014/main" id="{EC9EC177-1D5F-0919-B4AE-1D0288809E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2410" y="2139488"/>
            <a:ext cx="1621213" cy="6039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142;p19">
            <a:extLst>
              <a:ext uri="{FF2B5EF4-FFF2-40B4-BE49-F238E27FC236}">
                <a16:creationId xmlns:a16="http://schemas.microsoft.com/office/drawing/2014/main" id="{BFD794C3-A868-E32C-532B-DF3EB038DF3F}"/>
              </a:ext>
            </a:extLst>
          </p:cNvPr>
          <p:cNvGrpSpPr/>
          <p:nvPr/>
        </p:nvGrpSpPr>
        <p:grpSpPr>
          <a:xfrm>
            <a:off x="341878" y="2992133"/>
            <a:ext cx="6635955" cy="2965907"/>
            <a:chOff x="397512" y="-1028564"/>
            <a:chExt cx="6635955" cy="2965907"/>
          </a:xfrm>
        </p:grpSpPr>
        <p:sp>
          <p:nvSpPr>
            <p:cNvPr id="9" name="Google Shape;144;p19">
              <a:extLst>
                <a:ext uri="{FF2B5EF4-FFF2-40B4-BE49-F238E27FC236}">
                  <a16:creationId xmlns:a16="http://schemas.microsoft.com/office/drawing/2014/main" id="{1BE431AE-25BF-FF46-E187-1C0FB2CDF2E7}"/>
                </a:ext>
              </a:extLst>
            </p:cNvPr>
            <p:cNvSpPr/>
            <p:nvPr/>
          </p:nvSpPr>
          <p:spPr>
            <a:xfrm>
              <a:off x="3757020" y="-207138"/>
              <a:ext cx="213757" cy="12532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C0152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1" name="Google Shape;146;p19">
              <a:extLst>
                <a:ext uri="{FF2B5EF4-FFF2-40B4-BE49-F238E27FC236}">
                  <a16:creationId xmlns:a16="http://schemas.microsoft.com/office/drawing/2014/main" id="{D43D969B-ED51-6DC4-6BF3-357563053566}"/>
                </a:ext>
              </a:extLst>
            </p:cNvPr>
            <p:cNvSpPr/>
            <p:nvPr/>
          </p:nvSpPr>
          <p:spPr>
            <a:xfrm>
              <a:off x="3007023" y="-1028564"/>
              <a:ext cx="1678524" cy="839262"/>
            </a:xfrm>
            <a:prstGeom prst="rect">
              <a:avLst/>
            </a:prstGeom>
            <a:solidFill>
              <a:srgbClr val="AADDFE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endParaRPr>
            </a:p>
          </p:txBody>
        </p:sp>
        <p:sp>
          <p:nvSpPr>
            <p:cNvPr id="12" name="Google Shape;147;p19">
              <a:extLst>
                <a:ext uri="{FF2B5EF4-FFF2-40B4-BE49-F238E27FC236}">
                  <a16:creationId xmlns:a16="http://schemas.microsoft.com/office/drawing/2014/main" id="{D4EF24FB-8186-D87E-238F-1A28673700FF}"/>
                </a:ext>
              </a:extLst>
            </p:cNvPr>
            <p:cNvSpPr txBox="1"/>
            <p:nvPr/>
          </p:nvSpPr>
          <p:spPr>
            <a:xfrm>
              <a:off x="3051645" y="-1022226"/>
              <a:ext cx="1623538" cy="839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  <a:tabLst/>
                <a:defRPr/>
              </a:pPr>
              <a:r>
                <a:rPr kumimoji="0" lang="es-ES" sz="1600" b="1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Establecimiento de objetivos </a:t>
              </a:r>
              <a:endParaRPr kumimoji="0" sz="16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13" name="Google Shape;148;p19">
              <a:extLst>
                <a:ext uri="{FF2B5EF4-FFF2-40B4-BE49-F238E27FC236}">
                  <a16:creationId xmlns:a16="http://schemas.microsoft.com/office/drawing/2014/main" id="{CCA243C6-DFC1-E198-97D7-D1B1707B6944}"/>
                </a:ext>
              </a:extLst>
            </p:cNvPr>
            <p:cNvSpPr/>
            <p:nvPr/>
          </p:nvSpPr>
          <p:spPr>
            <a:xfrm>
              <a:off x="584011" y="952319"/>
              <a:ext cx="1938856" cy="985024"/>
            </a:xfrm>
            <a:prstGeom prst="rect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endParaRPr>
            </a:p>
          </p:txBody>
        </p:sp>
        <p:sp>
          <p:nvSpPr>
            <p:cNvPr id="14" name="Google Shape;149;p19">
              <a:extLst>
                <a:ext uri="{FF2B5EF4-FFF2-40B4-BE49-F238E27FC236}">
                  <a16:creationId xmlns:a16="http://schemas.microsoft.com/office/drawing/2014/main" id="{F3C015EC-9A31-7111-5AFC-6121C3E5CBCF}"/>
                </a:ext>
              </a:extLst>
            </p:cNvPr>
            <p:cNvSpPr txBox="1"/>
            <p:nvPr/>
          </p:nvSpPr>
          <p:spPr>
            <a:xfrm>
              <a:off x="397512" y="1039414"/>
              <a:ext cx="2316115" cy="839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  <a:tabLst/>
                <a:defRPr/>
              </a:pPr>
              <a: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Establecer A1C/glucemia </a:t>
              </a:r>
              <a:b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</a:br>
              <a: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en sangre/tiempo </a:t>
              </a:r>
              <a:b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</a:br>
              <a: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en el objetivo </a:t>
              </a:r>
              <a:b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</a:br>
              <a: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de rango/ autocontrol </a:t>
              </a:r>
              <a:b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</a:br>
              <a: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de la diabetes</a:t>
              </a:r>
              <a:endParaRPr sz="1200" b="1" kern="0" dirty="0">
                <a:solidFill>
                  <a:schemeClr val="bg2">
                    <a:lumMod val="10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  <a:sym typeface="Arial"/>
              </a:endParaRPr>
            </a:p>
          </p:txBody>
        </p:sp>
        <p:sp>
          <p:nvSpPr>
            <p:cNvPr id="15" name="Google Shape;150;p19">
              <a:extLst>
                <a:ext uri="{FF2B5EF4-FFF2-40B4-BE49-F238E27FC236}">
                  <a16:creationId xmlns:a16="http://schemas.microsoft.com/office/drawing/2014/main" id="{8D8DF04F-C429-449C-DD37-9FFDA011FDA1}"/>
                </a:ext>
              </a:extLst>
            </p:cNvPr>
            <p:cNvSpPr/>
            <p:nvPr/>
          </p:nvSpPr>
          <p:spPr>
            <a:xfrm>
              <a:off x="3015012" y="1039414"/>
              <a:ext cx="1678524" cy="839262"/>
            </a:xfrm>
            <a:prstGeom prst="rect">
              <a:avLst/>
            </a:prstGeom>
            <a:noFill/>
            <a:ln w="38100" cap="flat" cmpd="sng">
              <a:solidFill>
                <a:srgbClr val="E540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endParaRPr>
            </a:p>
          </p:txBody>
        </p:sp>
        <p:sp>
          <p:nvSpPr>
            <p:cNvPr id="16" name="Google Shape;151;p19">
              <a:extLst>
                <a:ext uri="{FF2B5EF4-FFF2-40B4-BE49-F238E27FC236}">
                  <a16:creationId xmlns:a16="http://schemas.microsoft.com/office/drawing/2014/main" id="{D355E003-FEF4-B330-91E2-D7CF808FF8DB}"/>
                </a:ext>
              </a:extLst>
            </p:cNvPr>
            <p:cNvSpPr txBox="1"/>
            <p:nvPr/>
          </p:nvSpPr>
          <p:spPr>
            <a:xfrm>
              <a:off x="3007022" y="1081049"/>
              <a:ext cx="1678524" cy="839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200"/>
                <a:defRPr/>
              </a:pPr>
              <a: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Establecer el objetivo de presión arterial</a:t>
              </a:r>
              <a:endParaRPr sz="1200" b="1" kern="0" dirty="0">
                <a:solidFill>
                  <a:schemeClr val="bg2">
                    <a:lumMod val="10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  <a:sym typeface="Arial"/>
              </a:endParaRPr>
            </a:p>
          </p:txBody>
        </p:sp>
        <p:sp>
          <p:nvSpPr>
            <p:cNvPr id="17" name="Google Shape;152;p19">
              <a:extLst>
                <a:ext uri="{FF2B5EF4-FFF2-40B4-BE49-F238E27FC236}">
                  <a16:creationId xmlns:a16="http://schemas.microsoft.com/office/drawing/2014/main" id="{7D1A3610-E5F9-6265-C054-20F8FA130D44}"/>
                </a:ext>
              </a:extLst>
            </p:cNvPr>
            <p:cNvSpPr/>
            <p:nvPr/>
          </p:nvSpPr>
          <p:spPr>
            <a:xfrm>
              <a:off x="5312372" y="1034346"/>
              <a:ext cx="1678524" cy="839262"/>
            </a:xfrm>
            <a:prstGeom prst="rect">
              <a:avLst/>
            </a:prstGeom>
            <a:noFill/>
            <a:ln w="38100" cap="flat" cmpd="sng">
              <a:solidFill>
                <a:srgbClr val="EA691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  <a:sym typeface="Arial"/>
              </a:endParaRPr>
            </a:p>
          </p:txBody>
        </p:sp>
        <p:sp>
          <p:nvSpPr>
            <p:cNvPr id="18" name="Google Shape;153;p19">
              <a:extLst>
                <a:ext uri="{FF2B5EF4-FFF2-40B4-BE49-F238E27FC236}">
                  <a16:creationId xmlns:a16="http://schemas.microsoft.com/office/drawing/2014/main" id="{8CE9DFD3-B2A9-212D-1301-7FECFC1C90F5}"/>
                </a:ext>
              </a:extLst>
            </p:cNvPr>
            <p:cNvSpPr txBox="1"/>
            <p:nvPr/>
          </p:nvSpPr>
          <p:spPr>
            <a:xfrm>
              <a:off x="5354943" y="1046142"/>
              <a:ext cx="1678524" cy="839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R="0" lvl="0" indent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  <a:tabLst/>
                <a:defRPr/>
              </a:pPr>
              <a:r>
                <a:rPr lang="es-ES" sz="1200" b="1" kern="0" dirty="0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Establecer objetivo </a:t>
              </a:r>
              <a:r>
                <a:rPr lang="es-ES" sz="1200" b="1" kern="0" dirty="0" err="1">
                  <a:solidFill>
                    <a:schemeClr val="bg2">
                      <a:lumMod val="10000"/>
                    </a:schemeClr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  <a:sym typeface="Calibri"/>
                </a:rPr>
                <a:t>cLDL</a:t>
              </a:r>
              <a:endParaRPr sz="1200" b="1" kern="0" dirty="0">
                <a:solidFill>
                  <a:schemeClr val="bg2">
                    <a:lumMod val="10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  <a:sym typeface="Calibri"/>
              </a:endParaRPr>
            </a:p>
          </p:txBody>
        </p:sp>
      </p:grpSp>
      <p:sp>
        <p:nvSpPr>
          <p:cNvPr id="19" name="Google Shape;154;p19">
            <a:extLst>
              <a:ext uri="{FF2B5EF4-FFF2-40B4-BE49-F238E27FC236}">
                <a16:creationId xmlns:a16="http://schemas.microsoft.com/office/drawing/2014/main" id="{E4E0FB16-406F-44D4-CEF7-8E73FF234410}"/>
              </a:ext>
            </a:extLst>
          </p:cNvPr>
          <p:cNvSpPr/>
          <p:nvPr/>
        </p:nvSpPr>
        <p:spPr>
          <a:xfrm>
            <a:off x="1242812" y="1990853"/>
            <a:ext cx="16212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Atención </a:t>
            </a:r>
            <a:endParaRPr kumimoji="0" sz="14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individualizada</a:t>
            </a:r>
            <a:endParaRPr kumimoji="0" sz="14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</p:txBody>
      </p:sp>
      <p:sp>
        <p:nvSpPr>
          <p:cNvPr id="21" name="Google Shape;153;p19">
            <a:extLst>
              <a:ext uri="{FF2B5EF4-FFF2-40B4-BE49-F238E27FC236}">
                <a16:creationId xmlns:a16="http://schemas.microsoft.com/office/drawing/2014/main" id="{F9B97412-0523-31BB-07B5-5BD69E848966}"/>
              </a:ext>
            </a:extLst>
          </p:cNvPr>
          <p:cNvSpPr txBox="1"/>
          <p:nvPr/>
        </p:nvSpPr>
        <p:spPr>
          <a:xfrm>
            <a:off x="4912991" y="3654362"/>
            <a:ext cx="1678524" cy="83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tabLst/>
              <a:defRPr/>
            </a:pPr>
            <a:r>
              <a:rPr lang="es-ES" sz="1400" b="1" kern="0" dirty="0">
                <a:solidFill>
                  <a:schemeClr val="bg2">
                    <a:lumMod val="10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  <a:sym typeface="Calibri"/>
              </a:rPr>
              <a:t>Establecer objetivo de peso</a:t>
            </a:r>
            <a:endParaRPr sz="1400" b="1" kern="0" dirty="0">
              <a:solidFill>
                <a:schemeClr val="bg2">
                  <a:lumMod val="10000"/>
                </a:schemeClr>
              </a:solidFill>
              <a:latin typeface="Segoe UI Semibold" panose="020B0502040204020203" pitchFamily="34" charset="0"/>
              <a:cs typeface="Segoe UI Semibold" panose="020B0502040204020203" pitchFamily="34" charset="0"/>
              <a:sym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CDBD8EA-D721-DF9A-75E7-1607A88735D8}"/>
              </a:ext>
            </a:extLst>
          </p:cNvPr>
          <p:cNvSpPr txBox="1"/>
          <p:nvPr/>
        </p:nvSpPr>
        <p:spPr>
          <a:xfrm>
            <a:off x="-483920" y="6438921"/>
            <a:ext cx="13159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American Diabetes Association. 10. Cardiovascular Disease and Risk Management: Standards of Medical Care in Diabetes—2022. Diabetes Care 2022; 45(Suppl_1): S144-S174</a:t>
            </a:r>
            <a:endParaRPr kumimoji="0" lang="en-US" sz="120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graphicFrame>
        <p:nvGraphicFramePr>
          <p:cNvPr id="24" name="Google Shape;185;p20">
            <a:extLst>
              <a:ext uri="{FF2B5EF4-FFF2-40B4-BE49-F238E27FC236}">
                <a16:creationId xmlns:a16="http://schemas.microsoft.com/office/drawing/2014/main" id="{68B0FE4E-596F-1379-D2F1-B7EA975B2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310231"/>
              </p:ext>
            </p:extLst>
          </p:nvPr>
        </p:nvGraphicFramePr>
        <p:xfrm>
          <a:off x="7346772" y="2855199"/>
          <a:ext cx="4316851" cy="317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31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b="1" i="0" u="none" strike="noStrike" cap="none" dirty="0">
                          <a:solidFill>
                            <a:schemeClr val="bg1"/>
                          </a:solidFill>
                          <a:latin typeface="Segoe UI Semibold" panose="020B0502040204020203" pitchFamily="34" charset="0"/>
                          <a:ea typeface="Arial"/>
                          <a:cs typeface="Segoe UI Semibold" panose="020B0502040204020203" pitchFamily="34" charset="0"/>
                          <a:sym typeface="Arial"/>
                        </a:rPr>
                        <a:t>Factores de riesgo cardiovascular: </a:t>
                      </a:r>
                      <a:br>
                        <a:rPr lang="es-ES" sz="1600" b="1" i="0" u="none" strike="noStrike" cap="none" dirty="0">
                          <a:solidFill>
                            <a:schemeClr val="bg1"/>
                          </a:solidFill>
                          <a:latin typeface="Segoe UI Semibold" panose="020B0502040204020203" pitchFamily="34" charset="0"/>
                          <a:ea typeface="Arial"/>
                          <a:cs typeface="Segoe UI Semibold" panose="020B0502040204020203" pitchFamily="34" charset="0"/>
                          <a:sym typeface="Arial"/>
                        </a:rPr>
                      </a:br>
                      <a:r>
                        <a:rPr lang="es-ES" sz="1400" b="1" i="0" u="none" strike="noStrike" cap="none" dirty="0">
                          <a:solidFill>
                            <a:schemeClr val="bg1"/>
                          </a:solidFill>
                          <a:latin typeface="Segoe UI Semibold" panose="020B0502040204020203" pitchFamily="34" charset="0"/>
                          <a:ea typeface="Arial"/>
                          <a:cs typeface="Segoe UI Semibold" panose="020B0502040204020203" pitchFamily="34" charset="0"/>
                          <a:sym typeface="Arial"/>
                        </a:rPr>
                        <a:t>revisión sistemática al menos 1 vez/año en DM2</a:t>
                      </a:r>
                      <a:endParaRPr sz="1400" b="1" i="0" dirty="0">
                        <a:solidFill>
                          <a:schemeClr val="bg1"/>
                        </a:solidFill>
                        <a:latin typeface="Segoe UI Semibold" panose="020B0502040204020203" pitchFamily="34" charset="0"/>
                        <a:cs typeface="Segoe UI Semibold" panose="020B0502040204020203" pitchFamily="34" charset="0"/>
                      </a:endParaRPr>
                    </a:p>
                  </a:txBody>
                  <a:tcPr marL="91450" marR="91450" marT="45725" marB="45725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>
                          <a:latin typeface="Segoe UI" panose="020B0502040204020203" pitchFamily="34" charset="0"/>
                          <a:ea typeface="Arial"/>
                          <a:cs typeface="Segoe UI" panose="020B0502040204020203" pitchFamily="34" charset="0"/>
                          <a:sym typeface="Arial"/>
                        </a:rPr>
                        <a:t>HTA</a:t>
                      </a:r>
                      <a:endParaRPr b="0" i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>
                          <a:latin typeface="Segoe UI" panose="020B0502040204020203" pitchFamily="34" charset="0"/>
                          <a:ea typeface="Arial"/>
                          <a:cs typeface="Segoe UI" panose="020B0502040204020203" pitchFamily="34" charset="0"/>
                          <a:sym typeface="Arial"/>
                        </a:rPr>
                        <a:t>Dislipemia</a:t>
                      </a:r>
                      <a:endParaRPr sz="1600" b="0" i="0" u="none" strike="noStrike" cap="none" dirty="0">
                        <a:latin typeface="Segoe UI" panose="020B0502040204020203" pitchFamily="34" charset="0"/>
                        <a:ea typeface="Arial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>
                          <a:latin typeface="Segoe UI" panose="020B0502040204020203" pitchFamily="34" charset="0"/>
                          <a:ea typeface="Arial"/>
                          <a:cs typeface="Segoe UI" panose="020B0502040204020203" pitchFamily="34" charset="0"/>
                          <a:sym typeface="Arial"/>
                        </a:rPr>
                        <a:t>Tabaquismo</a:t>
                      </a:r>
                      <a:endParaRPr b="0" i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>
                          <a:latin typeface="Segoe UI" panose="020B0502040204020203" pitchFamily="34" charset="0"/>
                          <a:ea typeface="Arial"/>
                          <a:cs typeface="Segoe UI" panose="020B0502040204020203" pitchFamily="34" charset="0"/>
                          <a:sym typeface="Arial"/>
                        </a:rPr>
                        <a:t>Obesidad/sobrepeso</a:t>
                      </a:r>
                      <a:endParaRPr b="0" i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0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>
                          <a:latin typeface="Segoe UI" panose="020B0502040204020203" pitchFamily="34" charset="0"/>
                          <a:ea typeface="Arial"/>
                          <a:cs typeface="Segoe UI" panose="020B0502040204020203" pitchFamily="34" charset="0"/>
                          <a:sym typeface="Arial"/>
                        </a:rPr>
                        <a:t>Antecedentes familiares </a:t>
                      </a:r>
                      <a:br>
                        <a:rPr lang="es-ES" sz="1600" b="0" i="0" u="none" strike="noStrike" cap="none" dirty="0">
                          <a:latin typeface="Segoe UI" panose="020B0502040204020203" pitchFamily="34" charset="0"/>
                          <a:ea typeface="Arial"/>
                          <a:cs typeface="Segoe UI" panose="020B0502040204020203" pitchFamily="34" charset="0"/>
                          <a:sym typeface="Arial"/>
                        </a:rPr>
                      </a:br>
                      <a:r>
                        <a:rPr lang="es-ES" sz="1600" b="0" i="0" u="none" strike="noStrike" cap="none" dirty="0">
                          <a:latin typeface="Segoe UI" panose="020B0502040204020203" pitchFamily="34" charset="0"/>
                          <a:ea typeface="Arial"/>
                          <a:cs typeface="Segoe UI" panose="020B0502040204020203" pitchFamily="34" charset="0"/>
                          <a:sym typeface="Arial"/>
                        </a:rPr>
                        <a:t>de enfermedad coronaria prematura</a:t>
                      </a:r>
                      <a:endParaRPr b="0" i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>
                          <a:latin typeface="Segoe UI" panose="020B0502040204020203" pitchFamily="34" charset="0"/>
                          <a:ea typeface="Arial"/>
                          <a:cs typeface="Segoe UI" panose="020B0502040204020203" pitchFamily="34" charset="0"/>
                          <a:sym typeface="Arial"/>
                        </a:rPr>
                        <a:t>Enfermedad renal crónica</a:t>
                      </a:r>
                      <a:endParaRPr b="0" i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u="none" strike="noStrike" cap="none" dirty="0">
                          <a:latin typeface="Segoe UI" panose="020B0502040204020203" pitchFamily="34" charset="0"/>
                          <a:ea typeface="Arial"/>
                          <a:cs typeface="Segoe UI" panose="020B0502040204020203" pitchFamily="34" charset="0"/>
                          <a:sym typeface="Arial"/>
                        </a:rPr>
                        <a:t>Albuminuria</a:t>
                      </a:r>
                      <a:endParaRPr b="0" i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Google Shape;153;p19">
            <a:extLst>
              <a:ext uri="{FF2B5EF4-FFF2-40B4-BE49-F238E27FC236}">
                <a16:creationId xmlns:a16="http://schemas.microsoft.com/office/drawing/2014/main" id="{FC43D896-F4E5-0467-A8B5-068B262575B1}"/>
              </a:ext>
            </a:extLst>
          </p:cNvPr>
          <p:cNvSpPr txBox="1"/>
          <p:nvPr/>
        </p:nvSpPr>
        <p:spPr>
          <a:xfrm>
            <a:off x="1008140" y="3654362"/>
            <a:ext cx="1678524" cy="8392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tabLst/>
              <a:defRPr/>
            </a:pPr>
            <a:r>
              <a:rPr kumimoji="0" lang="es-ES" sz="12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Otros</a:t>
            </a:r>
            <a:endParaRPr kumimoji="0" sz="1200" b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Segoe UI Semibold" panose="020B0502040204020203" pitchFamily="34" charset="0"/>
              <a:ea typeface="Calibri"/>
              <a:cs typeface="Segoe UI Semibold" panose="020B0502040204020203" pitchFamily="34" charset="0"/>
              <a:sym typeface="Calibri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A50BA7D1-686D-E2FF-60AA-205958F94A8C}"/>
              </a:ext>
            </a:extLst>
          </p:cNvPr>
          <p:cNvCxnSpPr>
            <a:cxnSpLocks/>
          </p:cNvCxnSpPr>
          <p:nvPr/>
        </p:nvCxnSpPr>
        <p:spPr>
          <a:xfrm>
            <a:off x="4637902" y="3422993"/>
            <a:ext cx="1114351" cy="0"/>
          </a:xfrm>
          <a:prstGeom prst="line">
            <a:avLst/>
          </a:prstGeom>
          <a:ln w="12700">
            <a:solidFill>
              <a:srgbClr val="C0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FCA88C68-E55F-634D-2539-C5C429E8A350}"/>
                  </a:ext>
                </a:extLst>
              </p14:cNvPr>
              <p14:cNvContentPartPr/>
              <p14:nvPr/>
            </p14:nvContentPartPr>
            <p14:xfrm>
              <a:off x="3930879" y="3344705"/>
              <a:ext cx="360" cy="3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FCA88C68-E55F-634D-2539-C5C429E8A3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1879" y="3335705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9ECBED45-39CD-0708-3B0B-869F71BE2F98}"/>
              </a:ext>
            </a:extLst>
          </p:cNvPr>
          <p:cNvCxnSpPr>
            <a:cxnSpLocks/>
          </p:cNvCxnSpPr>
          <p:nvPr/>
        </p:nvCxnSpPr>
        <p:spPr>
          <a:xfrm>
            <a:off x="1838926" y="3422993"/>
            <a:ext cx="0" cy="231369"/>
          </a:xfrm>
          <a:prstGeom prst="line">
            <a:avLst/>
          </a:prstGeom>
          <a:ln w="12700">
            <a:solidFill>
              <a:srgbClr val="C0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771DFCCD-E52A-70AF-9CBD-49A15BB2B37A}"/>
              </a:ext>
            </a:extLst>
          </p:cNvPr>
          <p:cNvCxnSpPr>
            <a:cxnSpLocks/>
          </p:cNvCxnSpPr>
          <p:nvPr/>
        </p:nvCxnSpPr>
        <p:spPr>
          <a:xfrm>
            <a:off x="5752253" y="3422993"/>
            <a:ext cx="0" cy="231369"/>
          </a:xfrm>
          <a:prstGeom prst="line">
            <a:avLst/>
          </a:prstGeom>
          <a:ln w="12700">
            <a:solidFill>
              <a:srgbClr val="C0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F14CE9BF-D2A2-1ABF-9461-B0516D902BAA}"/>
              </a:ext>
            </a:extLst>
          </p:cNvPr>
          <p:cNvCxnSpPr>
            <a:cxnSpLocks/>
          </p:cNvCxnSpPr>
          <p:nvPr/>
        </p:nvCxnSpPr>
        <p:spPr>
          <a:xfrm>
            <a:off x="6138571" y="4763940"/>
            <a:ext cx="0" cy="286174"/>
          </a:xfrm>
          <a:prstGeom prst="line">
            <a:avLst/>
          </a:prstGeom>
          <a:ln w="12700">
            <a:solidFill>
              <a:srgbClr val="C0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68A2921-FAB4-8DDE-5A04-3D5865BF5A0E}"/>
              </a:ext>
            </a:extLst>
          </p:cNvPr>
          <p:cNvCxnSpPr>
            <a:cxnSpLocks/>
          </p:cNvCxnSpPr>
          <p:nvPr/>
        </p:nvCxnSpPr>
        <p:spPr>
          <a:xfrm>
            <a:off x="1497805" y="4763940"/>
            <a:ext cx="0" cy="212907"/>
          </a:xfrm>
          <a:prstGeom prst="line">
            <a:avLst/>
          </a:prstGeom>
          <a:ln w="12700">
            <a:solidFill>
              <a:srgbClr val="C0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42EEA626-F9A9-9880-66F6-4713E5ED32FB}"/>
              </a:ext>
            </a:extLst>
          </p:cNvPr>
          <p:cNvCxnSpPr>
            <a:cxnSpLocks/>
          </p:cNvCxnSpPr>
          <p:nvPr/>
        </p:nvCxnSpPr>
        <p:spPr>
          <a:xfrm>
            <a:off x="1497805" y="4763940"/>
            <a:ext cx="4640766" cy="0"/>
          </a:xfrm>
          <a:prstGeom prst="line">
            <a:avLst/>
          </a:prstGeom>
          <a:ln w="12700">
            <a:solidFill>
              <a:srgbClr val="C01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12164</TotalTime>
  <Words>2254</Words>
  <Application>Microsoft Macintosh PowerPoint</Application>
  <PresentationFormat>Panorámica</PresentationFormat>
  <Paragraphs>276</Paragraphs>
  <Slides>24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Agency FB</vt:lpstr>
      <vt:lpstr>Arial</vt:lpstr>
      <vt:lpstr>Calibri</vt:lpstr>
      <vt:lpstr>NexusSansPro</vt:lpstr>
      <vt:lpstr>Segoe UI</vt:lpstr>
      <vt:lpstr>Segoe UI Semibold</vt:lpstr>
      <vt:lpstr>Verdana</vt:lpstr>
      <vt:lpstr>Wingdings</vt:lpstr>
      <vt:lpstr>Tema de Office</vt:lpstr>
      <vt:lpstr>¿Cómo podemos realizar  la protección del paciente DM2  sobre la patología cardiovascular  y la insuficiencia cardíaca?</vt:lpstr>
      <vt:lpstr>SUMARIO</vt:lpstr>
      <vt:lpstr>PREVALENCIA DE COMORBILIDAD EN PACIENTES CON DM2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módulo</dc:title>
  <dc:creator>marcos diaz</dc:creator>
  <cp:lastModifiedBy>marcos diaz</cp:lastModifiedBy>
  <cp:revision>33</cp:revision>
  <dcterms:created xsi:type="dcterms:W3CDTF">2022-06-13T10:22:46Z</dcterms:created>
  <dcterms:modified xsi:type="dcterms:W3CDTF">2023-03-22T09:33:56Z</dcterms:modified>
</cp:coreProperties>
</file>