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61" r:id="rId11"/>
    <p:sldId id="263" r:id="rId12"/>
    <p:sldId id="262" r:id="rId13"/>
    <p:sldId id="264" r:id="rId14"/>
    <p:sldId id="270" r:id="rId15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1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511AC9-1ACA-0106-0981-3D532BA6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B54FEA0-5462-824C-BE16-0880BDED5941}" type="datetimeFigureOut">
              <a:rPr lang="es-ES"/>
              <a:pPr>
                <a:defRPr/>
              </a:pPr>
              <a:t>22/3/23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6B1FE6-057C-AB19-2430-2849CD0D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56A6F-B3E0-8BCC-13E8-FDE5558F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010199A-06AF-BC4F-8A4E-EA4FEDB2E95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87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D4AB5-CBF6-62B8-4830-C89CF625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B5150A-573D-3749-9FC1-D0C6349B5A0A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6B3882-15CB-6C49-4E5D-4D5D521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5BED2-6582-6B41-F86A-F6BDE405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397C9F0-D7F8-C643-9C6D-CCD552DA3B8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691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33FD9-871C-A1D6-5509-693DFB3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91EB6E-CE0B-8E42-84AE-EA452E64C3D0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A2B190-B6A8-4EDE-9656-B2C80E02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93670-4FE2-D403-C0BB-424987B0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32726B-684D-9C4A-944B-0A45BA3F085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67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BFB2D4-EAF0-C752-FAAE-0B9EDB24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4286E7-36CE-1640-803F-EE50766933D0}" type="datetimeFigureOut">
              <a:rPr lang="es-ES"/>
              <a:pPr>
                <a:defRPr/>
              </a:pPr>
              <a:t>22/3/23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CE219-F3D9-4DD4-0C85-8BC7A183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F17BB-FA4B-DB57-48B2-7FC613AA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439FD2C-488B-334B-94A1-F0AF1A44371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4406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61329-28A2-2DFF-030D-527142BD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810B5C-20E0-BA42-85EE-5069B8384350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BCBD2-97C7-499F-89FC-2E712E2E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BC943-A991-A877-4DF3-847681FA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D7780C6-103C-0840-9FD7-3433D3D4B1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6925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88353D-0D52-09F7-2CA5-2668927B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CDB347-4018-144D-B71F-E0C46F0E4E80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C33AD3-A47B-C038-04EB-E9CD3685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C78237-7F30-4D60-0F54-67E029D2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6A2EF71-A4A8-A34A-9DD8-9C44471D5D3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515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044ED4-5437-1D5F-E34C-2B1F15D5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D0622C-A1A6-0A49-A035-247824DF4CC9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259EDD-10D5-A6C3-D11C-087EA534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927FA5-7249-4E63-7DE0-1B525E8A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57040F-9465-824D-A00E-05630EA9CC8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386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BD295C-2EB4-261A-40E1-64151D51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A0F7D7-0028-BE46-8676-010439919CD6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6E16FA-056E-9714-AB08-E5DE1A4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E11F47-CE04-220A-69A2-297D2ED9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68864C2-57CD-D241-8929-219828010F5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65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6A733C-012B-7B76-0A84-94C276A9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24F345-6DDC-3041-9F7C-A7C6534F2FAD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A2204A-1B0E-A930-2094-F4459889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EEB90D-A793-DA89-6783-69E33A30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5A9E424-FA35-B643-8576-86B91BF6DA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15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8B3510-34B7-5853-226B-A0921ED7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E3990E-A9D3-5740-A396-AD6B1D2ECEC1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9601F1-4BB9-C8EF-439C-08D97715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704B07-B0B4-764F-2BD7-F63A1F9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BE21202-19BE-7342-A244-AC219978748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767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7A4ADE-F406-8732-5B07-F0EE9AF7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01901D-5CCD-274F-9919-32A3A59ADD2B}" type="datetimeFigureOut">
              <a:rPr lang="es-ES"/>
              <a:pPr>
                <a:defRPr/>
              </a:pPr>
              <a:t>22/3/23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A04EA8-9F1F-14B3-BAA2-C1EB13FF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656A60-26B1-E174-BAF3-A5B2A419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2A6571E-9CE7-424C-95EC-B05EE0E894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81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39D38C78-D6B1-F8F5-EB50-1A1D9E0DD4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1366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0AF4D32-14E6-C5FB-2F07-CAF8B0755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571750"/>
            <a:ext cx="10515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Segoe UI Semibold" panose="020F0502020204030204" pitchFamily="34" charset="0"/>
          <a:ea typeface="+mj-ea"/>
          <a:cs typeface="Segoe UI Semibold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Segoe UI Semibold" panose="020B0502040204020203" pitchFamily="34" charset="0"/>
          <a:cs typeface="Segoe UI Semibold" panose="020B0502040204020203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C7557-1007-31A1-92FD-C2B2A6540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25" y="2862470"/>
            <a:ext cx="5561013" cy="140887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/>
              <a:t>¿Cómo podemos realizar </a:t>
            </a:r>
            <a:br>
              <a:rPr lang="es-ES" sz="3200" dirty="0"/>
            </a:br>
            <a:r>
              <a:rPr lang="es-ES" sz="3200" dirty="0">
                <a:latin typeface="Segoe UI" panose="020B0502040204020203" pitchFamily="34" charset="0"/>
                <a:cs typeface="Segoe UI" panose="020B0502040204020203" pitchFamily="34" charset="0"/>
              </a:rPr>
              <a:t>la protección renal </a:t>
            </a:r>
            <a:br>
              <a:rPr lang="es-ES" sz="3200" dirty="0"/>
            </a:br>
            <a:r>
              <a:rPr lang="es-ES" sz="3200" dirty="0"/>
              <a:t>del paciente con DM2?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907C3C-8512-71DC-567C-34BEDD949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25" y="4457700"/>
            <a:ext cx="5103605" cy="77028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Ana María Cebrián Cuenca 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s-E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Médico de familia del Centro de Salud Cartagena Casco Antiguo, Cartagena (Murcia)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7C2D3B-52BC-4D73-D881-8021B5E71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22" y="5842840"/>
            <a:ext cx="1561529" cy="592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1D1C502A-6CF0-03E2-19F9-528645BC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81" y="494270"/>
            <a:ext cx="11489038" cy="6462584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B412FA62-6159-B1F9-E78B-0395B362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000726"/>
            <a:ext cx="11353800" cy="1325563"/>
          </a:xfrm>
        </p:spPr>
        <p:txBody>
          <a:bodyPr/>
          <a:lstStyle/>
          <a:p>
            <a:pPr algn="ctr"/>
            <a:r>
              <a:rPr lang="es-ES" alt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ESTUDIOS DE LOS iSGLT-2 EN RELACIÓN A LA NEFROPROTECCIÓN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>
            <a:extLst>
              <a:ext uri="{FF2B5EF4-FFF2-40B4-BE49-F238E27FC236}">
                <a16:creationId xmlns:a16="http://schemas.microsoft.com/office/drawing/2014/main" id="{E75EE8D6-C343-D9EF-A0D6-09A5E8141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32137" r="12024" b="24812"/>
          <a:stretch/>
        </p:blipFill>
        <p:spPr bwMode="auto">
          <a:xfrm>
            <a:off x="805994" y="1238677"/>
            <a:ext cx="6791254" cy="55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24831CE-370A-A732-432B-A4925D3B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248" y="1238677"/>
            <a:ext cx="4335162" cy="2001966"/>
          </a:xfrm>
        </p:spPr>
        <p:txBody>
          <a:bodyPr/>
          <a:lstStyle/>
          <a:p>
            <a:pPr algn="r"/>
            <a:r>
              <a:rPr lang="es-ES" alt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GESTIÓN DE LOS FACTORES DE RIESGO RENAL-CARDÍACO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B51B601-2957-02B3-ACCE-7B290A28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741" y="5869459"/>
            <a:ext cx="3628669" cy="79083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SGLT2: cotransportador de sodio glucosa-2 SRA: sistema renina-angiotensina </a:t>
            </a:r>
            <a:br>
              <a:rPr lang="es-ES" alt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alt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KDIGO.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>
            <a:extLst>
              <a:ext uri="{FF2B5EF4-FFF2-40B4-BE49-F238E27FC236}">
                <a16:creationId xmlns:a16="http://schemas.microsoft.com/office/drawing/2014/main" id="{0B25BFF2-7A04-FC63-9BD5-52C748BC9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7" t="33639" r="26278" b="27517"/>
          <a:stretch/>
        </p:blipFill>
        <p:spPr bwMode="auto">
          <a:xfrm>
            <a:off x="69286" y="1455530"/>
            <a:ext cx="8135599" cy="514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F8F243A5-6B3F-E31F-570B-34726D6C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248" y="1455530"/>
            <a:ext cx="4335162" cy="2001966"/>
          </a:xfrm>
        </p:spPr>
        <p:txBody>
          <a:bodyPr/>
          <a:lstStyle/>
          <a:p>
            <a:pPr algn="r"/>
            <a:r>
              <a:rPr lang="es-ES" alt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ENFOQUE HOLÍSTICO PARA MEJORAR LOS RESULTADOS EN PACIENTES CON DIABETES Y ERC*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CF564916-FF99-262A-E176-52AA227E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623" y="4401486"/>
            <a:ext cx="3509787" cy="2001967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400" dirty="0">
                <a:solidFill>
                  <a:schemeClr val="bg2">
                    <a:lumMod val="10000"/>
                  </a:schemeClr>
                </a:solidFill>
              </a:rPr>
              <a:t>*El IECA o el ARA debe ser el tratamiento de primera línea para la hipertensión cuando hay albuminuria; de lo contrario también pueden considerarse los BCC </a:t>
            </a:r>
            <a:r>
              <a:rPr lang="es-ES" altLang="es-ES" sz="1400" dirty="0" err="1">
                <a:solidFill>
                  <a:schemeClr val="bg2">
                    <a:lumMod val="10000"/>
                  </a:schemeClr>
                </a:solidFill>
              </a:rPr>
              <a:t>dihidropiridínicos</a:t>
            </a:r>
            <a:r>
              <a:rPr lang="es-ES" altLang="es-ES" sz="1400" dirty="0">
                <a:solidFill>
                  <a:schemeClr val="bg2">
                    <a:lumMod val="10000"/>
                  </a:schemeClr>
                </a:solidFill>
              </a:rPr>
              <a:t> o los diuréticos; las tres clases suelen ser necesarias para alcanzar los objetivos de PA. LA </a:t>
            </a:r>
            <a:r>
              <a:rPr lang="es-ES" altLang="es-ES" sz="1400" dirty="0" err="1">
                <a:solidFill>
                  <a:schemeClr val="bg2">
                    <a:lumMod val="10000"/>
                  </a:schemeClr>
                </a:solidFill>
              </a:rPr>
              <a:t>finerenona</a:t>
            </a:r>
            <a:r>
              <a:rPr lang="es-ES" altLang="es-ES" sz="1400" dirty="0">
                <a:solidFill>
                  <a:schemeClr val="bg2">
                    <a:lumMod val="10000"/>
                  </a:schemeClr>
                </a:solidFill>
              </a:rPr>
              <a:t> es actualmente el único ARM no esteroideo con beneficios clínicos renales y cardiovasculares demostrados.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>
            <a:extLst>
              <a:ext uri="{FF2B5EF4-FFF2-40B4-BE49-F238E27FC236}">
                <a16:creationId xmlns:a16="http://schemas.microsoft.com/office/drawing/2014/main" id="{53AAA408-7100-D7E0-C3C2-610229EBB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27539" r="10310" b="17192"/>
          <a:stretch/>
        </p:blipFill>
        <p:spPr bwMode="auto">
          <a:xfrm>
            <a:off x="1074841" y="2019211"/>
            <a:ext cx="10042318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A66000B7-26D8-A3E7-C9A0-BD32A390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726"/>
            <a:ext cx="10515600" cy="1325563"/>
          </a:xfrm>
        </p:spPr>
        <p:txBody>
          <a:bodyPr/>
          <a:lstStyle/>
          <a:p>
            <a:pPr algn="ctr"/>
            <a:r>
              <a:rPr lang="es-ES" alt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USO DE iSGLT-2 EN FUNCIÓN DEL FILTRADO GLOMERULAR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>
            <a:extLst>
              <a:ext uri="{FF2B5EF4-FFF2-40B4-BE49-F238E27FC236}">
                <a16:creationId xmlns:a16="http://schemas.microsoft.com/office/drawing/2014/main" id="{260E1BB4-B3C8-AD96-6373-EBAA1C88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rgbClr val="BF15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CONCLUSIONES</a:t>
            </a:r>
          </a:p>
        </p:txBody>
      </p:sp>
      <p:sp>
        <p:nvSpPr>
          <p:cNvPr id="26627" name="2 Marcador de contenido">
            <a:extLst>
              <a:ext uri="{FF2B5EF4-FFF2-40B4-BE49-F238E27FC236}">
                <a16:creationId xmlns:a16="http://schemas.microsoft.com/office/drawing/2014/main" id="{3F585A12-0A60-A73E-62C1-9A8EA149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La DM continúa siendo la causa más frecuente de ERC avanzada en nuestro medio.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El manejo de la ERC debe ser </a:t>
            </a:r>
            <a:r>
              <a:rPr lang="es-ES" altLang="es-ES" sz="2400" dirty="0" err="1"/>
              <a:t>multidiciplinar</a:t>
            </a:r>
            <a:r>
              <a:rPr lang="es-ES" altLang="es-ES" sz="2400" dirty="0"/>
              <a:t> e integral e incluye la detección precoz, el control glucémico, el manejo de la presión arterial, así como evitar la obesidad y el tabaquismo.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En cuanto al manejo farmacológico de la hiperglucemia en la diabetes con ERC, se postulan en primera línea, la metformina ajustada a función renal y los iSGLT-2.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El manejo precoz y adecuado de la ERC en personas con DM contribuirá a disminuir la incidencia y la prevalencia de la ERC.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43793DF9-AA7A-78F5-AD2E-F3E20483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INTRODUCCIÓN</a:t>
            </a:r>
          </a:p>
        </p:txBody>
      </p:sp>
      <p:sp>
        <p:nvSpPr>
          <p:cNvPr id="14339" name="Marcador de contenido 2">
            <a:extLst>
              <a:ext uri="{FF2B5EF4-FFF2-40B4-BE49-F238E27FC236}">
                <a16:creationId xmlns:a16="http://schemas.microsoft.com/office/drawing/2014/main" id="{1E687304-CA11-E1D4-5377-14B5EA9B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En los últimos 25 años ha aumentado la incidencia y la prevalencia de la enfermedad renal crónica (ERC) un 89 % y un 87 % y la mortalidad debida a la ERC.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Principalmente por el aumento de la diabetes mellitus (DM), principal causa de la carga mundial de ERC.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En pacientes con enfermedad renal diabética (ERD) se recomienda un control glucémico adecuado, el uso de los inhibidores del sistema renina-angiotensina (SRA) y los inhibidores del cotransportador de sodio-glucosa 2 (iSGLT-2).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Es importante la detección precoz de la ERC, el manejo de los factores de progresión y de sus complicaciones.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3A31EAA1-358B-DCE0-B350-C585701E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GESTIÓN INTEGRAL DE LA DIABETES MELLITUS Y LA ERC</a:t>
            </a:r>
          </a:p>
        </p:txBody>
      </p:sp>
      <p:sp>
        <p:nvSpPr>
          <p:cNvPr id="15363" name="2 Marcador de contenido">
            <a:extLst>
              <a:ext uri="{FF2B5EF4-FFF2-40B4-BE49-F238E27FC236}">
                <a16:creationId xmlns:a16="http://schemas.microsoft.com/office/drawing/2014/main" id="{40E9B1F4-E856-7EF2-8513-739B3B41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213"/>
            <a:ext cx="10515600" cy="396875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Las personas con diabetes mellitus y ERC pueden sufrir </a:t>
            </a:r>
            <a:r>
              <a:rPr lang="es-ES" altLang="es-ES" sz="2100" i="1" dirty="0"/>
              <a:t>complicaciones agudas </a:t>
            </a:r>
            <a:r>
              <a:rPr lang="es-ES" altLang="es-ES" sz="2100" dirty="0"/>
              <a:t>(hipoglucemia y cetoacidosis diabética); </a:t>
            </a:r>
            <a:r>
              <a:rPr lang="es-ES" altLang="es-ES" sz="2100" i="1" dirty="0"/>
              <a:t>complicaciones a largo plazo</a:t>
            </a:r>
            <a:r>
              <a:rPr lang="es-ES" altLang="es-ES" sz="2100" dirty="0"/>
              <a:t>, (retinopatía, neuropatía, insuficiencia renal con necesidad de diálisis o trasplante); y </a:t>
            </a:r>
            <a:r>
              <a:rPr lang="es-ES" altLang="es-ES" sz="2100" i="1" dirty="0"/>
              <a:t>complicaciones cardiovasculares</a:t>
            </a:r>
            <a:r>
              <a:rPr lang="es-ES" altLang="es-ES" sz="2100" dirty="0"/>
              <a:t>,  (isquemia, arritmia e insuficiencia cardíaca).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La atención integral de la diabetes mellitus debe incluir: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altLang="es-ES" sz="2100" dirty="0"/>
              <a:t>detección periódica de estas complicaciones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altLang="es-ES" sz="2100" dirty="0"/>
              <a:t>control de los numerosos factores de riesgo cardiovascular (hiperglucemia, hipertensión, dislipidemia, obesidad y tabaquismo).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100" dirty="0"/>
              <a:t>Se necesita una intervención multifactorial para abordar los factores de riesgo con las modificaciones del estilo de vida, incluyendo el apoyo para dejar de fumar, el asesoramiento dietético, la actividad física y la intervención farmacológica.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9B4F3072-D1C6-4F8B-AA98-08E97220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CRIBADO DE ERC </a:t>
            </a:r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92618FD8-C3DC-D365-1E13-ACAA59C2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Anualmente evaluar albúmina urinaria y tasa de filtración glomerular estimada (</a:t>
            </a:r>
            <a:r>
              <a:rPr lang="es-ES" altLang="es-ES" sz="2400" dirty="0" err="1"/>
              <a:t>TFGe</a:t>
            </a:r>
            <a:r>
              <a:rPr lang="es-ES" altLang="es-ES" sz="2400" dirty="0"/>
              <a:t>) en pacientes con diabetes mellitus de tipo 1 con una duración de 5 años y en todos pacientes con DM2.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B</a:t>
            </a:r>
            <a:r>
              <a:rPr lang="es-ES" altLang="es-ES" sz="2400" dirty="0">
                <a:solidFill>
                  <a:srgbClr val="002060"/>
                </a:solidFill>
              </a:rPr>
              <a:t>)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Los pacientes con DM y cociente albúmina/creatinina (CAC) ≥300 mg/g y/o una (</a:t>
            </a:r>
            <a:r>
              <a:rPr lang="es-ES" altLang="es-ES" sz="2400" dirty="0" err="1"/>
              <a:t>TFGe</a:t>
            </a:r>
            <a:r>
              <a:rPr lang="es-ES" altLang="es-ES" sz="2400" dirty="0"/>
              <a:t>) de 30-60 ml/min/1,73 m</a:t>
            </a:r>
            <a:r>
              <a:rPr lang="es-ES" altLang="es-ES" sz="2400" baseline="30000" dirty="0"/>
              <a:t>2 </a:t>
            </a:r>
            <a:r>
              <a:rPr lang="es-ES" altLang="es-ES" sz="2400" dirty="0"/>
              <a:t>deben ser controlados dos veces al año para orientar el tratamiento.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B</a:t>
            </a:r>
            <a:r>
              <a:rPr lang="es-ES" altLang="es-ES" sz="24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FA49CCA7-13EB-9951-162C-277F9DD4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TRATAMIENTO DE LA ERC</a:t>
            </a:r>
          </a:p>
        </p:txBody>
      </p:sp>
      <p:sp>
        <p:nvSpPr>
          <p:cNvPr id="17411" name="2 Marcador de contenido">
            <a:extLst>
              <a:ext uri="{FF2B5EF4-FFF2-40B4-BE49-F238E27FC236}">
                <a16:creationId xmlns:a16="http://schemas.microsoft.com/office/drawing/2014/main" id="{4ED8D4DF-DD05-A34F-5779-18B7988C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9988"/>
            <a:ext cx="10515600" cy="39703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altLang="es-ES" sz="2400" dirty="0"/>
              <a:t>Se debe </a:t>
            </a:r>
            <a:r>
              <a:rPr lang="es-ES" altLang="es-ES" sz="2400" i="1" dirty="0"/>
              <a:t>optimizar el control de la glucosa </a:t>
            </a:r>
            <a:r>
              <a:rPr lang="es-ES" altLang="es-ES" sz="2400" dirty="0"/>
              <a:t>para </a:t>
            </a:r>
            <a:r>
              <a:rPr lang="es-ES" altLang="es-ES" sz="2400" b="1" dirty="0"/>
              <a:t>reducir el riesgo o ralentizar la progresión de la enfermedad renal crónica</a:t>
            </a:r>
            <a:r>
              <a:rPr lang="es-ES" altLang="es-ES" sz="2400" dirty="0"/>
              <a:t>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s-ES" altLang="es-ES" sz="2400" dirty="0"/>
              <a:t>Para los pacientes con DM2 y enfermedad renal diabética, se recomienda el </a:t>
            </a:r>
            <a:r>
              <a:rPr lang="es-ES" altLang="es-ES" sz="2400" i="1" dirty="0"/>
              <a:t>uso de un iSGLT-2 </a:t>
            </a:r>
            <a:r>
              <a:rPr lang="es-ES" altLang="es-ES" sz="2400" dirty="0"/>
              <a:t>en pacientes con </a:t>
            </a:r>
            <a:r>
              <a:rPr lang="es-ES" altLang="es-ES" sz="2400" i="1" dirty="0" err="1"/>
              <a:t>TFGe</a:t>
            </a:r>
            <a:r>
              <a:rPr lang="es-ES" altLang="es-ES" sz="2400" i="1" dirty="0"/>
              <a:t> ≥25 </a:t>
            </a:r>
            <a:r>
              <a:rPr lang="es-ES" altLang="es-ES" sz="2400" dirty="0"/>
              <a:t>ml/min/1,73 m</a:t>
            </a:r>
            <a:r>
              <a:rPr lang="es-ES" altLang="es-ES" sz="2400" baseline="30000" dirty="0"/>
              <a:t>2</a:t>
            </a:r>
            <a:r>
              <a:rPr lang="es-ES" altLang="es-ES" sz="2400" dirty="0"/>
              <a:t> y CAC </a:t>
            </a:r>
            <a:r>
              <a:rPr lang="es-ES" altLang="es-ES" sz="2400" i="1" dirty="0"/>
              <a:t>≥300</a:t>
            </a:r>
            <a:r>
              <a:rPr lang="es-ES" altLang="es-ES" sz="2400" dirty="0"/>
              <a:t> mg/g para </a:t>
            </a:r>
            <a:r>
              <a:rPr lang="es-ES" altLang="es-ES" sz="2400" b="1" dirty="0"/>
              <a:t>reducir la progresión de la ERC y los eventos cardiovasculares</a:t>
            </a:r>
            <a:r>
              <a:rPr lang="es-ES" altLang="es-ES" sz="2400" dirty="0"/>
              <a:t>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es-ES" altLang="es-ES" sz="2400" dirty="0"/>
              <a:t>En pacientes con DM2 y ERC, se debe considerar el uso de </a:t>
            </a:r>
            <a:r>
              <a:rPr lang="es-ES" altLang="es-ES" sz="2400" i="1" dirty="0"/>
              <a:t>iSGLT-2 </a:t>
            </a:r>
            <a:r>
              <a:rPr lang="es-ES" altLang="es-ES" sz="2400" dirty="0"/>
              <a:t>para </a:t>
            </a:r>
            <a:r>
              <a:rPr lang="es-ES" altLang="es-ES" sz="2400" b="1" dirty="0"/>
              <a:t>reducir el riesgo cardiovascular </a:t>
            </a:r>
            <a:r>
              <a:rPr lang="es-ES" altLang="es-ES" sz="2400" dirty="0"/>
              <a:t>cuando la </a:t>
            </a:r>
            <a:r>
              <a:rPr lang="es-ES" altLang="es-ES" sz="2400" dirty="0" err="1"/>
              <a:t>TFGe</a:t>
            </a:r>
            <a:r>
              <a:rPr lang="es-ES" altLang="es-ES" sz="2400" dirty="0"/>
              <a:t> y CAC ≥25 ml/min/1,73 m</a:t>
            </a:r>
            <a:r>
              <a:rPr lang="es-ES" altLang="es-ES" sz="2400" baseline="30000" dirty="0"/>
              <a:t>2 </a:t>
            </a:r>
            <a:r>
              <a:rPr lang="es-ES" altLang="es-ES" sz="2400" dirty="0"/>
              <a:t>o ≥ 300 mg/g, respectivamente.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E2AB7DF7-6378-F0D0-E2F7-7AA4E39B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TRATAMIENTO DE LA ERC</a:t>
            </a:r>
          </a:p>
        </p:txBody>
      </p:sp>
      <p:sp>
        <p:nvSpPr>
          <p:cNvPr id="18435" name="2 Marcador de contenido">
            <a:extLst>
              <a:ext uri="{FF2B5EF4-FFF2-40B4-BE49-F238E27FC236}">
                <a16:creationId xmlns:a16="http://schemas.microsoft.com/office/drawing/2014/main" id="{E037CB42-DC4A-4D64-E19E-2CE71C70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813"/>
            <a:ext cx="10515600" cy="3970337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300" dirty="0"/>
              <a:t>En pacientes con ERC que tienen un mayor riesgo de eventos cardiovasculares o de progresión de la ERC o que no puedan utilizar un iSGLT-2, se recomienda un </a:t>
            </a:r>
            <a:r>
              <a:rPr lang="es-ES" altLang="es-ES" sz="2300" i="1" dirty="0"/>
              <a:t>antagonista de los receptores de mineralocorticoides no esteroideos </a:t>
            </a:r>
            <a:r>
              <a:rPr lang="es-ES" altLang="es-ES" sz="2300" dirty="0"/>
              <a:t>(</a:t>
            </a:r>
            <a:r>
              <a:rPr lang="es-ES" altLang="es-ES" sz="2300" dirty="0" err="1"/>
              <a:t>finerenona</a:t>
            </a:r>
            <a:r>
              <a:rPr lang="es-ES" altLang="es-ES" sz="2300" dirty="0"/>
              <a:t>) para </a:t>
            </a:r>
            <a:r>
              <a:rPr lang="es-ES" altLang="es-ES" sz="2300" b="1" dirty="0"/>
              <a:t>reducir la progresión de la enfermedad renal y los eventos cardiovasculares</a:t>
            </a:r>
            <a:r>
              <a:rPr lang="es-ES" altLang="es-ES" sz="2300" dirty="0"/>
              <a:t>. </a:t>
            </a:r>
            <a:r>
              <a:rPr lang="es-ES" altLang="es-ES" sz="2300" dirty="0">
                <a:solidFill>
                  <a:srgbClr val="002060"/>
                </a:solidFill>
              </a:rPr>
              <a:t>(</a:t>
            </a:r>
            <a:r>
              <a:rPr lang="es-ES" altLang="es-ES" sz="23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300" dirty="0">
                <a:solidFill>
                  <a:srgbClr val="002060"/>
                </a:solidFill>
              </a:rPr>
              <a:t>)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300" dirty="0"/>
              <a:t>En pacientes con ERC con </a:t>
            </a:r>
            <a:r>
              <a:rPr lang="es-ES" altLang="es-ES" sz="2300" i="1" dirty="0"/>
              <a:t>CAC ≥300 </a:t>
            </a:r>
            <a:r>
              <a:rPr lang="es-ES" altLang="es-ES" sz="2300" dirty="0"/>
              <a:t>mg/g, se </a:t>
            </a:r>
            <a:r>
              <a:rPr lang="es-ES" altLang="es-ES" sz="2300" b="1" dirty="0"/>
              <a:t>recomienda una reducción del 30 % o más en el CAC para retrasar la progresión de la ERC</a:t>
            </a:r>
            <a:r>
              <a:rPr lang="es-ES" altLang="es-ES" sz="2300" dirty="0"/>
              <a:t>. </a:t>
            </a:r>
            <a:r>
              <a:rPr lang="es-ES" altLang="es-ES" sz="2300" dirty="0">
                <a:solidFill>
                  <a:srgbClr val="002060"/>
                </a:solidFill>
              </a:rPr>
              <a:t>(</a:t>
            </a:r>
            <a:r>
              <a:rPr lang="es-ES" altLang="es-ES" sz="2300" dirty="0">
                <a:solidFill>
                  <a:srgbClr val="BF152E"/>
                </a:solidFill>
              </a:rPr>
              <a:t>Grado de recomendación B</a:t>
            </a:r>
            <a:r>
              <a:rPr lang="es-ES" altLang="es-ES" sz="2300" dirty="0">
                <a:solidFill>
                  <a:srgbClr val="002060"/>
                </a:solidFill>
              </a:rPr>
              <a:t>)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300" i="1" dirty="0"/>
              <a:t>Optimizar la presión arterial y reducir la variabilidad </a:t>
            </a:r>
            <a:r>
              <a:rPr lang="es-ES" altLang="es-ES" sz="2300" dirty="0"/>
              <a:t>de la presión arterial para </a:t>
            </a:r>
            <a:r>
              <a:rPr lang="es-ES" altLang="es-ES" sz="2300" b="1" dirty="0"/>
              <a:t>reducir el riesgo o ralentizar la progresión de la ERC</a:t>
            </a:r>
            <a:r>
              <a:rPr lang="es-ES" altLang="es-ES" sz="2300" dirty="0"/>
              <a:t>. </a:t>
            </a:r>
            <a:r>
              <a:rPr lang="es-ES" altLang="es-ES" sz="2300" dirty="0">
                <a:solidFill>
                  <a:srgbClr val="002060"/>
                </a:solidFill>
              </a:rPr>
              <a:t>(</a:t>
            </a:r>
            <a:r>
              <a:rPr lang="es-ES" altLang="es-ES" sz="23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3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:a16="http://schemas.microsoft.com/office/drawing/2014/main" id="{17F39AA8-1BE2-DC72-F4B6-33D74230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TRATAMIENTO DE LA ERC</a:t>
            </a:r>
          </a:p>
        </p:txBody>
      </p:sp>
      <p:sp>
        <p:nvSpPr>
          <p:cNvPr id="19459" name="2 Marcador de contenido">
            <a:extLst>
              <a:ext uri="{FF2B5EF4-FFF2-40B4-BE49-F238E27FC236}">
                <a16:creationId xmlns:a16="http://schemas.microsoft.com/office/drawing/2014/main" id="{0F9B4B8C-B967-6615-560F-44956AA5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No interrumpir el bloqueo del sistema renina-angiotensina por aumentos menores de la creatinina sérica (≤ 30 %) en ausencia de depleción de volumen.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Para las personas con ERC en estadio 3 o superior no dependiente de diálisis, la ingesta de proteínas en la dieta debe ser un máximo de 0,8 g/kg de peso corporal al día (la cantidad diaria recomendada).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Para los pacientes en diálisis, deben tenerse en cuenta los niveles de proteínas en la dieta, ya que la desnutrición es un problema importante en ellos.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B</a:t>
            </a:r>
            <a:r>
              <a:rPr lang="es-ES" altLang="es-ES" sz="24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A6504663-9B8A-E17E-98AC-2E899F40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TRATAMIENTO DE LA ERC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D74C958-0A06-044B-D6AC-6138919FC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dirty="0"/>
              <a:t>En pacientes no embarazadas con diabetes mellitus e hipertensión, se recomienda un inhibidor de la ECA (IECA) o un bloqueador de los receptores de la </a:t>
            </a:r>
            <a:r>
              <a:rPr lang="es-ES" sz="2400" dirty="0" err="1"/>
              <a:t>angiotensina</a:t>
            </a:r>
            <a:r>
              <a:rPr lang="es-ES" sz="2400" dirty="0"/>
              <a:t> (ARA2) para aquellos con CAC (30- 299 mg/g) (</a:t>
            </a:r>
            <a:r>
              <a:rPr lang="es-ES" sz="2400" dirty="0">
                <a:solidFill>
                  <a:srgbClr val="BF152E"/>
                </a:solidFill>
              </a:rPr>
              <a:t>Grado de recomendación B</a:t>
            </a:r>
            <a:r>
              <a:rPr lang="es-ES" sz="2400" dirty="0">
                <a:solidFill>
                  <a:srgbClr val="002060"/>
                </a:solidFill>
              </a:rPr>
              <a:t>) </a:t>
            </a:r>
            <a:r>
              <a:rPr lang="es-ES" sz="2400" dirty="0"/>
              <a:t>y se recomienda encarecidamente para aquellos con CAC ≥300 mg/g y/o una </a:t>
            </a:r>
            <a:r>
              <a:rPr lang="es-ES" sz="2400" dirty="0" err="1"/>
              <a:t>TFGe</a:t>
            </a:r>
            <a:r>
              <a:rPr lang="es-ES" sz="2400" dirty="0"/>
              <a:t>&lt; 60 ml/min/1,73 m</a:t>
            </a:r>
            <a:r>
              <a:rPr lang="es-ES" sz="2400" baseline="30000" dirty="0"/>
              <a:t>2</a:t>
            </a:r>
            <a:r>
              <a:rPr lang="es-ES" sz="2400" dirty="0"/>
              <a:t>. </a:t>
            </a:r>
            <a:r>
              <a:rPr lang="es-ES" sz="2400" dirty="0">
                <a:solidFill>
                  <a:srgbClr val="002060"/>
                </a:solidFill>
              </a:rPr>
              <a:t>(</a:t>
            </a:r>
            <a:r>
              <a:rPr 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sz="2400" dirty="0">
                <a:solidFill>
                  <a:srgbClr val="002060"/>
                </a:solidFill>
              </a:rPr>
              <a:t>)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dirty="0"/>
              <a:t>Se deben controlar periódicamente los niveles de creatinina y potasio para detectar el aumento de </a:t>
            </a:r>
            <a:r>
              <a:rPr lang="es-ES" sz="2400" dirty="0" err="1"/>
              <a:t>creatinina</a:t>
            </a:r>
            <a:r>
              <a:rPr lang="es-ES" sz="2400" dirty="0"/>
              <a:t> o cambios en el potasio cuando se utilizan IECA, ARA2 o diuréticos. </a:t>
            </a:r>
            <a:r>
              <a:rPr lang="es-ES" sz="2400" dirty="0">
                <a:solidFill>
                  <a:srgbClr val="002060"/>
                </a:solidFill>
              </a:rPr>
              <a:t>(</a:t>
            </a:r>
            <a:r>
              <a:rPr lang="es-ES" sz="2400" dirty="0">
                <a:solidFill>
                  <a:srgbClr val="BF152E"/>
                </a:solidFill>
              </a:rPr>
              <a:t>Grado de recomendación B</a:t>
            </a:r>
            <a:r>
              <a:rPr lang="es-ES" sz="2400" dirty="0">
                <a:solidFill>
                  <a:srgbClr val="002060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EFF3AEC2-2EED-622B-C32E-999D6437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TRATAMIENTO DE LA ERC</a:t>
            </a:r>
          </a:p>
        </p:txBody>
      </p:sp>
      <p:sp>
        <p:nvSpPr>
          <p:cNvPr id="21507" name="2 Marcador de contenido">
            <a:extLst>
              <a:ext uri="{FF2B5EF4-FFF2-40B4-BE49-F238E27FC236}">
                <a16:creationId xmlns:a16="http://schemas.microsoft.com/office/drawing/2014/main" id="{EDD7662A-E0CB-5E55-355C-CCCC031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No se recomienda un IECA o un ARA2 para la prevención primaria de la ERC en pacientes con diabetes mellitus que tengan una presión arterial normal, CAC normal y una </a:t>
            </a:r>
            <a:r>
              <a:rPr lang="es-ES" altLang="es-ES" sz="2400" dirty="0" err="1"/>
              <a:t>TFGe</a:t>
            </a:r>
            <a:r>
              <a:rPr lang="es-ES" altLang="es-ES" sz="2400" dirty="0"/>
              <a:t> normal.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Los pacientes deben ser remitidos para evaluación por un nefrólogo si tienen una </a:t>
            </a:r>
            <a:r>
              <a:rPr lang="es-ES" altLang="es-ES" sz="2400" dirty="0" err="1"/>
              <a:t>TFGe</a:t>
            </a:r>
            <a:r>
              <a:rPr lang="es-ES" altLang="es-ES" sz="2400" dirty="0"/>
              <a:t>&lt; 30 ml/min/1,73 m2.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ES" sz="2400" dirty="0"/>
              <a:t>Hay que remitir rápidamente a un nefrólogo en caso de incertidumbre sobre la etiología de la enfermedad renal, problemas de manejo y progresión rápida de la enfermedad renal. </a:t>
            </a:r>
            <a:r>
              <a:rPr lang="es-ES" altLang="es-ES" sz="2400" dirty="0">
                <a:solidFill>
                  <a:srgbClr val="002060"/>
                </a:solidFill>
              </a:rPr>
              <a:t>(</a:t>
            </a:r>
            <a:r>
              <a:rPr lang="es-ES" altLang="es-ES" sz="2400" dirty="0">
                <a:solidFill>
                  <a:srgbClr val="BF152E"/>
                </a:solidFill>
              </a:rPr>
              <a:t>Grado de recomendación A</a:t>
            </a:r>
            <a:r>
              <a:rPr lang="es-ES" altLang="es-ES" sz="2400" dirty="0">
                <a:solidFill>
                  <a:srgbClr val="002060"/>
                </a:solidFill>
              </a:rPr>
              <a:t>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1206</Words>
  <Application>Microsoft Macintosh PowerPoint</Application>
  <PresentationFormat>Panorámica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Semibold</vt:lpstr>
      <vt:lpstr>Wingdings</vt:lpstr>
      <vt:lpstr>Tema de Office</vt:lpstr>
      <vt:lpstr>¿Cómo podemos realizar  la protección renal  del paciente con DM2?</vt:lpstr>
      <vt:lpstr>INTRODUCCIÓN</vt:lpstr>
      <vt:lpstr>GESTIÓN INTEGRAL DE LA DIABETES MELLITUS Y LA ERC</vt:lpstr>
      <vt:lpstr>CRIBADO DE ERC </vt:lpstr>
      <vt:lpstr>TRATAMIENTO DE LA ERC</vt:lpstr>
      <vt:lpstr>TRATAMIENTO DE LA ERC</vt:lpstr>
      <vt:lpstr>TRATAMIENTO DE LA ERC</vt:lpstr>
      <vt:lpstr>TRATAMIENTO DE LA ERC</vt:lpstr>
      <vt:lpstr>TRATAMIENTO DE LA ERC</vt:lpstr>
      <vt:lpstr>ESTUDIOS DE LOS iSGLT-2 EN RELACIÓN A LA NEFROPROTECCIÓN</vt:lpstr>
      <vt:lpstr>GESTIÓN DE LOS FACTORES DE RIESGO RENAL-CARDÍACO</vt:lpstr>
      <vt:lpstr>ENFOQUE HOLÍSTICO PARA MEJORAR LOS RESULTADOS EN PACIENTES CON DIABETES Y ERC*</vt:lpstr>
      <vt:lpstr>USO DE iSGLT-2 EN FUNCIÓN DEL FILTRADO GLOMERULAR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módulo</dc:title>
  <dc:creator>marcos diaz</dc:creator>
  <cp:lastModifiedBy>marcos diaz</cp:lastModifiedBy>
  <cp:revision>13</cp:revision>
  <dcterms:created xsi:type="dcterms:W3CDTF">2022-06-13T10:22:46Z</dcterms:created>
  <dcterms:modified xsi:type="dcterms:W3CDTF">2023-03-22T09:34:56Z</dcterms:modified>
</cp:coreProperties>
</file>