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65" r:id="rId6"/>
    <p:sldId id="261" r:id="rId7"/>
    <p:sldId id="266" r:id="rId8"/>
    <p:sldId id="267" r:id="rId9"/>
    <p:sldId id="268" r:id="rId10"/>
    <p:sldId id="262" r:id="rId11"/>
    <p:sldId id="263"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B6A7A-C79E-9212-D7DC-A0FBF137995A}"/>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60C5AE18-B8D3-F27D-C858-990CDF609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571E2A78-ADB8-4CA1-ED35-356106E5A19E}"/>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82BECC94-D4A0-DB45-8A87-F2C7A539926B}" type="datetimeFigureOut">
              <a:rPr lang="es-ES" smtClean="0"/>
              <a:pPr/>
              <a:t>22/3/23</a:t>
            </a:fld>
            <a:endParaRPr lang="es-ES" dirty="0"/>
          </a:p>
        </p:txBody>
      </p:sp>
      <p:sp>
        <p:nvSpPr>
          <p:cNvPr id="5" name="Marcador de pie de página 4">
            <a:extLst>
              <a:ext uri="{FF2B5EF4-FFF2-40B4-BE49-F238E27FC236}">
                <a16:creationId xmlns:a16="http://schemas.microsoft.com/office/drawing/2014/main" id="{FBDC7F3F-89BD-DB4E-3116-E12226834F5B}"/>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AC89DD3-751F-C7E5-D934-D1D022BDEEEB}"/>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F7891A5-F63B-3447-A1CC-055888DD6625}" type="slidenum">
              <a:rPr lang="es-ES" smtClean="0"/>
              <a:pPr/>
              <a:t>‹Nº›</a:t>
            </a:fld>
            <a:endParaRPr lang="es-ES" dirty="0"/>
          </a:p>
        </p:txBody>
      </p:sp>
    </p:spTree>
    <p:extLst>
      <p:ext uri="{BB962C8B-B14F-4D97-AF65-F5344CB8AC3E}">
        <p14:creationId xmlns:p14="http://schemas.microsoft.com/office/powerpoint/2010/main" val="34842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704C5-6754-D469-2EEB-ED8493AD36DB}"/>
              </a:ext>
            </a:extLst>
          </p:cNvPr>
          <p:cNvSpPr>
            <a:spLocks noGrp="1"/>
          </p:cNvSpPr>
          <p:nvPr>
            <p:ph type="title"/>
          </p:nvPr>
        </p:nvSpPr>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7DEA633-77D3-9112-CE75-561EC0581FAE}"/>
              </a:ext>
            </a:extLst>
          </p:cNvPr>
          <p:cNvSpPr>
            <a:spLocks noGrp="1"/>
          </p:cNvSpPr>
          <p:nvPr>
            <p:ph type="body" orient="vert" idx="1"/>
          </p:nvPr>
        </p:nvSpPr>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39160245-FCFC-56B2-A4A1-8F5893B84D6F}"/>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5" name="Marcador de pie de página 4">
            <a:extLst>
              <a:ext uri="{FF2B5EF4-FFF2-40B4-BE49-F238E27FC236}">
                <a16:creationId xmlns:a16="http://schemas.microsoft.com/office/drawing/2014/main" id="{D21DD41F-F635-A362-82A5-DEBEA021EC5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0973708-2A7B-6120-4B76-94ED7602E522}"/>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236227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69446-E3C0-86E5-C2F3-64C4F10B8783}"/>
              </a:ext>
            </a:extLst>
          </p:cNvPr>
          <p:cNvSpPr>
            <a:spLocks noGrp="1"/>
          </p:cNvSpPr>
          <p:nvPr>
            <p:ph type="title" orient="vert"/>
          </p:nvPr>
        </p:nvSpPr>
        <p:spPr>
          <a:xfrm>
            <a:off x="8724900" y="365125"/>
            <a:ext cx="2628900" cy="5811838"/>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CD068539-F08B-7228-2B9C-EADCAF140C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2603AE7-53DA-ECDD-E750-B34CC16E86BB}"/>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5" name="Marcador de pie de página 4">
            <a:extLst>
              <a:ext uri="{FF2B5EF4-FFF2-40B4-BE49-F238E27FC236}">
                <a16:creationId xmlns:a16="http://schemas.microsoft.com/office/drawing/2014/main" id="{720404CE-56D3-F2E9-A7B3-2FDF14B491B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5B890A8-E4D0-EAF0-A1C9-53FE99F822AF}"/>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328548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42B1F-76C0-BF52-78CA-E20D4B309A09}"/>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59C78816-DDAC-197C-B057-EE911FAB403F}"/>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6F2A0A8-2400-278F-234E-F64B29C164CC}"/>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dirty="0"/>
          </a:p>
        </p:txBody>
      </p:sp>
      <p:sp>
        <p:nvSpPr>
          <p:cNvPr id="5" name="Marcador de pie de página 4">
            <a:extLst>
              <a:ext uri="{FF2B5EF4-FFF2-40B4-BE49-F238E27FC236}">
                <a16:creationId xmlns:a16="http://schemas.microsoft.com/office/drawing/2014/main" id="{629FE928-921D-D7DB-1241-FEE12589F95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E0D0711-FB0A-A4E8-CEDC-660F4D8C3C36}"/>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381132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38045-CCE5-3331-B05D-08CF3566CFD0}"/>
              </a:ext>
            </a:extLst>
          </p:cNvPr>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E11920A-2C8F-7301-A00C-02161E611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8EDE43C2-B2BB-011A-EE90-F5FC9009EB9E}"/>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5" name="Marcador de pie de página 4">
            <a:extLst>
              <a:ext uri="{FF2B5EF4-FFF2-40B4-BE49-F238E27FC236}">
                <a16:creationId xmlns:a16="http://schemas.microsoft.com/office/drawing/2014/main" id="{E4943BCD-878B-F2AB-E77A-5C424E77D0B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7903468-D050-6CFD-32A5-1DF3655D99A9}"/>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239806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F9354-05AB-3FA2-2A2A-D9233E5D0112}"/>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8BF0F19-4959-498E-326D-2737BEC076AB}"/>
              </a:ext>
            </a:extLst>
          </p:cNvPr>
          <p:cNvSpPr>
            <a:spLocks noGrp="1"/>
          </p:cNvSpPr>
          <p:nvPr>
            <p:ph sz="half" idx="1"/>
          </p:nvPr>
        </p:nvSpPr>
        <p:spPr>
          <a:xfrm>
            <a:off x="838200" y="1825625"/>
            <a:ext cx="5181600" cy="435133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BE027B96-E426-D867-145E-5DFD988FC8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66372C-A4B6-B69D-7D7B-5FBD2E3B4C2A}"/>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6" name="Marcador de pie de página 5">
            <a:extLst>
              <a:ext uri="{FF2B5EF4-FFF2-40B4-BE49-F238E27FC236}">
                <a16:creationId xmlns:a16="http://schemas.microsoft.com/office/drawing/2014/main" id="{6B6A2A7E-02B3-9E6C-FF6E-45BF2EFC05C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6DDCDDC-1400-C322-D53B-15BABA93D85E}"/>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301383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CAC45-DAAB-D179-B666-3BBC76035E72}"/>
              </a:ext>
            </a:extLst>
          </p:cNvPr>
          <p:cNvSpPr>
            <a:spLocks noGrp="1"/>
          </p:cNvSpPr>
          <p:nvPr>
            <p:ph type="title"/>
          </p:nvPr>
        </p:nvSpPr>
        <p:spPr>
          <a:xfrm>
            <a:off x="839788" y="365125"/>
            <a:ext cx="10515600"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E867560-179B-FD49-0D17-F68D84EC4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F862CBC3-FB37-F490-8D53-1ECD52459486}"/>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0A18C2EA-B21D-6A54-8C06-58D5A2A2B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0C0073A-0E22-7DBE-09E9-6FD1A78A53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6FCBF4D-B184-AC5D-09F9-EAFC2FD50E07}"/>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8" name="Marcador de pie de página 7">
            <a:extLst>
              <a:ext uri="{FF2B5EF4-FFF2-40B4-BE49-F238E27FC236}">
                <a16:creationId xmlns:a16="http://schemas.microsoft.com/office/drawing/2014/main" id="{FBC091E3-AE90-E049-55CB-5B20769C46B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F6B4F08-AE25-5FD0-822C-D9B5ADA17F9A}"/>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108513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A4103-91B4-2AF1-2FD4-089E4F388E03}"/>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05D5AE50-E8CB-B93A-FE6A-528C4AE9E191}"/>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4" name="Marcador de pie de página 3">
            <a:extLst>
              <a:ext uri="{FF2B5EF4-FFF2-40B4-BE49-F238E27FC236}">
                <a16:creationId xmlns:a16="http://schemas.microsoft.com/office/drawing/2014/main" id="{003B9D70-B50C-2BCB-2FC8-FC350B65630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875D96B-391A-86B5-0F42-F78AC365D4F2}"/>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39450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493B2E-49E4-09D4-F39A-BDDE1AA8DEE8}"/>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3" name="Marcador de pie de página 2">
            <a:extLst>
              <a:ext uri="{FF2B5EF4-FFF2-40B4-BE49-F238E27FC236}">
                <a16:creationId xmlns:a16="http://schemas.microsoft.com/office/drawing/2014/main" id="{A7D943A2-FF09-B11A-3356-62CDA67BD25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9D9C3D8-F9B1-0205-611D-1B751EA3B606}"/>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348742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DFF68-3FFC-65C5-22C6-58FA2CA93C9B}"/>
              </a:ext>
            </a:extLst>
          </p:cNvPr>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4BA08641-D571-606D-F2F4-1CC5FB496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56B4EE98-80DF-E7CD-77E0-12A563BB1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0280C341-4229-5673-8E98-2833CBD6E2F3}"/>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6" name="Marcador de pie de página 5">
            <a:extLst>
              <a:ext uri="{FF2B5EF4-FFF2-40B4-BE49-F238E27FC236}">
                <a16:creationId xmlns:a16="http://schemas.microsoft.com/office/drawing/2014/main" id="{557B2972-D1DB-5F61-13F2-F1D39F1E2F9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AD39E3-ABAF-4CF3-EEE1-D3C4B4BE3E6E}"/>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400230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D6547-DD03-9B47-3739-278F09591F94}"/>
              </a:ext>
            </a:extLst>
          </p:cNvPr>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917E3FEE-5F78-7F7A-9338-DDD695DB9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9DF76D2-FF77-547C-C349-647A65633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EAED07D1-2EB4-03B9-8723-6B63364E624B}"/>
              </a:ext>
            </a:extLst>
          </p:cNvPr>
          <p:cNvSpPr>
            <a:spLocks noGrp="1"/>
          </p:cNvSpPr>
          <p:nvPr>
            <p:ph type="dt" sz="half" idx="10"/>
          </p:nvPr>
        </p:nvSpPr>
        <p:spPr>
          <a:xfrm>
            <a:off x="838200" y="6356350"/>
            <a:ext cx="2743200" cy="365125"/>
          </a:xfrm>
          <a:prstGeom prst="rect">
            <a:avLst/>
          </a:prstGeom>
        </p:spPr>
        <p:txBody>
          <a:bodyPr/>
          <a:lstStyle/>
          <a:p>
            <a:fld id="{82BECC94-D4A0-DB45-8A87-F2C7A539926B}" type="datetimeFigureOut">
              <a:rPr lang="es-ES" smtClean="0"/>
              <a:t>22/3/23</a:t>
            </a:fld>
            <a:endParaRPr lang="es-ES"/>
          </a:p>
        </p:txBody>
      </p:sp>
      <p:sp>
        <p:nvSpPr>
          <p:cNvPr id="6" name="Marcador de pie de página 5">
            <a:extLst>
              <a:ext uri="{FF2B5EF4-FFF2-40B4-BE49-F238E27FC236}">
                <a16:creationId xmlns:a16="http://schemas.microsoft.com/office/drawing/2014/main" id="{54ED829E-557E-A0A9-CB89-5DA064EFE52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14A7968-E30C-2047-236D-B6E66D8C2B30}"/>
              </a:ext>
            </a:extLst>
          </p:cNvPr>
          <p:cNvSpPr>
            <a:spLocks noGrp="1"/>
          </p:cNvSpPr>
          <p:nvPr>
            <p:ph type="sldNum" sz="quarter" idx="12"/>
          </p:nvPr>
        </p:nvSpPr>
        <p:spPr>
          <a:xfrm>
            <a:off x="8610600" y="6356350"/>
            <a:ext cx="2743200" cy="365125"/>
          </a:xfrm>
          <a:prstGeom prst="rect">
            <a:avLst/>
          </a:prstGeom>
        </p:spPr>
        <p:txBody>
          <a:bodyPr/>
          <a:lstStyle/>
          <a:p>
            <a:fld id="{7F7891A5-F63B-3447-A1CC-055888DD6625}" type="slidenum">
              <a:rPr lang="es-ES" smtClean="0"/>
              <a:t>‹Nº›</a:t>
            </a:fld>
            <a:endParaRPr lang="es-ES"/>
          </a:p>
        </p:txBody>
      </p:sp>
    </p:spTree>
    <p:extLst>
      <p:ext uri="{BB962C8B-B14F-4D97-AF65-F5344CB8AC3E}">
        <p14:creationId xmlns:p14="http://schemas.microsoft.com/office/powerpoint/2010/main" val="79945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572166-238D-9CE4-C634-DE56664BF5EE}"/>
              </a:ext>
            </a:extLst>
          </p:cNvPr>
          <p:cNvSpPr>
            <a:spLocks noGrp="1"/>
          </p:cNvSpPr>
          <p:nvPr>
            <p:ph type="title"/>
          </p:nvPr>
        </p:nvSpPr>
        <p:spPr>
          <a:xfrm>
            <a:off x="838200" y="1137036"/>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D5816F69-35EE-9C8D-CDC2-A979F4FD68B0}"/>
              </a:ext>
            </a:extLst>
          </p:cNvPr>
          <p:cNvSpPr>
            <a:spLocks noGrp="1"/>
          </p:cNvSpPr>
          <p:nvPr>
            <p:ph type="body" idx="1"/>
          </p:nvPr>
        </p:nvSpPr>
        <p:spPr>
          <a:xfrm>
            <a:off x="838200" y="2571193"/>
            <a:ext cx="10515600" cy="3969694"/>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07257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b="1" i="0" kern="1200">
          <a:solidFill>
            <a:schemeClr val="tx1"/>
          </a:solidFill>
          <a:latin typeface="Segoe UI Semibold" panose="020F0502020204030204" pitchFamily="34" charset="0"/>
          <a:ea typeface="+mj-ea"/>
          <a:cs typeface="Segoe UI Semibold"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9DD71-4720-184E-D456-5568B2B366EF}"/>
              </a:ext>
            </a:extLst>
          </p:cNvPr>
          <p:cNvSpPr>
            <a:spLocks noGrp="1"/>
          </p:cNvSpPr>
          <p:nvPr>
            <p:ph type="ctrTitle"/>
          </p:nvPr>
        </p:nvSpPr>
        <p:spPr>
          <a:xfrm>
            <a:off x="492369" y="2784143"/>
            <a:ext cx="5758306" cy="1388176"/>
          </a:xfrm>
        </p:spPr>
        <p:txBody>
          <a:bodyPr>
            <a:normAutofit/>
          </a:bodyPr>
          <a:lstStyle/>
          <a:p>
            <a:pPr algn="l"/>
            <a:r>
              <a:rPr lang="es-ES" sz="2800" dirty="0">
                <a:latin typeface="Segoe UI" panose="020B0502040204020203" pitchFamily="34" charset="0"/>
                <a:cs typeface="Segoe UI" panose="020B0502040204020203" pitchFamily="34" charset="0"/>
              </a:rPr>
              <a:t>Abordaje holístico</a:t>
            </a:r>
            <a:r>
              <a:rPr lang="es-ES" sz="2800" dirty="0"/>
              <a:t>: </a:t>
            </a:r>
            <a:br>
              <a:rPr lang="es-ES" sz="2800" dirty="0"/>
            </a:br>
            <a:r>
              <a:rPr lang="es-ES" sz="2800" dirty="0"/>
              <a:t>La clave en el paciente con diabetes mellitus</a:t>
            </a:r>
          </a:p>
        </p:txBody>
      </p:sp>
      <p:sp>
        <p:nvSpPr>
          <p:cNvPr id="3" name="Subtítulo 2">
            <a:extLst>
              <a:ext uri="{FF2B5EF4-FFF2-40B4-BE49-F238E27FC236}">
                <a16:creationId xmlns:a16="http://schemas.microsoft.com/office/drawing/2014/main" id="{A234731A-BA6B-B633-FDC3-58654D7BBD32}"/>
              </a:ext>
            </a:extLst>
          </p:cNvPr>
          <p:cNvSpPr>
            <a:spLocks noGrp="1"/>
          </p:cNvSpPr>
          <p:nvPr>
            <p:ph type="subTitle" idx="1"/>
          </p:nvPr>
        </p:nvSpPr>
        <p:spPr>
          <a:xfrm>
            <a:off x="492369" y="4457821"/>
            <a:ext cx="5649124" cy="878454"/>
          </a:xfrm>
        </p:spPr>
        <p:txBody>
          <a:bodyPr>
            <a:normAutofit/>
          </a:bodyPr>
          <a:lstStyle/>
          <a:p>
            <a:pPr algn="l"/>
            <a:r>
              <a:rPr lang="es-ES" sz="1800" dirty="0">
                <a:solidFill>
                  <a:schemeClr val="tx1">
                    <a:lumMod val="65000"/>
                    <a:lumOff val="35000"/>
                  </a:schemeClr>
                </a:solidFill>
              </a:rPr>
              <a:t>Enrique Carretero Anibarro </a:t>
            </a:r>
            <a:r>
              <a:rPr lang="es-ES" sz="1800" b="1" dirty="0">
                <a:solidFill>
                  <a:schemeClr val="tx1">
                    <a:lumMod val="65000"/>
                    <a:lumOff val="35000"/>
                  </a:schemeClr>
                </a:solidFill>
              </a:rPr>
              <a:t>|</a:t>
            </a:r>
            <a:r>
              <a:rPr lang="es-ES" sz="1800" dirty="0">
                <a:solidFill>
                  <a:schemeClr val="tx1">
                    <a:lumMod val="65000"/>
                    <a:lumOff val="35000"/>
                  </a:schemeClr>
                </a:solidFill>
              </a:rPr>
              <a:t> </a:t>
            </a:r>
            <a:r>
              <a:rPr lang="es-ES" sz="1800" i="1" dirty="0">
                <a:solidFill>
                  <a:schemeClr val="tx1">
                    <a:lumMod val="65000"/>
                    <a:lumOff val="35000"/>
                  </a:schemeClr>
                </a:solidFill>
              </a:rPr>
              <a:t>Médico de familia del Centro de Salud Puente Genil 1, Puente Genil (Córdoba)</a:t>
            </a:r>
            <a:endParaRPr lang="es-ES" sz="1800" dirty="0">
              <a:solidFill>
                <a:schemeClr val="tx1">
                  <a:lumMod val="65000"/>
                  <a:lumOff val="35000"/>
                </a:schemeClr>
              </a:solidFill>
            </a:endParaRPr>
          </a:p>
        </p:txBody>
      </p:sp>
      <p:pic>
        <p:nvPicPr>
          <p:cNvPr id="4" name="Imagen 3">
            <a:extLst>
              <a:ext uri="{FF2B5EF4-FFF2-40B4-BE49-F238E27FC236}">
                <a16:creationId xmlns:a16="http://schemas.microsoft.com/office/drawing/2014/main" id="{33F9C22A-EAEC-D2A4-03C0-18D1F5B7F48C}"/>
              </a:ext>
            </a:extLst>
          </p:cNvPr>
          <p:cNvPicPr>
            <a:picLocks noChangeAspect="1"/>
          </p:cNvPicPr>
          <p:nvPr/>
        </p:nvPicPr>
        <p:blipFill>
          <a:blip r:embed="rId3"/>
          <a:stretch>
            <a:fillRect/>
          </a:stretch>
        </p:blipFill>
        <p:spPr>
          <a:xfrm>
            <a:off x="3688322" y="5842840"/>
            <a:ext cx="1561529" cy="592080"/>
          </a:xfrm>
          <a:prstGeom prst="rect">
            <a:avLst/>
          </a:prstGeom>
        </p:spPr>
      </p:pic>
    </p:spTree>
    <p:extLst>
      <p:ext uri="{BB962C8B-B14F-4D97-AF65-F5344CB8AC3E}">
        <p14:creationId xmlns:p14="http://schemas.microsoft.com/office/powerpoint/2010/main" val="324516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solidFill>
                  <a:srgbClr val="BF152D"/>
                </a:solidFill>
                <a:latin typeface="Segoe UI" panose="020B0502040204020203" pitchFamily="34" charset="0"/>
                <a:cs typeface="Segoe UI" panose="020B0502040204020203" pitchFamily="34" charset="0"/>
              </a:rPr>
              <a:t>COMO RESUMEN ¿QUÉ PODEMOS HACER?</a:t>
            </a:r>
          </a:p>
        </p:txBody>
      </p:sp>
      <p:sp>
        <p:nvSpPr>
          <p:cNvPr id="3" name="Marcador de contenido 2"/>
          <p:cNvSpPr>
            <a:spLocks noGrp="1"/>
          </p:cNvSpPr>
          <p:nvPr>
            <p:ph idx="1"/>
          </p:nvPr>
        </p:nvSpPr>
        <p:spPr/>
        <p:txBody>
          <a:bodyPr>
            <a:normAutofit/>
          </a:bodyPr>
          <a:lstStyle/>
          <a:p>
            <a:pPr>
              <a:buFont typeface="Wingdings" pitchFamily="2" charset="2"/>
              <a:buChar char="§"/>
            </a:pPr>
            <a:r>
              <a:rPr lang="es-ES" sz="2400" dirty="0"/>
              <a:t>Es fundamental realizar un abordaje holístico del paciente: efecto hipoglucemiante, control de FRCV y complicaciones.</a:t>
            </a:r>
          </a:p>
          <a:p>
            <a:pPr>
              <a:buFont typeface="Wingdings" pitchFamily="2" charset="2"/>
              <a:buChar char="§"/>
            </a:pPr>
            <a:r>
              <a:rPr lang="es-ES" sz="2400" dirty="0"/>
              <a:t>En el arsenal terapéutico actual destacan los iSGLT-2, que presentan claros beneficios que van mas allá del control glucémico y mejoran de forma significativa las expectativas de vida del paciente con DM2.</a:t>
            </a:r>
          </a:p>
          <a:p>
            <a:pPr>
              <a:buFont typeface="Wingdings" pitchFamily="2" charset="2"/>
              <a:buChar char="§"/>
            </a:pPr>
            <a:r>
              <a:rPr lang="es-ES" sz="2400" dirty="0"/>
              <a:t>Pero no todos los iSGLT-2 presentan las mismas evidencias científicas.</a:t>
            </a:r>
          </a:p>
        </p:txBody>
      </p:sp>
      <p:sp>
        <p:nvSpPr>
          <p:cNvPr id="4" name="Rectángulo 3"/>
          <p:cNvSpPr/>
          <p:nvPr/>
        </p:nvSpPr>
        <p:spPr>
          <a:xfrm>
            <a:off x="885496" y="5833001"/>
            <a:ext cx="10421007" cy="707886"/>
          </a:xfrm>
          <a:prstGeom prst="rect">
            <a:avLst/>
          </a:prstGeom>
        </p:spPr>
        <p:txBody>
          <a:bodyPr wrap="square">
            <a:spAutoFit/>
          </a:bodyPr>
          <a:lstStyle/>
          <a:p>
            <a:r>
              <a:rPr lang="en-GB" sz="1000" dirty="0">
                <a:solidFill>
                  <a:schemeClr val="bg2">
                    <a:lumMod val="50000"/>
                  </a:schemeClr>
                </a:solidFill>
                <a:latin typeface="Segoe UI" panose="020B0502040204020203" pitchFamily="34" charset="0"/>
                <a:cs typeface="Segoe UI" panose="020B0502040204020203" pitchFamily="34" charset="0"/>
              </a:rPr>
              <a:t>1. </a:t>
            </a:r>
            <a:r>
              <a:rPr lang="es-ES" sz="1000" dirty="0" err="1">
                <a:solidFill>
                  <a:schemeClr val="bg2">
                    <a:lumMod val="50000"/>
                  </a:schemeClr>
                </a:solidFill>
                <a:latin typeface="Segoe UI" panose="020B0502040204020203" pitchFamily="34" charset="0"/>
                <a:cs typeface="Segoe UI" panose="020B0502040204020203" pitchFamily="34" charset="0"/>
              </a:rPr>
              <a:t>Wilding</a:t>
            </a:r>
            <a:r>
              <a:rPr lang="es-ES" sz="1000" dirty="0">
                <a:solidFill>
                  <a:schemeClr val="bg2">
                    <a:lumMod val="50000"/>
                  </a:schemeClr>
                </a:solidFill>
                <a:latin typeface="Segoe UI" panose="020B0502040204020203" pitchFamily="34" charset="0"/>
                <a:cs typeface="Segoe UI" panose="020B0502040204020203" pitchFamily="34" charset="0"/>
              </a:rPr>
              <a:t> JPH, Evans M, Fernando K, </a:t>
            </a:r>
            <a:r>
              <a:rPr lang="es-ES" sz="1000" dirty="0" err="1">
                <a:solidFill>
                  <a:schemeClr val="bg2">
                    <a:lumMod val="50000"/>
                  </a:schemeClr>
                </a:solidFill>
                <a:latin typeface="Segoe UI" panose="020B0502040204020203" pitchFamily="34" charset="0"/>
                <a:cs typeface="Segoe UI" panose="020B0502040204020203" pitchFamily="34" charset="0"/>
              </a:rPr>
              <a:t>Gorriz</a:t>
            </a:r>
            <a:r>
              <a:rPr lang="es-ES" sz="1000" dirty="0">
                <a:solidFill>
                  <a:schemeClr val="bg2">
                    <a:lumMod val="50000"/>
                  </a:schemeClr>
                </a:solidFill>
                <a:latin typeface="Segoe UI" panose="020B0502040204020203" pitchFamily="34" charset="0"/>
                <a:cs typeface="Segoe UI" panose="020B0502040204020203" pitchFamily="34" charset="0"/>
              </a:rPr>
              <a:t> JL, </a:t>
            </a:r>
            <a:r>
              <a:rPr lang="es-ES" sz="1000" dirty="0" err="1">
                <a:solidFill>
                  <a:schemeClr val="bg2">
                    <a:lumMod val="50000"/>
                  </a:schemeClr>
                </a:solidFill>
                <a:latin typeface="Segoe UI" panose="020B0502040204020203" pitchFamily="34" charset="0"/>
                <a:cs typeface="Segoe UI" panose="020B0502040204020203" pitchFamily="34" charset="0"/>
              </a:rPr>
              <a:t>Cebrian</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Diggle</a:t>
            </a:r>
            <a:r>
              <a:rPr lang="es-ES" sz="1000" dirty="0">
                <a:solidFill>
                  <a:schemeClr val="bg2">
                    <a:lumMod val="50000"/>
                  </a:schemeClr>
                </a:solidFill>
                <a:latin typeface="Segoe UI" panose="020B0502040204020203" pitchFamily="34" charset="0"/>
                <a:cs typeface="Segoe UI" panose="020B0502040204020203" pitchFamily="34" charset="0"/>
              </a:rPr>
              <a:t> J, </a:t>
            </a:r>
            <a:r>
              <a:rPr lang="es-ES" sz="1000" dirty="0" err="1">
                <a:solidFill>
                  <a:schemeClr val="bg2">
                    <a:lumMod val="50000"/>
                  </a:schemeClr>
                </a:solidFill>
                <a:latin typeface="Segoe UI" panose="020B0502040204020203" pitchFamily="34" charset="0"/>
                <a:cs typeface="Segoe UI" panose="020B0502040204020203" pitchFamily="34" charset="0"/>
              </a:rPr>
              <a:t>Hicks</a:t>
            </a:r>
            <a:r>
              <a:rPr lang="es-ES" sz="1000" dirty="0">
                <a:solidFill>
                  <a:schemeClr val="bg2">
                    <a:lumMod val="50000"/>
                  </a:schemeClr>
                </a:solidFill>
                <a:latin typeface="Segoe UI" panose="020B0502040204020203" pitchFamily="34" charset="0"/>
                <a:cs typeface="Segoe UI" panose="020B0502040204020203" pitchFamily="34" charset="0"/>
              </a:rPr>
              <a:t> D, James J, </a:t>
            </a:r>
            <a:r>
              <a:rPr lang="es-ES" sz="1000" dirty="0" err="1">
                <a:solidFill>
                  <a:schemeClr val="bg2">
                    <a:lumMod val="50000"/>
                  </a:schemeClr>
                </a:solidFill>
                <a:latin typeface="Segoe UI" panose="020B0502040204020203" pitchFamily="34" charset="0"/>
                <a:cs typeface="Segoe UI" panose="020B0502040204020203" pitchFamily="34" charset="0"/>
              </a:rPr>
              <a:t>Newland</a:t>
            </a:r>
            <a:r>
              <a:rPr lang="es-ES" sz="1000" dirty="0">
                <a:solidFill>
                  <a:schemeClr val="bg2">
                    <a:lumMod val="50000"/>
                  </a:schemeClr>
                </a:solidFill>
                <a:latin typeface="Segoe UI" panose="020B0502040204020203" pitchFamily="34" charset="0"/>
                <a:cs typeface="Segoe UI" panose="020B0502040204020203" pitchFamily="34" charset="0"/>
              </a:rPr>
              <a:t>-Jones P, </a:t>
            </a:r>
            <a:r>
              <a:rPr lang="es-ES" sz="1000" dirty="0" err="1">
                <a:solidFill>
                  <a:schemeClr val="bg2">
                    <a:lumMod val="50000"/>
                  </a:schemeClr>
                </a:solidFill>
                <a:latin typeface="Segoe UI" panose="020B0502040204020203" pitchFamily="34" charset="0"/>
                <a:cs typeface="Segoe UI" panose="020B0502040204020203" pitchFamily="34" charset="0"/>
              </a:rPr>
              <a:t>Ali</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Bain</a:t>
            </a:r>
            <a:r>
              <a:rPr lang="es-ES" sz="1000" dirty="0">
                <a:solidFill>
                  <a:schemeClr val="bg2">
                    <a:lumMod val="50000"/>
                  </a:schemeClr>
                </a:solidFill>
                <a:latin typeface="Segoe UI" panose="020B0502040204020203" pitchFamily="34" charset="0"/>
                <a:cs typeface="Segoe UI" panose="020B0502040204020203" pitchFamily="34" charset="0"/>
              </a:rPr>
              <a:t> S, Da Porto A, </a:t>
            </a:r>
            <a:r>
              <a:rPr lang="es-ES" sz="1000" dirty="0" err="1">
                <a:solidFill>
                  <a:schemeClr val="bg2">
                    <a:lumMod val="50000"/>
                  </a:schemeClr>
                </a:solidFill>
                <a:latin typeface="Segoe UI" panose="020B0502040204020203" pitchFamily="34" charset="0"/>
                <a:cs typeface="Segoe UI" panose="020B0502040204020203" pitchFamily="34" charset="0"/>
              </a:rPr>
              <a:t>Patel</a:t>
            </a:r>
            <a:r>
              <a:rPr lang="es-ES" sz="1000" dirty="0">
                <a:solidFill>
                  <a:schemeClr val="bg2">
                    <a:lumMod val="50000"/>
                  </a:schemeClr>
                </a:solidFill>
                <a:latin typeface="Segoe UI" panose="020B0502040204020203" pitchFamily="34" charset="0"/>
                <a:cs typeface="Segoe UI" panose="020B0502040204020203" pitchFamily="34" charset="0"/>
              </a:rPr>
              <a:t> D, </a:t>
            </a:r>
            <a:r>
              <a:rPr lang="es-ES" sz="1000" dirty="0" err="1">
                <a:solidFill>
                  <a:schemeClr val="bg2">
                    <a:lumMod val="50000"/>
                  </a:schemeClr>
                </a:solidFill>
                <a:latin typeface="Segoe UI" panose="020B0502040204020203" pitchFamily="34" charset="0"/>
                <a:cs typeface="Segoe UI" panose="020B0502040204020203" pitchFamily="34" charset="0"/>
              </a:rPr>
              <a:t>Viljoen</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Wheeler</a:t>
            </a:r>
            <a:r>
              <a:rPr lang="es-ES" sz="1000" dirty="0">
                <a:solidFill>
                  <a:schemeClr val="bg2">
                    <a:lumMod val="50000"/>
                  </a:schemeClr>
                </a:solidFill>
                <a:latin typeface="Segoe UI" panose="020B0502040204020203" pitchFamily="34" charset="0"/>
                <a:cs typeface="Segoe UI" panose="020B0502040204020203" pitchFamily="34" charset="0"/>
              </a:rPr>
              <a:t> DC, Del </a:t>
            </a:r>
            <a:r>
              <a:rPr lang="es-ES" sz="1000" dirty="0" err="1">
                <a:solidFill>
                  <a:schemeClr val="bg2">
                    <a:lumMod val="50000"/>
                  </a:schemeClr>
                </a:solidFill>
                <a:latin typeface="Segoe UI" panose="020B0502040204020203" pitchFamily="34" charset="0"/>
                <a:cs typeface="Segoe UI" panose="020B0502040204020203" pitchFamily="34" charset="0"/>
              </a:rPr>
              <a:t>Prato</a:t>
            </a:r>
            <a:r>
              <a:rPr lang="es-ES"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The Place and Value of Sodium-Glucose </a:t>
            </a:r>
            <a:r>
              <a:rPr lang="en-GB" sz="1000" dirty="0" err="1">
                <a:solidFill>
                  <a:schemeClr val="bg2">
                    <a:lumMod val="50000"/>
                  </a:schemeClr>
                </a:solidFill>
                <a:latin typeface="Segoe UI" panose="020B0502040204020203" pitchFamily="34" charset="0"/>
                <a:cs typeface="Segoe UI" panose="020B0502040204020203" pitchFamily="34" charset="0"/>
              </a:rPr>
              <a:t>Cotransporter</a:t>
            </a:r>
            <a:r>
              <a:rPr lang="en-GB" sz="1000" dirty="0">
                <a:solidFill>
                  <a:schemeClr val="bg2">
                    <a:lumMod val="50000"/>
                  </a:schemeClr>
                </a:solidFill>
                <a:latin typeface="Segoe UI" panose="020B0502040204020203" pitchFamily="34" charset="0"/>
                <a:cs typeface="Segoe UI" panose="020B0502040204020203" pitchFamily="34" charset="0"/>
              </a:rPr>
              <a:t> 2 Inhibitors in the Evolving Treatment Paradigm for Type 2 </a:t>
            </a:r>
            <a:r>
              <a:rPr lang="es-ES" sz="1000" dirty="0">
                <a:solidFill>
                  <a:schemeClr val="bg2">
                    <a:lumMod val="50000"/>
                  </a:schemeClr>
                </a:solidFill>
                <a:latin typeface="Segoe UI" panose="020B0502040204020203" pitchFamily="34" charset="0"/>
                <a:cs typeface="Segoe UI" panose="020B0502040204020203" pitchFamily="34" charset="0"/>
              </a:rPr>
              <a:t>Diabetes Mellitus: A </a:t>
            </a:r>
            <a:r>
              <a:rPr lang="es-ES" sz="1000" dirty="0" err="1">
                <a:solidFill>
                  <a:schemeClr val="bg2">
                    <a:lumMod val="50000"/>
                  </a:schemeClr>
                </a:solidFill>
                <a:latin typeface="Segoe UI" panose="020B0502040204020203" pitchFamily="34" charset="0"/>
                <a:cs typeface="Segoe UI" panose="020B0502040204020203" pitchFamily="34" charset="0"/>
              </a:rPr>
              <a:t>Narrative</a:t>
            </a:r>
            <a:r>
              <a:rPr lang="es-ES" sz="1000" dirty="0">
                <a:solidFill>
                  <a:schemeClr val="bg2">
                    <a:lumMod val="50000"/>
                  </a:schemeClr>
                </a:solidFill>
                <a:latin typeface="Segoe UI" panose="020B0502040204020203" pitchFamily="34" charset="0"/>
                <a:cs typeface="Segoe UI" panose="020B0502040204020203" pitchFamily="34" charset="0"/>
              </a:rPr>
              <a:t> </a:t>
            </a:r>
            <a:r>
              <a:rPr lang="es-ES" sz="1000" dirty="0" err="1">
                <a:solidFill>
                  <a:schemeClr val="bg2">
                    <a:lumMod val="50000"/>
                  </a:schemeClr>
                </a:solidFill>
                <a:latin typeface="Segoe UI" panose="020B0502040204020203" pitchFamily="34" charset="0"/>
                <a:cs typeface="Segoe UI" panose="020B0502040204020203" pitchFamily="34" charset="0"/>
              </a:rPr>
              <a:t>Review</a:t>
            </a:r>
            <a:r>
              <a:rPr lang="es-ES" sz="1000" dirty="0">
                <a:solidFill>
                  <a:schemeClr val="bg2">
                    <a:lumMod val="50000"/>
                  </a:schemeClr>
                </a:solidFill>
                <a:latin typeface="Segoe UI" panose="020B0502040204020203" pitchFamily="34" charset="0"/>
                <a:cs typeface="Segoe UI" panose="020B0502040204020203" pitchFamily="34" charset="0"/>
              </a:rPr>
              <a:t>. Diabetes </a:t>
            </a:r>
            <a:r>
              <a:rPr lang="es-ES" sz="1000" dirty="0" err="1">
                <a:solidFill>
                  <a:schemeClr val="bg2">
                    <a:lumMod val="50000"/>
                  </a:schemeClr>
                </a:solidFill>
                <a:latin typeface="Segoe UI" panose="020B0502040204020203" pitchFamily="34" charset="0"/>
                <a:cs typeface="Segoe UI" panose="020B0502040204020203" pitchFamily="34" charset="0"/>
              </a:rPr>
              <a:t>Ther</a:t>
            </a:r>
            <a:r>
              <a:rPr lang="es-ES" sz="1000" dirty="0">
                <a:solidFill>
                  <a:schemeClr val="bg2">
                    <a:lumMod val="50000"/>
                  </a:schemeClr>
                </a:solidFill>
                <a:latin typeface="Segoe UI" panose="020B0502040204020203" pitchFamily="34" charset="0"/>
                <a:cs typeface="Segoe UI" panose="020B0502040204020203" pitchFamily="34" charset="0"/>
              </a:rPr>
              <a:t>. 2022 </a:t>
            </a:r>
            <a:r>
              <a:rPr lang="pt-BR" sz="1000" dirty="0">
                <a:solidFill>
                  <a:schemeClr val="bg2">
                    <a:lumMod val="50000"/>
                  </a:schemeClr>
                </a:solidFill>
                <a:latin typeface="Segoe UI" panose="020B0502040204020203" pitchFamily="34" charset="0"/>
                <a:cs typeface="Segoe UI" panose="020B0502040204020203" pitchFamily="34" charset="0"/>
              </a:rPr>
              <a:t>Mar 20:1-26. </a:t>
            </a:r>
            <a:r>
              <a:rPr lang="pt-BR" sz="1000" dirty="0" err="1">
                <a:solidFill>
                  <a:schemeClr val="bg2">
                    <a:lumMod val="50000"/>
                  </a:schemeClr>
                </a:solidFill>
                <a:latin typeface="Segoe UI" panose="020B0502040204020203" pitchFamily="34" charset="0"/>
                <a:cs typeface="Segoe UI" panose="020B0502040204020203" pitchFamily="34" charset="0"/>
              </a:rPr>
              <a:t>doi</a:t>
            </a:r>
            <a:r>
              <a:rPr lang="pt-BR" sz="1000" dirty="0">
                <a:solidFill>
                  <a:schemeClr val="bg2">
                    <a:lumMod val="50000"/>
                  </a:schemeClr>
                </a:solidFill>
                <a:latin typeface="Segoe UI" panose="020B0502040204020203" pitchFamily="34" charset="0"/>
                <a:cs typeface="Segoe UI" panose="020B0502040204020203" pitchFamily="34" charset="0"/>
              </a:rPr>
              <a:t>: 10.1007/s13300-022-01228-w. </a:t>
            </a:r>
            <a:r>
              <a:rPr lang="pt-BR" sz="1000" dirty="0" err="1">
                <a:solidFill>
                  <a:schemeClr val="bg2">
                    <a:lumMod val="50000"/>
                  </a:schemeClr>
                </a:solidFill>
                <a:latin typeface="Segoe UI" panose="020B0502040204020203" pitchFamily="34" charset="0"/>
                <a:cs typeface="Segoe UI" panose="020B0502040204020203" pitchFamily="34" charset="0"/>
              </a:rPr>
              <a:t>Epub</a:t>
            </a:r>
            <a:r>
              <a:rPr lang="pt-BR" sz="1000" dirty="0">
                <a:solidFill>
                  <a:schemeClr val="bg2">
                    <a:lumMod val="50000"/>
                  </a:schemeClr>
                </a:solidFill>
                <a:latin typeface="Segoe UI" panose="020B0502040204020203" pitchFamily="34" charset="0"/>
                <a:cs typeface="Segoe UI" panose="020B0502040204020203" pitchFamily="34" charset="0"/>
              </a:rPr>
              <a:t> </a:t>
            </a:r>
            <a:r>
              <a:rPr lang="pt-BR" sz="1000" dirty="0" err="1">
                <a:solidFill>
                  <a:schemeClr val="bg2">
                    <a:lumMod val="50000"/>
                  </a:schemeClr>
                </a:solidFill>
                <a:latin typeface="Segoe UI" panose="020B0502040204020203" pitchFamily="34" charset="0"/>
                <a:cs typeface="Segoe UI" panose="020B0502040204020203" pitchFamily="34" charset="0"/>
              </a:rPr>
              <a:t>ahead</a:t>
            </a:r>
            <a:r>
              <a:rPr lang="pt-BR"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of print. PMID: 35307801; PMCID: PMC8934539.</a:t>
            </a:r>
          </a:p>
          <a:p>
            <a:r>
              <a:rPr lang="en-GB" sz="1000" dirty="0">
                <a:solidFill>
                  <a:schemeClr val="bg2">
                    <a:lumMod val="50000"/>
                  </a:schemeClr>
                </a:solidFill>
                <a:latin typeface="Segoe UI" panose="020B0502040204020203" pitchFamily="34" charset="0"/>
                <a:cs typeface="Segoe UI" panose="020B0502040204020203" pitchFamily="34" charset="0"/>
              </a:rPr>
              <a:t>2. Dilworth L, </a:t>
            </a:r>
            <a:r>
              <a:rPr lang="en-GB" sz="1000" dirty="0" err="1">
                <a:solidFill>
                  <a:schemeClr val="bg2">
                    <a:lumMod val="50000"/>
                  </a:schemeClr>
                </a:solidFill>
                <a:latin typeface="Segoe UI" panose="020B0502040204020203" pitchFamily="34" charset="0"/>
                <a:cs typeface="Segoe UI" panose="020B0502040204020203" pitchFamily="34" charset="0"/>
              </a:rPr>
              <a:t>Facey</a:t>
            </a:r>
            <a:r>
              <a:rPr lang="en-GB" sz="1000" dirty="0">
                <a:solidFill>
                  <a:schemeClr val="bg2">
                    <a:lumMod val="50000"/>
                  </a:schemeClr>
                </a:solidFill>
                <a:latin typeface="Segoe UI" panose="020B0502040204020203" pitchFamily="34" charset="0"/>
                <a:cs typeface="Segoe UI" panose="020B0502040204020203" pitchFamily="34" charset="0"/>
              </a:rPr>
              <a:t> A, </a:t>
            </a:r>
            <a:r>
              <a:rPr lang="en-GB" sz="1000" dirty="0" err="1">
                <a:solidFill>
                  <a:schemeClr val="bg2">
                    <a:lumMod val="50000"/>
                  </a:schemeClr>
                </a:solidFill>
                <a:latin typeface="Segoe UI" panose="020B0502040204020203" pitchFamily="34" charset="0"/>
                <a:cs typeface="Segoe UI" panose="020B0502040204020203" pitchFamily="34" charset="0"/>
              </a:rPr>
              <a:t>Omoruyi</a:t>
            </a:r>
            <a:r>
              <a:rPr lang="en-GB" sz="1000" dirty="0">
                <a:solidFill>
                  <a:schemeClr val="bg2">
                    <a:lumMod val="50000"/>
                  </a:schemeClr>
                </a:solidFill>
                <a:latin typeface="Segoe UI" panose="020B0502040204020203" pitchFamily="34" charset="0"/>
                <a:cs typeface="Segoe UI" panose="020B0502040204020203" pitchFamily="34" charset="0"/>
              </a:rPr>
              <a:t> F. Diabetes Mellitus and Its Metabolic Complications: The Role of Adipose Tissues. </a:t>
            </a:r>
            <a:r>
              <a:rPr lang="en-GB" sz="1000" dirty="0" err="1">
                <a:solidFill>
                  <a:schemeClr val="bg2">
                    <a:lumMod val="50000"/>
                  </a:schemeClr>
                </a:solidFill>
                <a:latin typeface="Segoe UI" panose="020B0502040204020203" pitchFamily="34" charset="0"/>
                <a:cs typeface="Segoe UI" panose="020B0502040204020203" pitchFamily="34" charset="0"/>
              </a:rPr>
              <a:t>Int</a:t>
            </a:r>
            <a:r>
              <a:rPr lang="en-GB" sz="1000" dirty="0">
                <a:solidFill>
                  <a:schemeClr val="bg2">
                    <a:lumMod val="50000"/>
                  </a:schemeClr>
                </a:solidFill>
                <a:latin typeface="Segoe UI" panose="020B0502040204020203" pitchFamily="34" charset="0"/>
                <a:cs typeface="Segoe UI" panose="020B0502040204020203" pitchFamily="34" charset="0"/>
              </a:rPr>
              <a:t> J </a:t>
            </a:r>
            <a:r>
              <a:rPr lang="es-ES" sz="1000" dirty="0">
                <a:solidFill>
                  <a:schemeClr val="bg2">
                    <a:lumMod val="50000"/>
                  </a:schemeClr>
                </a:solidFill>
                <a:latin typeface="Segoe UI" panose="020B0502040204020203" pitchFamily="34" charset="0"/>
                <a:cs typeface="Segoe UI" panose="020B0502040204020203" pitchFamily="34" charset="0"/>
              </a:rPr>
              <a:t>Mol </a:t>
            </a:r>
            <a:r>
              <a:rPr lang="es-ES" sz="1000" dirty="0" err="1">
                <a:solidFill>
                  <a:schemeClr val="bg2">
                    <a:lumMod val="50000"/>
                  </a:schemeClr>
                </a:solidFill>
                <a:latin typeface="Segoe UI" panose="020B0502040204020203" pitchFamily="34" charset="0"/>
                <a:cs typeface="Segoe UI" panose="020B0502040204020203" pitchFamily="34" charset="0"/>
              </a:rPr>
              <a:t>Sci</a:t>
            </a:r>
            <a:r>
              <a:rPr lang="es-ES" sz="1000" dirty="0">
                <a:solidFill>
                  <a:schemeClr val="bg2">
                    <a:lumMod val="50000"/>
                  </a:schemeClr>
                </a:solidFill>
                <a:latin typeface="Segoe UI" panose="020B0502040204020203" pitchFamily="34" charset="0"/>
                <a:cs typeface="Segoe UI" panose="020B0502040204020203" pitchFamily="34" charset="0"/>
              </a:rPr>
              <a:t> 2021;22:7644.</a:t>
            </a:r>
          </a:p>
        </p:txBody>
      </p:sp>
    </p:spTree>
    <p:extLst>
      <p:ext uri="{BB962C8B-B14F-4D97-AF65-F5344CB8AC3E}">
        <p14:creationId xmlns:p14="http://schemas.microsoft.com/office/powerpoint/2010/main" val="347547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90" y="1137036"/>
            <a:ext cx="11688817" cy="1325563"/>
          </a:xfrm>
        </p:spPr>
        <p:txBody>
          <a:bodyPr>
            <a:normAutofit/>
          </a:bodyPr>
          <a:lstStyle/>
          <a:p>
            <a:pPr algn="ctr"/>
            <a:r>
              <a:rPr lang="es-ES" sz="3100" dirty="0">
                <a:solidFill>
                  <a:srgbClr val="BF152D"/>
                </a:solidFill>
                <a:latin typeface="Segoe UI" panose="020B0502040204020203" pitchFamily="34" charset="0"/>
                <a:cs typeface="Segoe UI" panose="020B0502040204020203" pitchFamily="34" charset="0"/>
              </a:rPr>
              <a:t>COMO RESUMEN ¿QUÉ iSGLT-2 PRESENTAN MEJOR PERFIL?</a:t>
            </a:r>
          </a:p>
        </p:txBody>
      </p:sp>
      <p:sp>
        <p:nvSpPr>
          <p:cNvPr id="3" name="Marcador de contenido 2"/>
          <p:cNvSpPr>
            <a:spLocks noGrp="1"/>
          </p:cNvSpPr>
          <p:nvPr>
            <p:ph idx="1"/>
          </p:nvPr>
        </p:nvSpPr>
        <p:spPr>
          <a:xfrm>
            <a:off x="701722" y="2344495"/>
            <a:ext cx="10515600" cy="3969694"/>
          </a:xfrm>
        </p:spPr>
        <p:txBody>
          <a:bodyPr>
            <a:noAutofit/>
          </a:bodyPr>
          <a:lstStyle/>
          <a:p>
            <a:pPr>
              <a:buFont typeface="Wingdings" pitchFamily="2" charset="2"/>
              <a:buChar char="§"/>
            </a:pPr>
            <a:r>
              <a:rPr lang="es-ES" sz="2200" dirty="0"/>
              <a:t>En los pacientes en riesgo algunos iSGLT-2 con demostrada eficacia en la prevención cardiovascular, renal y facilitan el control de algunos de los FRCV (tensión arterial, peso).</a:t>
            </a:r>
          </a:p>
          <a:p>
            <a:pPr>
              <a:buFont typeface="Wingdings" pitchFamily="2" charset="2"/>
              <a:buChar char="§"/>
            </a:pPr>
            <a:r>
              <a:rPr lang="es-ES" sz="2200" dirty="0"/>
              <a:t>Es clave conocer las comorbilidades asociadas a la DM2 y detectarlas usando las herramientas de las que disponemos.</a:t>
            </a:r>
          </a:p>
          <a:p>
            <a:pPr>
              <a:buFont typeface="Wingdings" pitchFamily="2" charset="2"/>
              <a:buChar char="§"/>
            </a:pPr>
            <a:r>
              <a:rPr lang="es-ES" sz="2200" dirty="0"/>
              <a:t>Debemos realizar periódicamente un cribado sistemático de las complicaciones.</a:t>
            </a:r>
          </a:p>
          <a:p>
            <a:pPr>
              <a:buFont typeface="Wingdings" pitchFamily="2" charset="2"/>
              <a:buChar char="§"/>
            </a:pPr>
            <a:r>
              <a:rPr lang="es-ES" sz="2200" dirty="0"/>
              <a:t>Algunos iSGLT-2, como la dapagliflozina, pueden utilizarse en filtrados glomerulares muy bajos, mejorando los parámetros renales, aportando beneficio renal. Este fármaco también ofrece protección cardiovascular en las pacientes que todavía no han sufrido un EvCV.</a:t>
            </a:r>
          </a:p>
        </p:txBody>
      </p:sp>
      <p:sp>
        <p:nvSpPr>
          <p:cNvPr id="6" name="CuadroTexto 5"/>
          <p:cNvSpPr txBox="1"/>
          <p:nvPr/>
        </p:nvSpPr>
        <p:spPr>
          <a:xfrm>
            <a:off x="174656" y="5883302"/>
            <a:ext cx="11842687" cy="861774"/>
          </a:xfrm>
          <a:prstGeom prst="rect">
            <a:avLst/>
          </a:prstGeom>
          <a:noFill/>
        </p:spPr>
        <p:txBody>
          <a:bodyPr wrap="square" rtlCol="0">
            <a:spAutoFit/>
          </a:bodyPr>
          <a:lstStyle/>
          <a:p>
            <a:r>
              <a:rPr lang="pl-PL" sz="1000" dirty="0">
                <a:solidFill>
                  <a:schemeClr val="bg2">
                    <a:lumMod val="50000"/>
                  </a:schemeClr>
                </a:solidFill>
                <a:latin typeface="Segoe UI" panose="020B0502040204020203" pitchFamily="34" charset="0"/>
                <a:cs typeface="Segoe UI" panose="020B0502040204020203" pitchFamily="34" charset="0"/>
              </a:rPr>
              <a:t>1. Wiviott S, Raz I, Bonaca M, Mosenzon O, Kato ET, Cahn A,</a:t>
            </a:r>
            <a:r>
              <a:rPr lang="es-ES" sz="1000" dirty="0">
                <a:solidFill>
                  <a:schemeClr val="bg2">
                    <a:lumMod val="50000"/>
                  </a:schemeClr>
                </a:solidFill>
                <a:latin typeface="Segoe UI" panose="020B0502040204020203" pitchFamily="34" charset="0"/>
                <a:cs typeface="Segoe UI" panose="020B0502040204020203" pitchFamily="34" charset="0"/>
              </a:rPr>
              <a:t> et al.; DECLARE-TIMI 58 </a:t>
            </a:r>
            <a:r>
              <a:rPr lang="es-ES" sz="1000" dirty="0" err="1">
                <a:solidFill>
                  <a:schemeClr val="bg2">
                    <a:lumMod val="50000"/>
                  </a:schemeClr>
                </a:solidFill>
                <a:latin typeface="Segoe UI" panose="020B0502040204020203" pitchFamily="34" charset="0"/>
                <a:cs typeface="Segoe UI" panose="020B0502040204020203" pitchFamily="34" charset="0"/>
              </a:rPr>
              <a:t>investigators</a:t>
            </a:r>
            <a:r>
              <a:rPr lang="es-ES" sz="1000" dirty="0">
                <a:solidFill>
                  <a:schemeClr val="bg2">
                    <a:lumMod val="50000"/>
                  </a:schemeClr>
                </a:solidFill>
                <a:latin typeface="Segoe UI" panose="020B0502040204020203" pitchFamily="34" charset="0"/>
                <a:cs typeface="Segoe UI" panose="020B0502040204020203" pitchFamily="34" charset="0"/>
              </a:rPr>
              <a:t>. </a:t>
            </a:r>
            <a:r>
              <a:rPr lang="es-ES" sz="1000" dirty="0" err="1">
                <a:solidFill>
                  <a:schemeClr val="bg2">
                    <a:lumMod val="50000"/>
                  </a:schemeClr>
                </a:solidFill>
                <a:latin typeface="Segoe UI" panose="020B0502040204020203" pitchFamily="34" charset="0"/>
                <a:cs typeface="Segoe UI" panose="020B0502040204020203" pitchFamily="34" charset="0"/>
              </a:rPr>
              <a:t>Dapagliflozin</a:t>
            </a:r>
            <a:r>
              <a:rPr lang="es-ES" sz="1000" dirty="0">
                <a:solidFill>
                  <a:schemeClr val="bg2">
                    <a:lumMod val="50000"/>
                  </a:schemeClr>
                </a:solidFill>
                <a:latin typeface="Segoe UI" panose="020B0502040204020203" pitchFamily="34" charset="0"/>
                <a:cs typeface="Segoe UI" panose="020B0502040204020203" pitchFamily="34" charset="0"/>
              </a:rPr>
              <a:t> and </a:t>
            </a:r>
            <a:r>
              <a:rPr lang="pt-BR" sz="1000" dirty="0">
                <a:solidFill>
                  <a:schemeClr val="bg2">
                    <a:lumMod val="50000"/>
                  </a:schemeClr>
                </a:solidFill>
                <a:latin typeface="Segoe UI" panose="020B0502040204020203" pitchFamily="34" charset="0"/>
                <a:cs typeface="Segoe UI" panose="020B0502040204020203" pitchFamily="34" charset="0"/>
              </a:rPr>
              <a:t>Cardiovascular </a:t>
            </a:r>
            <a:r>
              <a:rPr lang="pt-BR" sz="1000" dirty="0" err="1">
                <a:solidFill>
                  <a:schemeClr val="bg2">
                    <a:lumMod val="50000"/>
                  </a:schemeClr>
                </a:solidFill>
                <a:latin typeface="Segoe UI" panose="020B0502040204020203" pitchFamily="34" charset="0"/>
                <a:cs typeface="Segoe UI" panose="020B0502040204020203" pitchFamily="34" charset="0"/>
              </a:rPr>
              <a:t>Outcomes</a:t>
            </a:r>
            <a:r>
              <a:rPr lang="pt-BR" sz="1000" dirty="0">
                <a:solidFill>
                  <a:schemeClr val="bg2">
                    <a:lumMod val="50000"/>
                  </a:schemeClr>
                </a:solidFill>
                <a:latin typeface="Segoe UI" panose="020B0502040204020203" pitchFamily="34" charset="0"/>
                <a:cs typeface="Segoe UI" panose="020B0502040204020203" pitchFamily="34" charset="0"/>
              </a:rPr>
              <a:t> in </a:t>
            </a:r>
            <a:r>
              <a:rPr lang="pt-BR" sz="1000" dirty="0" err="1">
                <a:solidFill>
                  <a:schemeClr val="bg2">
                    <a:lumMod val="50000"/>
                  </a:schemeClr>
                </a:solidFill>
                <a:latin typeface="Segoe UI" panose="020B0502040204020203" pitchFamily="34" charset="0"/>
                <a:cs typeface="Segoe UI" panose="020B0502040204020203" pitchFamily="34" charset="0"/>
              </a:rPr>
              <a:t>Type</a:t>
            </a:r>
            <a:r>
              <a:rPr lang="pt-BR" sz="1000" dirty="0">
                <a:solidFill>
                  <a:schemeClr val="bg2">
                    <a:lumMod val="50000"/>
                  </a:schemeClr>
                </a:solidFill>
                <a:latin typeface="Segoe UI" panose="020B0502040204020203" pitchFamily="34" charset="0"/>
                <a:cs typeface="Segoe UI" panose="020B0502040204020203" pitchFamily="34" charset="0"/>
              </a:rPr>
              <a:t> 2 Diabetes. N </a:t>
            </a:r>
            <a:r>
              <a:rPr lang="pt-BR" sz="1000" dirty="0" err="1">
                <a:solidFill>
                  <a:schemeClr val="bg2">
                    <a:lumMod val="50000"/>
                  </a:schemeClr>
                </a:solidFill>
                <a:latin typeface="Segoe UI" panose="020B0502040204020203" pitchFamily="34" charset="0"/>
                <a:cs typeface="Segoe UI" panose="020B0502040204020203" pitchFamily="34" charset="0"/>
              </a:rPr>
              <a:t>Engl</a:t>
            </a:r>
            <a:r>
              <a:rPr lang="pt-BR" sz="1000" dirty="0">
                <a:solidFill>
                  <a:schemeClr val="bg2">
                    <a:lumMod val="50000"/>
                  </a:schemeClr>
                </a:solidFill>
                <a:latin typeface="Segoe UI" panose="020B0502040204020203" pitchFamily="34" charset="0"/>
                <a:cs typeface="Segoe UI" panose="020B0502040204020203" pitchFamily="34" charset="0"/>
              </a:rPr>
              <a:t> J </a:t>
            </a:r>
            <a:r>
              <a:rPr lang="pt-BR" sz="1000" dirty="0" err="1">
                <a:solidFill>
                  <a:schemeClr val="bg2">
                    <a:lumMod val="50000"/>
                  </a:schemeClr>
                </a:solidFill>
                <a:latin typeface="Segoe UI" panose="020B0502040204020203" pitchFamily="34" charset="0"/>
                <a:cs typeface="Segoe UI" panose="020B0502040204020203" pitchFamily="34" charset="0"/>
              </a:rPr>
              <a:t>Med</a:t>
            </a:r>
            <a:r>
              <a:rPr lang="pt-BR" sz="1000" dirty="0">
                <a:solidFill>
                  <a:schemeClr val="bg2">
                    <a:lumMod val="50000"/>
                  </a:schemeClr>
                </a:solidFill>
                <a:latin typeface="Segoe UI" panose="020B0502040204020203" pitchFamily="34" charset="0"/>
                <a:cs typeface="Segoe UI" panose="020B0502040204020203" pitchFamily="34" charset="0"/>
              </a:rPr>
              <a:t> </a:t>
            </a:r>
            <a:r>
              <a:rPr lang="es-ES" sz="1000" dirty="0">
                <a:solidFill>
                  <a:schemeClr val="bg2">
                    <a:lumMod val="50000"/>
                  </a:schemeClr>
                </a:solidFill>
                <a:latin typeface="Segoe UI" panose="020B0502040204020203" pitchFamily="34" charset="0"/>
                <a:cs typeface="Segoe UI" panose="020B0502040204020203" pitchFamily="34" charset="0"/>
              </a:rPr>
              <a:t>2019;380:347-57.</a:t>
            </a:r>
          </a:p>
          <a:p>
            <a:r>
              <a:rPr lang="es-ES" sz="1000" dirty="0">
                <a:solidFill>
                  <a:schemeClr val="bg2">
                    <a:lumMod val="50000"/>
                  </a:schemeClr>
                </a:solidFill>
                <a:latin typeface="Segoe UI" panose="020B0502040204020203" pitchFamily="34" charset="0"/>
                <a:cs typeface="Segoe UI" panose="020B0502040204020203" pitchFamily="34" charset="0"/>
              </a:rPr>
              <a:t>2. </a:t>
            </a:r>
            <a:r>
              <a:rPr lang="es-ES" sz="1000" dirty="0" err="1">
                <a:solidFill>
                  <a:schemeClr val="bg2">
                    <a:lumMod val="50000"/>
                  </a:schemeClr>
                </a:solidFill>
                <a:latin typeface="Segoe UI" panose="020B0502040204020203" pitchFamily="34" charset="0"/>
                <a:cs typeface="Segoe UI" panose="020B0502040204020203" pitchFamily="34" charset="0"/>
              </a:rPr>
              <a:t>McMurray</a:t>
            </a:r>
            <a:r>
              <a:rPr lang="es-ES" sz="1000" dirty="0">
                <a:solidFill>
                  <a:schemeClr val="bg2">
                    <a:lumMod val="50000"/>
                  </a:schemeClr>
                </a:solidFill>
                <a:latin typeface="Segoe UI" panose="020B0502040204020203" pitchFamily="34" charset="0"/>
                <a:cs typeface="Segoe UI" panose="020B0502040204020203" pitchFamily="34" charset="0"/>
              </a:rPr>
              <a:t> J, Solomon S, </a:t>
            </a:r>
            <a:r>
              <a:rPr lang="es-ES" sz="1000" dirty="0" err="1">
                <a:solidFill>
                  <a:schemeClr val="bg2">
                    <a:lumMod val="50000"/>
                  </a:schemeClr>
                </a:solidFill>
                <a:latin typeface="Segoe UI" panose="020B0502040204020203" pitchFamily="34" charset="0"/>
                <a:cs typeface="Segoe UI" panose="020B0502040204020203" pitchFamily="34" charset="0"/>
              </a:rPr>
              <a:t>Inzucchi</a:t>
            </a:r>
            <a:r>
              <a:rPr lang="es-ES" sz="1000" dirty="0">
                <a:solidFill>
                  <a:schemeClr val="bg2">
                    <a:lumMod val="50000"/>
                  </a:schemeClr>
                </a:solidFill>
                <a:latin typeface="Segoe UI" panose="020B0502040204020203" pitchFamily="34" charset="0"/>
                <a:cs typeface="Segoe UI" panose="020B0502040204020203" pitchFamily="34" charset="0"/>
              </a:rPr>
              <a:t> S, </a:t>
            </a:r>
            <a:r>
              <a:rPr lang="es-ES" sz="1000" dirty="0" err="1">
                <a:solidFill>
                  <a:schemeClr val="bg2">
                    <a:lumMod val="50000"/>
                  </a:schemeClr>
                </a:solidFill>
                <a:latin typeface="Segoe UI" panose="020B0502040204020203" pitchFamily="34" charset="0"/>
                <a:cs typeface="Segoe UI" panose="020B0502040204020203" pitchFamily="34" charset="0"/>
              </a:rPr>
              <a:t>Kober</a:t>
            </a:r>
            <a:r>
              <a:rPr lang="es-ES" sz="1000" dirty="0">
                <a:solidFill>
                  <a:schemeClr val="bg2">
                    <a:lumMod val="50000"/>
                  </a:schemeClr>
                </a:solidFill>
                <a:latin typeface="Segoe UI" panose="020B0502040204020203" pitchFamily="34" charset="0"/>
                <a:cs typeface="Segoe UI" panose="020B0502040204020203" pitchFamily="34" charset="0"/>
              </a:rPr>
              <a:t> L, </a:t>
            </a:r>
            <a:r>
              <a:rPr lang="es-ES" sz="1000" dirty="0" err="1">
                <a:solidFill>
                  <a:schemeClr val="bg2">
                    <a:lumMod val="50000"/>
                  </a:schemeClr>
                </a:solidFill>
                <a:latin typeface="Segoe UI" panose="020B0502040204020203" pitchFamily="34" charset="0"/>
                <a:cs typeface="Segoe UI" panose="020B0502040204020203" pitchFamily="34" charset="0"/>
              </a:rPr>
              <a:t>Kosiborod</a:t>
            </a:r>
            <a:r>
              <a:rPr lang="es-ES"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M, Martinez F, et al.; DAPA-HF Trial Committees and Investigators. </a:t>
            </a:r>
            <a:r>
              <a:rPr lang="en-GB" sz="1000" dirty="0" err="1">
                <a:solidFill>
                  <a:schemeClr val="bg2">
                    <a:lumMod val="50000"/>
                  </a:schemeClr>
                </a:solidFill>
                <a:latin typeface="Segoe UI" panose="020B0502040204020203" pitchFamily="34" charset="0"/>
                <a:cs typeface="Segoe UI" panose="020B0502040204020203" pitchFamily="34" charset="0"/>
              </a:rPr>
              <a:t>Dapagliflozin</a:t>
            </a:r>
            <a:r>
              <a:rPr lang="en-GB" sz="1000" dirty="0">
                <a:solidFill>
                  <a:schemeClr val="bg2">
                    <a:lumMod val="50000"/>
                  </a:schemeClr>
                </a:solidFill>
                <a:latin typeface="Segoe UI" panose="020B0502040204020203" pitchFamily="34" charset="0"/>
                <a:cs typeface="Segoe UI" panose="020B0502040204020203" pitchFamily="34" charset="0"/>
              </a:rPr>
              <a:t> in patients with heart failure and reduced ejection fraction. N </a:t>
            </a:r>
            <a:r>
              <a:rPr lang="en-GB" sz="1000" dirty="0" err="1">
                <a:solidFill>
                  <a:schemeClr val="bg2">
                    <a:lumMod val="50000"/>
                  </a:schemeClr>
                </a:solidFill>
                <a:latin typeface="Segoe UI" panose="020B0502040204020203" pitchFamily="34" charset="0"/>
                <a:cs typeface="Segoe UI" panose="020B0502040204020203" pitchFamily="34" charset="0"/>
              </a:rPr>
              <a:t>Engl</a:t>
            </a:r>
            <a:r>
              <a:rPr lang="en-GB" sz="1000" dirty="0">
                <a:solidFill>
                  <a:schemeClr val="bg2">
                    <a:lumMod val="50000"/>
                  </a:schemeClr>
                </a:solidFill>
                <a:latin typeface="Segoe UI" panose="020B0502040204020203" pitchFamily="34" charset="0"/>
                <a:cs typeface="Segoe UI" panose="020B0502040204020203" pitchFamily="34" charset="0"/>
              </a:rPr>
              <a:t> J Med 2019;381:1995-2008.</a:t>
            </a:r>
          </a:p>
          <a:p>
            <a:r>
              <a:rPr lang="en-GB" sz="1000" dirty="0">
                <a:solidFill>
                  <a:schemeClr val="bg2">
                    <a:lumMod val="50000"/>
                  </a:schemeClr>
                </a:solidFill>
                <a:latin typeface="Segoe UI" panose="020B0502040204020203" pitchFamily="34" charset="0"/>
                <a:cs typeface="Segoe UI" panose="020B0502040204020203" pitchFamily="34" charset="0"/>
              </a:rPr>
              <a:t>3. </a:t>
            </a:r>
            <a:r>
              <a:rPr lang="en-GB" sz="1000" dirty="0" err="1">
                <a:solidFill>
                  <a:schemeClr val="bg2">
                    <a:lumMod val="50000"/>
                  </a:schemeClr>
                </a:solidFill>
                <a:latin typeface="Segoe UI" panose="020B0502040204020203" pitchFamily="34" charset="0"/>
                <a:cs typeface="Segoe UI" panose="020B0502040204020203" pitchFamily="34" charset="0"/>
              </a:rPr>
              <a:t>Nassif</a:t>
            </a:r>
            <a:r>
              <a:rPr lang="en-GB" sz="1000" dirty="0">
                <a:solidFill>
                  <a:schemeClr val="bg2">
                    <a:lumMod val="50000"/>
                  </a:schemeClr>
                </a:solidFill>
                <a:latin typeface="Segoe UI" panose="020B0502040204020203" pitchFamily="34" charset="0"/>
                <a:cs typeface="Segoe UI" panose="020B0502040204020203" pitchFamily="34" charset="0"/>
              </a:rPr>
              <a:t> M, Windsor S, Borlaug B, </a:t>
            </a:r>
            <a:r>
              <a:rPr lang="en-GB" sz="1000" dirty="0" err="1">
                <a:solidFill>
                  <a:schemeClr val="bg2">
                    <a:lumMod val="50000"/>
                  </a:schemeClr>
                </a:solidFill>
                <a:latin typeface="Segoe UI" panose="020B0502040204020203" pitchFamily="34" charset="0"/>
                <a:cs typeface="Segoe UI" panose="020B0502040204020203" pitchFamily="34" charset="0"/>
              </a:rPr>
              <a:t>Kitzman</a:t>
            </a:r>
            <a:r>
              <a:rPr lang="en-GB" sz="1000" dirty="0">
                <a:solidFill>
                  <a:schemeClr val="bg2">
                    <a:lumMod val="50000"/>
                  </a:schemeClr>
                </a:solidFill>
                <a:latin typeface="Segoe UI" panose="020B0502040204020203" pitchFamily="34" charset="0"/>
                <a:cs typeface="Segoe UI" panose="020B0502040204020203" pitchFamily="34" charset="0"/>
              </a:rPr>
              <a:t> D, Shah S, Tang F, et al. The SGLT2 inhibitor </a:t>
            </a:r>
            <a:r>
              <a:rPr lang="en-GB" sz="1000" dirty="0" err="1">
                <a:solidFill>
                  <a:schemeClr val="bg2">
                    <a:lumMod val="50000"/>
                  </a:schemeClr>
                </a:solidFill>
                <a:latin typeface="Segoe UI" panose="020B0502040204020203" pitchFamily="34" charset="0"/>
                <a:cs typeface="Segoe UI" panose="020B0502040204020203" pitchFamily="34" charset="0"/>
              </a:rPr>
              <a:t>dapagliflozin</a:t>
            </a:r>
            <a:r>
              <a:rPr lang="en-GB" sz="1000" dirty="0">
                <a:solidFill>
                  <a:schemeClr val="bg2">
                    <a:lumMod val="50000"/>
                  </a:schemeClr>
                </a:solidFill>
                <a:latin typeface="Segoe UI" panose="020B0502040204020203" pitchFamily="34" charset="0"/>
                <a:cs typeface="Segoe UI" panose="020B0502040204020203" pitchFamily="34" charset="0"/>
              </a:rPr>
              <a:t> in heart failure with preserved ejection fraction: a </a:t>
            </a:r>
            <a:r>
              <a:rPr lang="en-GB" sz="1000" dirty="0" err="1">
                <a:solidFill>
                  <a:schemeClr val="bg2">
                    <a:lumMod val="50000"/>
                  </a:schemeClr>
                </a:solidFill>
                <a:latin typeface="Segoe UI" panose="020B0502040204020203" pitchFamily="34" charset="0"/>
                <a:cs typeface="Segoe UI" panose="020B0502040204020203" pitchFamily="34" charset="0"/>
              </a:rPr>
              <a:t>multicenter</a:t>
            </a:r>
            <a:r>
              <a:rPr lang="en-GB" sz="1000" dirty="0">
                <a:solidFill>
                  <a:schemeClr val="bg2">
                    <a:lumMod val="50000"/>
                  </a:schemeClr>
                </a:solidFill>
                <a:latin typeface="Segoe UI" panose="020B0502040204020203" pitchFamily="34" charset="0"/>
                <a:cs typeface="Segoe UI" panose="020B0502040204020203" pitchFamily="34" charset="0"/>
              </a:rPr>
              <a:t> randomized </a:t>
            </a:r>
            <a:r>
              <a:rPr lang="es-ES" sz="1000" dirty="0">
                <a:solidFill>
                  <a:schemeClr val="bg2">
                    <a:lumMod val="50000"/>
                  </a:schemeClr>
                </a:solidFill>
                <a:latin typeface="Segoe UI" panose="020B0502040204020203" pitchFamily="34" charset="0"/>
                <a:cs typeface="Segoe UI" panose="020B0502040204020203" pitchFamily="34" charset="0"/>
              </a:rPr>
              <a:t>trial. </a:t>
            </a:r>
            <a:r>
              <a:rPr lang="es-ES" sz="1000" dirty="0" err="1">
                <a:solidFill>
                  <a:schemeClr val="bg2">
                    <a:lumMod val="50000"/>
                  </a:schemeClr>
                </a:solidFill>
                <a:latin typeface="Segoe UI" panose="020B0502040204020203" pitchFamily="34" charset="0"/>
                <a:cs typeface="Segoe UI" panose="020B0502040204020203" pitchFamily="34" charset="0"/>
              </a:rPr>
              <a:t>Nat</a:t>
            </a:r>
            <a:r>
              <a:rPr lang="es-ES" sz="1000" dirty="0">
                <a:solidFill>
                  <a:schemeClr val="bg2">
                    <a:lumMod val="50000"/>
                  </a:schemeClr>
                </a:solidFill>
                <a:latin typeface="Segoe UI" panose="020B0502040204020203" pitchFamily="34" charset="0"/>
                <a:cs typeface="Segoe UI" panose="020B0502040204020203" pitchFamily="34" charset="0"/>
              </a:rPr>
              <a:t> </a:t>
            </a:r>
            <a:r>
              <a:rPr lang="es-ES" sz="1000" dirty="0" err="1">
                <a:solidFill>
                  <a:schemeClr val="bg2">
                    <a:lumMod val="50000"/>
                  </a:schemeClr>
                </a:solidFill>
                <a:latin typeface="Segoe UI" panose="020B0502040204020203" pitchFamily="34" charset="0"/>
                <a:cs typeface="Segoe UI" panose="020B0502040204020203" pitchFamily="34" charset="0"/>
              </a:rPr>
              <a:t>Med</a:t>
            </a:r>
            <a:r>
              <a:rPr lang="es-ES" sz="1000" dirty="0">
                <a:solidFill>
                  <a:schemeClr val="bg2">
                    <a:lumMod val="50000"/>
                  </a:schemeClr>
                </a:solidFill>
                <a:latin typeface="Segoe UI" panose="020B0502040204020203" pitchFamily="34" charset="0"/>
                <a:cs typeface="Segoe UI" panose="020B0502040204020203" pitchFamily="34" charset="0"/>
              </a:rPr>
              <a:t> 2021;27:1954-1960.</a:t>
            </a:r>
          </a:p>
          <a:p>
            <a:r>
              <a:rPr lang="es-ES" sz="1000" dirty="0">
                <a:solidFill>
                  <a:schemeClr val="bg2">
                    <a:lumMod val="50000"/>
                  </a:schemeClr>
                </a:solidFill>
                <a:latin typeface="Segoe UI" panose="020B0502040204020203" pitchFamily="34" charset="0"/>
                <a:cs typeface="Segoe UI" panose="020B0502040204020203" pitchFamily="34" charset="0"/>
              </a:rPr>
              <a:t>4. </a:t>
            </a:r>
            <a:r>
              <a:rPr lang="es-ES" sz="1000" dirty="0" err="1">
                <a:solidFill>
                  <a:schemeClr val="bg2">
                    <a:lumMod val="50000"/>
                  </a:schemeClr>
                </a:solidFill>
                <a:latin typeface="Segoe UI" panose="020B0502040204020203" pitchFamily="34" charset="0"/>
                <a:cs typeface="Segoe UI" panose="020B0502040204020203" pitchFamily="34" charset="0"/>
              </a:rPr>
              <a:t>Heerspink</a:t>
            </a:r>
            <a:r>
              <a:rPr lang="es-ES" sz="1000" dirty="0">
                <a:solidFill>
                  <a:schemeClr val="bg2">
                    <a:lumMod val="50000"/>
                  </a:schemeClr>
                </a:solidFill>
                <a:latin typeface="Segoe UI" panose="020B0502040204020203" pitchFamily="34" charset="0"/>
                <a:cs typeface="Segoe UI" panose="020B0502040204020203" pitchFamily="34" charset="0"/>
              </a:rPr>
              <a:t> H, </a:t>
            </a:r>
            <a:r>
              <a:rPr lang="es-ES" sz="1000" dirty="0" err="1">
                <a:solidFill>
                  <a:schemeClr val="bg2">
                    <a:lumMod val="50000"/>
                  </a:schemeClr>
                </a:solidFill>
                <a:latin typeface="Segoe UI" panose="020B0502040204020203" pitchFamily="34" charset="0"/>
                <a:cs typeface="Segoe UI" panose="020B0502040204020203" pitchFamily="34" charset="0"/>
              </a:rPr>
              <a:t>Stefansson</a:t>
            </a:r>
            <a:r>
              <a:rPr lang="es-ES" sz="1000" dirty="0">
                <a:solidFill>
                  <a:schemeClr val="bg2">
                    <a:lumMod val="50000"/>
                  </a:schemeClr>
                </a:solidFill>
                <a:latin typeface="Segoe UI" panose="020B0502040204020203" pitchFamily="34" charset="0"/>
                <a:cs typeface="Segoe UI" panose="020B0502040204020203" pitchFamily="34" charset="0"/>
              </a:rPr>
              <a:t> B, Correa-</a:t>
            </a:r>
            <a:r>
              <a:rPr lang="es-ES" sz="1000" dirty="0" err="1">
                <a:solidFill>
                  <a:schemeClr val="bg2">
                    <a:lumMod val="50000"/>
                  </a:schemeClr>
                </a:solidFill>
                <a:latin typeface="Segoe UI" panose="020B0502040204020203" pitchFamily="34" charset="0"/>
                <a:cs typeface="Segoe UI" panose="020B0502040204020203" pitchFamily="34" charset="0"/>
              </a:rPr>
              <a:t>Rotter</a:t>
            </a:r>
            <a:r>
              <a:rPr lang="es-ES" sz="1000" dirty="0">
                <a:solidFill>
                  <a:schemeClr val="bg2">
                    <a:lumMod val="50000"/>
                  </a:schemeClr>
                </a:solidFill>
                <a:latin typeface="Segoe UI" panose="020B0502040204020203" pitchFamily="34" charset="0"/>
                <a:cs typeface="Segoe UI" panose="020B0502040204020203" pitchFamily="34" charset="0"/>
              </a:rPr>
              <a:t> R. </a:t>
            </a:r>
            <a:r>
              <a:rPr lang="es-ES" sz="1000" dirty="0" err="1">
                <a:solidFill>
                  <a:schemeClr val="bg2">
                    <a:lumMod val="50000"/>
                  </a:schemeClr>
                </a:solidFill>
                <a:latin typeface="Segoe UI" panose="020B0502040204020203" pitchFamily="34" charset="0"/>
                <a:cs typeface="Segoe UI" panose="020B0502040204020203" pitchFamily="34" charset="0"/>
              </a:rPr>
              <a:t>Chertow</a:t>
            </a:r>
            <a:r>
              <a:rPr lang="es-ES" sz="1000" dirty="0">
                <a:solidFill>
                  <a:schemeClr val="bg2">
                    <a:lumMod val="50000"/>
                  </a:schemeClr>
                </a:solidFill>
                <a:latin typeface="Segoe UI" panose="020B0502040204020203" pitchFamily="34" charset="0"/>
                <a:cs typeface="Segoe UI" panose="020B0502040204020203" pitchFamily="34" charset="0"/>
              </a:rPr>
              <a:t> G,</a:t>
            </a:r>
            <a:r>
              <a:rPr lang="en-GB" sz="1000" dirty="0">
                <a:solidFill>
                  <a:schemeClr val="bg2">
                    <a:lumMod val="50000"/>
                  </a:schemeClr>
                </a:solidFill>
                <a:latin typeface="Segoe UI" panose="020B0502040204020203" pitchFamily="34" charset="0"/>
                <a:cs typeface="Segoe UI" panose="020B0502040204020203" pitchFamily="34" charset="0"/>
              </a:rPr>
              <a:t>Greene T, </a:t>
            </a:r>
            <a:r>
              <a:rPr lang="en-GB" sz="1000" dirty="0" err="1">
                <a:solidFill>
                  <a:schemeClr val="bg2">
                    <a:lumMod val="50000"/>
                  </a:schemeClr>
                </a:solidFill>
                <a:latin typeface="Segoe UI" panose="020B0502040204020203" pitchFamily="34" charset="0"/>
                <a:cs typeface="Segoe UI" panose="020B0502040204020203" pitchFamily="34" charset="0"/>
              </a:rPr>
              <a:t>Hou</a:t>
            </a:r>
            <a:r>
              <a:rPr lang="en-GB" sz="1000" dirty="0">
                <a:solidFill>
                  <a:schemeClr val="bg2">
                    <a:lumMod val="50000"/>
                  </a:schemeClr>
                </a:solidFill>
                <a:latin typeface="Segoe UI" panose="020B0502040204020203" pitchFamily="34" charset="0"/>
                <a:cs typeface="Segoe UI" panose="020B0502040204020203" pitchFamily="34" charset="0"/>
              </a:rPr>
              <a:t> F, et al.; DAPA-CKD Trial Committees and Investigators. </a:t>
            </a:r>
            <a:r>
              <a:rPr lang="en-GB" sz="1000" dirty="0" err="1">
                <a:solidFill>
                  <a:schemeClr val="bg2">
                    <a:lumMod val="50000"/>
                  </a:schemeClr>
                </a:solidFill>
                <a:latin typeface="Segoe UI" panose="020B0502040204020203" pitchFamily="34" charset="0"/>
                <a:cs typeface="Segoe UI" panose="020B0502040204020203" pitchFamily="34" charset="0"/>
              </a:rPr>
              <a:t>Dapagliflozin</a:t>
            </a:r>
            <a:r>
              <a:rPr lang="en-GB" sz="1000" dirty="0">
                <a:solidFill>
                  <a:schemeClr val="bg2">
                    <a:lumMod val="50000"/>
                  </a:schemeClr>
                </a:solidFill>
                <a:latin typeface="Segoe UI" panose="020B0502040204020203" pitchFamily="34" charset="0"/>
                <a:cs typeface="Segoe UI" panose="020B0502040204020203" pitchFamily="34" charset="0"/>
              </a:rPr>
              <a:t> in patients with</a:t>
            </a:r>
            <a:endParaRPr lang="es-ES" sz="1000" dirty="0">
              <a:solidFill>
                <a:schemeClr val="bg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191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8175F-6CE0-8478-B5CE-9F8676100350}"/>
              </a:ext>
            </a:extLst>
          </p:cNvPr>
          <p:cNvSpPr>
            <a:spLocks noGrp="1"/>
          </p:cNvSpPr>
          <p:nvPr>
            <p:ph type="title"/>
          </p:nvPr>
        </p:nvSpPr>
        <p:spPr>
          <a:xfrm>
            <a:off x="838200" y="1137036"/>
            <a:ext cx="10515599" cy="1325563"/>
          </a:xfrm>
        </p:spPr>
        <p:txBody>
          <a:bodyPr>
            <a:normAutofit/>
          </a:bodyPr>
          <a:lstStyle/>
          <a:p>
            <a:pPr algn="ctr"/>
            <a:r>
              <a:rPr lang="es-ES" sz="2800" dirty="0">
                <a:solidFill>
                  <a:schemeClr val="bg2">
                    <a:lumMod val="10000"/>
                  </a:schemeClr>
                </a:solidFill>
                <a:latin typeface="Segoe UI" panose="020B0502040204020203" pitchFamily="34" charset="0"/>
                <a:cs typeface="Segoe UI" panose="020B0502040204020203" pitchFamily="34" charset="0"/>
              </a:rPr>
              <a:t>LA DIABETES MELLITUS </a:t>
            </a:r>
            <a:br>
              <a:rPr lang="es-ES" sz="2800" dirty="0">
                <a:solidFill>
                  <a:schemeClr val="bg2">
                    <a:lumMod val="10000"/>
                  </a:schemeClr>
                </a:solidFill>
                <a:latin typeface="Segoe UI" panose="020B0502040204020203" pitchFamily="34" charset="0"/>
                <a:cs typeface="Segoe UI" panose="020B0502040204020203" pitchFamily="34" charset="0"/>
              </a:rPr>
            </a:br>
            <a:r>
              <a:rPr lang="es-ES" sz="2800" dirty="0">
                <a:solidFill>
                  <a:schemeClr val="bg2">
                    <a:lumMod val="10000"/>
                  </a:schemeClr>
                </a:solidFill>
                <a:latin typeface="Segoe UI" panose="020B0502040204020203" pitchFamily="34" charset="0"/>
                <a:cs typeface="Segoe UI" panose="020B0502040204020203" pitchFamily="34" charset="0"/>
              </a:rPr>
              <a:t>DESDE LA PERSPECTIVA DE LA ATENCIÓN PRIMARIA</a:t>
            </a:r>
          </a:p>
        </p:txBody>
      </p:sp>
      <p:sp>
        <p:nvSpPr>
          <p:cNvPr id="3" name="Marcador de contenido 2">
            <a:extLst>
              <a:ext uri="{FF2B5EF4-FFF2-40B4-BE49-F238E27FC236}">
                <a16:creationId xmlns:a16="http://schemas.microsoft.com/office/drawing/2014/main" id="{74F408FE-6E45-B2DB-1855-4DC1A9C2ED47}"/>
              </a:ext>
            </a:extLst>
          </p:cNvPr>
          <p:cNvSpPr>
            <a:spLocks noGrp="1"/>
          </p:cNvSpPr>
          <p:nvPr>
            <p:ph idx="1"/>
          </p:nvPr>
        </p:nvSpPr>
        <p:spPr>
          <a:xfrm>
            <a:off x="743165" y="2410555"/>
            <a:ext cx="8495428" cy="3969694"/>
          </a:xfrm>
        </p:spPr>
        <p:txBody>
          <a:bodyPr>
            <a:normAutofit/>
          </a:bodyPr>
          <a:lstStyle/>
          <a:p>
            <a:pPr>
              <a:buFont typeface="Wingdings" pitchFamily="2" charset="2"/>
              <a:buChar char="§"/>
            </a:pPr>
            <a:r>
              <a:rPr lang="es-ES" sz="2400" dirty="0"/>
              <a:t>Medicina de familia tiene una posición privilegiada para realizar un abordaje holístico y lineal de nuestros pacientes. </a:t>
            </a:r>
          </a:p>
          <a:p>
            <a:pPr>
              <a:buFont typeface="Wingdings" pitchFamily="2" charset="2"/>
              <a:buChar char="§"/>
            </a:pPr>
            <a:r>
              <a:rPr lang="es-ES" sz="2400" dirty="0"/>
              <a:t>Este abordaje es un </a:t>
            </a:r>
            <a:r>
              <a:rPr lang="es-ES" sz="2400" i="1" dirty="0"/>
              <a:t>continuum </a:t>
            </a:r>
            <a:r>
              <a:rPr lang="es-ES" sz="2400" dirty="0"/>
              <a:t>que acompaña al paciente en sus diferentes momentos vitales.</a:t>
            </a:r>
          </a:p>
          <a:p>
            <a:pPr>
              <a:buFont typeface="Wingdings" pitchFamily="2" charset="2"/>
              <a:buChar char="§"/>
            </a:pPr>
            <a:r>
              <a:rPr lang="es-ES" sz="2400" dirty="0"/>
              <a:t>La evolución natural de la diabetes mellitus (DM) se desarrolla en diferentes fases, desde la exposición </a:t>
            </a:r>
            <a:br>
              <a:rPr lang="es-ES" sz="2400" dirty="0"/>
            </a:br>
            <a:r>
              <a:rPr lang="es-ES" sz="2400" dirty="0"/>
              <a:t>al factor desencadenante, la instauración de </a:t>
            </a:r>
            <a:br>
              <a:rPr lang="es-ES" sz="2400" dirty="0"/>
            </a:br>
            <a:r>
              <a:rPr lang="es-ES" sz="2400" dirty="0"/>
              <a:t>la enfermedad hasta las fases mas avanzadas donde aparecen las complicaciones.</a:t>
            </a:r>
          </a:p>
        </p:txBody>
      </p:sp>
      <p:sp>
        <p:nvSpPr>
          <p:cNvPr id="4" name="CuadroTexto 3"/>
          <p:cNvSpPr txBox="1"/>
          <p:nvPr/>
        </p:nvSpPr>
        <p:spPr>
          <a:xfrm>
            <a:off x="1445171" y="5999792"/>
            <a:ext cx="9301655" cy="600164"/>
          </a:xfrm>
          <a:prstGeom prst="rect">
            <a:avLst/>
          </a:prstGeom>
          <a:noFill/>
        </p:spPr>
        <p:txBody>
          <a:bodyPr wrap="square" rtlCol="0">
            <a:spAutoFit/>
          </a:bodyPr>
          <a:lstStyle/>
          <a:p>
            <a:r>
              <a:rPr lang="en-GB" sz="1100" dirty="0">
                <a:solidFill>
                  <a:schemeClr val="bg2">
                    <a:lumMod val="50000"/>
                  </a:schemeClr>
                </a:solidFill>
                <a:latin typeface="Segoe UI" panose="020B0502040204020203" pitchFamily="34" charset="0"/>
                <a:cs typeface="Segoe UI" panose="020B0502040204020203" pitchFamily="34" charset="0"/>
              </a:rPr>
              <a:t>1. </a:t>
            </a:r>
            <a:r>
              <a:rPr lang="es-ES" sz="1100" dirty="0" err="1">
                <a:solidFill>
                  <a:schemeClr val="bg2">
                    <a:lumMod val="50000"/>
                  </a:schemeClr>
                </a:solidFill>
                <a:latin typeface="Segoe UI" panose="020B0502040204020203" pitchFamily="34" charset="0"/>
                <a:cs typeface="Segoe UI" panose="020B0502040204020203" pitchFamily="34" charset="0"/>
              </a:rPr>
              <a:t>Holman</a:t>
            </a:r>
            <a:r>
              <a:rPr lang="es-ES" sz="1100" dirty="0">
                <a:solidFill>
                  <a:schemeClr val="bg2">
                    <a:lumMod val="50000"/>
                  </a:schemeClr>
                </a:solidFill>
                <a:latin typeface="Segoe UI" panose="020B0502040204020203" pitchFamily="34" charset="0"/>
                <a:cs typeface="Segoe UI" panose="020B0502040204020203" pitchFamily="34" charset="0"/>
              </a:rPr>
              <a:t> RR, Paul SK, </a:t>
            </a:r>
            <a:r>
              <a:rPr lang="es-ES" sz="1100" dirty="0" err="1">
                <a:solidFill>
                  <a:schemeClr val="bg2">
                    <a:lumMod val="50000"/>
                  </a:schemeClr>
                </a:solidFill>
                <a:latin typeface="Segoe UI" panose="020B0502040204020203" pitchFamily="34" charset="0"/>
                <a:cs typeface="Segoe UI" panose="020B0502040204020203" pitchFamily="34" charset="0"/>
              </a:rPr>
              <a:t>Bethel</a:t>
            </a:r>
            <a:r>
              <a:rPr lang="es-ES" sz="1100" dirty="0">
                <a:solidFill>
                  <a:schemeClr val="bg2">
                    <a:lumMod val="50000"/>
                  </a:schemeClr>
                </a:solidFill>
                <a:latin typeface="Segoe UI" panose="020B0502040204020203" pitchFamily="34" charset="0"/>
                <a:cs typeface="Segoe UI" panose="020B0502040204020203" pitchFamily="34" charset="0"/>
              </a:rPr>
              <a:t> MA, </a:t>
            </a:r>
            <a:r>
              <a:rPr lang="es-ES" sz="1100" dirty="0" err="1">
                <a:solidFill>
                  <a:schemeClr val="bg2">
                    <a:lumMod val="50000"/>
                  </a:schemeClr>
                </a:solidFill>
                <a:latin typeface="Segoe UI" panose="020B0502040204020203" pitchFamily="34" charset="0"/>
                <a:cs typeface="Segoe UI" panose="020B0502040204020203" pitchFamily="34" charset="0"/>
              </a:rPr>
              <a:t>Mattews</a:t>
            </a:r>
            <a:r>
              <a:rPr lang="es-ES" sz="1100" dirty="0">
                <a:solidFill>
                  <a:schemeClr val="bg2">
                    <a:lumMod val="50000"/>
                  </a:schemeClr>
                </a:solidFill>
                <a:latin typeface="Segoe UI" panose="020B0502040204020203" pitchFamily="34" charset="0"/>
                <a:cs typeface="Segoe UI" panose="020B0502040204020203" pitchFamily="34" charset="0"/>
              </a:rPr>
              <a:t> DR, Neil HA. </a:t>
            </a:r>
            <a:r>
              <a:rPr lang="en-GB" sz="1100" dirty="0">
                <a:solidFill>
                  <a:schemeClr val="bg2">
                    <a:lumMod val="50000"/>
                  </a:schemeClr>
                </a:solidFill>
                <a:latin typeface="Segoe UI" panose="020B0502040204020203" pitchFamily="34" charset="0"/>
                <a:cs typeface="Segoe UI" panose="020B0502040204020203" pitchFamily="34" charset="0"/>
              </a:rPr>
              <a:t>10-year follow-up of intensive control in type 2 diabetes. N </a:t>
            </a:r>
            <a:r>
              <a:rPr lang="es-ES" sz="1100" dirty="0" err="1">
                <a:solidFill>
                  <a:schemeClr val="bg2">
                    <a:lumMod val="50000"/>
                  </a:schemeClr>
                </a:solidFill>
                <a:latin typeface="Segoe UI" panose="020B0502040204020203" pitchFamily="34" charset="0"/>
                <a:cs typeface="Segoe UI" panose="020B0502040204020203" pitchFamily="34" charset="0"/>
              </a:rPr>
              <a:t>Eng</a:t>
            </a:r>
            <a:r>
              <a:rPr lang="es-ES" sz="1100" dirty="0">
                <a:solidFill>
                  <a:schemeClr val="bg2">
                    <a:lumMod val="50000"/>
                  </a:schemeClr>
                </a:solidFill>
                <a:latin typeface="Segoe UI" panose="020B0502040204020203" pitchFamily="34" charset="0"/>
                <a:cs typeface="Segoe UI" panose="020B0502040204020203" pitchFamily="34" charset="0"/>
              </a:rPr>
              <a:t> J </a:t>
            </a:r>
            <a:r>
              <a:rPr lang="es-ES" sz="1100" dirty="0" err="1">
                <a:solidFill>
                  <a:schemeClr val="bg2">
                    <a:lumMod val="50000"/>
                  </a:schemeClr>
                </a:solidFill>
                <a:latin typeface="Segoe UI" panose="020B0502040204020203" pitchFamily="34" charset="0"/>
                <a:cs typeface="Segoe UI" panose="020B0502040204020203" pitchFamily="34" charset="0"/>
              </a:rPr>
              <a:t>Med</a:t>
            </a:r>
            <a:r>
              <a:rPr lang="es-ES" sz="1100" dirty="0">
                <a:solidFill>
                  <a:schemeClr val="bg2">
                    <a:lumMod val="50000"/>
                  </a:schemeClr>
                </a:solidFill>
                <a:latin typeface="Segoe UI" panose="020B0502040204020203" pitchFamily="34" charset="0"/>
                <a:cs typeface="Segoe UI" panose="020B0502040204020203" pitchFamily="34" charset="0"/>
              </a:rPr>
              <a:t> 2008;359:1577-1589.</a:t>
            </a:r>
            <a:endParaRPr lang="en-GB" sz="1100" dirty="0">
              <a:solidFill>
                <a:schemeClr val="bg2">
                  <a:lumMod val="50000"/>
                </a:schemeClr>
              </a:solidFill>
              <a:latin typeface="Segoe UI" panose="020B0502040204020203" pitchFamily="34" charset="0"/>
              <a:cs typeface="Segoe UI" panose="020B0502040204020203" pitchFamily="34" charset="0"/>
            </a:endParaRPr>
          </a:p>
          <a:p>
            <a:r>
              <a:rPr lang="en-GB" sz="1100" dirty="0">
                <a:solidFill>
                  <a:schemeClr val="bg2">
                    <a:lumMod val="50000"/>
                  </a:schemeClr>
                </a:solidFill>
                <a:latin typeface="Segoe UI" panose="020B0502040204020203" pitchFamily="34" charset="0"/>
                <a:cs typeface="Segoe UI" panose="020B0502040204020203" pitchFamily="34" charset="0"/>
              </a:rPr>
              <a:t>2. Pan A, Wang Y, </a:t>
            </a:r>
            <a:r>
              <a:rPr lang="en-GB" sz="1100" dirty="0" err="1">
                <a:solidFill>
                  <a:schemeClr val="bg2">
                    <a:lumMod val="50000"/>
                  </a:schemeClr>
                </a:solidFill>
                <a:latin typeface="Segoe UI" panose="020B0502040204020203" pitchFamily="34" charset="0"/>
                <a:cs typeface="Segoe UI" panose="020B0502040204020203" pitchFamily="34" charset="0"/>
              </a:rPr>
              <a:t>Talaei</a:t>
            </a:r>
            <a:r>
              <a:rPr lang="en-GB" sz="1100" dirty="0">
                <a:solidFill>
                  <a:schemeClr val="bg2">
                    <a:lumMod val="50000"/>
                  </a:schemeClr>
                </a:solidFill>
                <a:latin typeface="Segoe UI" panose="020B0502040204020203" pitchFamily="34" charset="0"/>
                <a:cs typeface="Segoe UI" panose="020B0502040204020203" pitchFamily="34" charset="0"/>
              </a:rPr>
              <a:t> M, Hu FB. Relation of smoking with total mortality and cardiovascular events among patients with diabetes mellitus. A meta-analysis and systematic review. </a:t>
            </a:r>
            <a:r>
              <a:rPr lang="es-ES" sz="1100" dirty="0" err="1">
                <a:solidFill>
                  <a:schemeClr val="bg2">
                    <a:lumMod val="50000"/>
                  </a:schemeClr>
                </a:solidFill>
                <a:latin typeface="Segoe UI" panose="020B0502040204020203" pitchFamily="34" charset="0"/>
                <a:cs typeface="Segoe UI" panose="020B0502040204020203" pitchFamily="34" charset="0"/>
              </a:rPr>
              <a:t>Circulation</a:t>
            </a:r>
            <a:r>
              <a:rPr lang="es-ES" sz="1100" dirty="0">
                <a:solidFill>
                  <a:schemeClr val="bg2">
                    <a:lumMod val="50000"/>
                  </a:schemeClr>
                </a:solidFill>
                <a:latin typeface="Segoe UI" panose="020B0502040204020203" pitchFamily="34" charset="0"/>
                <a:cs typeface="Segoe UI" panose="020B0502040204020203" pitchFamily="34" charset="0"/>
              </a:rPr>
              <a:t> 2015;132:1795-1804.</a:t>
            </a:r>
          </a:p>
        </p:txBody>
      </p:sp>
      <p:pic>
        <p:nvPicPr>
          <p:cNvPr id="8" name="Imagen 7" descr="Una caricatura de una persona&#10;&#10;Descripción generada automáticamente con confianza media">
            <a:extLst>
              <a:ext uri="{FF2B5EF4-FFF2-40B4-BE49-F238E27FC236}">
                <a16:creationId xmlns:a16="http://schemas.microsoft.com/office/drawing/2014/main" id="{F6F7476E-BCE4-B30F-877B-74264E0473FD}"/>
              </a:ext>
            </a:extLst>
          </p:cNvPr>
          <p:cNvPicPr>
            <a:picLocks noChangeAspect="1"/>
          </p:cNvPicPr>
          <p:nvPr/>
        </p:nvPicPr>
        <p:blipFill>
          <a:blip r:embed="rId2"/>
          <a:stretch>
            <a:fillRect/>
          </a:stretch>
        </p:blipFill>
        <p:spPr>
          <a:xfrm>
            <a:off x="7747000" y="1859592"/>
            <a:ext cx="4445000" cy="4140200"/>
          </a:xfrm>
          <a:prstGeom prst="rect">
            <a:avLst/>
          </a:prstGeom>
        </p:spPr>
      </p:pic>
    </p:spTree>
    <p:extLst>
      <p:ext uri="{BB962C8B-B14F-4D97-AF65-F5344CB8AC3E}">
        <p14:creationId xmlns:p14="http://schemas.microsoft.com/office/powerpoint/2010/main" val="215194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3597"/>
            <a:ext cx="10515600" cy="1325563"/>
          </a:xfrm>
        </p:spPr>
        <p:txBody>
          <a:bodyPr/>
          <a:lstStyle/>
          <a:p>
            <a:pPr algn="ctr"/>
            <a:r>
              <a:rPr lang="es-ES" dirty="0">
                <a:solidFill>
                  <a:schemeClr val="bg2">
                    <a:lumMod val="10000"/>
                  </a:schemeClr>
                </a:solidFill>
                <a:latin typeface="Segoe UI" panose="020B0502040204020203" pitchFamily="34" charset="0"/>
                <a:cs typeface="Segoe UI" panose="020B0502040204020203" pitchFamily="34" charset="0"/>
              </a:rPr>
              <a:t>NO SOLO TRATAR, SOBRE TODO PREVENIR</a:t>
            </a:r>
            <a:br>
              <a:rPr lang="es-ES" dirty="0">
                <a:solidFill>
                  <a:schemeClr val="bg2">
                    <a:lumMod val="10000"/>
                  </a:schemeClr>
                </a:solidFill>
              </a:rPr>
            </a:br>
            <a:endParaRPr lang="es-ES" dirty="0">
              <a:solidFill>
                <a:schemeClr val="bg2">
                  <a:lumMod val="10000"/>
                </a:schemeClr>
              </a:solidFill>
            </a:endParaRPr>
          </a:p>
        </p:txBody>
      </p:sp>
      <p:sp>
        <p:nvSpPr>
          <p:cNvPr id="3" name="Marcador de contenido 2"/>
          <p:cNvSpPr>
            <a:spLocks noGrp="1"/>
          </p:cNvSpPr>
          <p:nvPr>
            <p:ph idx="1"/>
          </p:nvPr>
        </p:nvSpPr>
        <p:spPr>
          <a:xfrm>
            <a:off x="838200" y="2309260"/>
            <a:ext cx="10515600" cy="3411704"/>
          </a:xfrm>
        </p:spPr>
        <p:txBody>
          <a:bodyPr>
            <a:normAutofit/>
          </a:bodyPr>
          <a:lstStyle/>
          <a:p>
            <a:pPr marL="0" indent="0" algn="ctr">
              <a:buNone/>
            </a:pPr>
            <a:r>
              <a:rPr lang="es-ES" sz="2000" b="1" dirty="0">
                <a:solidFill>
                  <a:srgbClr val="BF152D"/>
                </a:solidFill>
              </a:rPr>
              <a:t>Podemos empezar con la prevención de los factores de riesgo cardiovascular</a:t>
            </a:r>
          </a:p>
          <a:p>
            <a:pPr marL="0" indent="0" algn="ctr">
              <a:buNone/>
            </a:pPr>
            <a:endParaRPr lang="es-ES" sz="1200" b="1" dirty="0"/>
          </a:p>
          <a:p>
            <a:r>
              <a:rPr lang="es-ES" sz="2200" dirty="0"/>
              <a:t>Actualmente los fármacos que han aportado mayor beneficio son los inhibidores del cotransportador de sodio-glucosa 2 (iSGLT-2) que, además de facilitar el control glucémico, han demostrado reducciones significativas de peso, mejoran la función renal y reducen la tensión arterial de forma moderada.</a:t>
            </a:r>
          </a:p>
          <a:p>
            <a:r>
              <a:rPr lang="es-ES" sz="2200" dirty="0"/>
              <a:t>Otro grupo de fármacos que han demostrado reducir peso significativamente y aportan beneficio renal son los agonistas del receptor GLP-1 (arGLP-1).</a:t>
            </a:r>
          </a:p>
        </p:txBody>
      </p:sp>
      <p:sp>
        <p:nvSpPr>
          <p:cNvPr id="4" name="Rectángulo 3"/>
          <p:cNvSpPr/>
          <p:nvPr/>
        </p:nvSpPr>
        <p:spPr>
          <a:xfrm>
            <a:off x="477564" y="5609781"/>
            <a:ext cx="11236872" cy="1015663"/>
          </a:xfrm>
          <a:prstGeom prst="rect">
            <a:avLst/>
          </a:prstGeom>
        </p:spPr>
        <p:txBody>
          <a:bodyPr wrap="square">
            <a:spAutoFit/>
          </a:bodyPr>
          <a:lstStyle/>
          <a:p>
            <a:r>
              <a:rPr lang="en-GB" sz="1000" dirty="0">
                <a:solidFill>
                  <a:schemeClr val="bg2">
                    <a:lumMod val="50000"/>
                  </a:schemeClr>
                </a:solidFill>
                <a:latin typeface="Segoe UI" panose="020B0502040204020203" pitchFamily="34" charset="0"/>
                <a:cs typeface="Segoe UI" panose="020B0502040204020203" pitchFamily="34" charset="0"/>
              </a:rPr>
              <a:t>1. </a:t>
            </a:r>
            <a:r>
              <a:rPr lang="es-ES" sz="1000" dirty="0" err="1">
                <a:solidFill>
                  <a:schemeClr val="bg2">
                    <a:lumMod val="50000"/>
                  </a:schemeClr>
                </a:solidFill>
                <a:latin typeface="Segoe UI" panose="020B0502040204020203" pitchFamily="34" charset="0"/>
                <a:cs typeface="Segoe UI" panose="020B0502040204020203" pitchFamily="34" charset="0"/>
              </a:rPr>
              <a:t>Wilding</a:t>
            </a:r>
            <a:r>
              <a:rPr lang="es-ES" sz="1000" dirty="0">
                <a:solidFill>
                  <a:schemeClr val="bg2">
                    <a:lumMod val="50000"/>
                  </a:schemeClr>
                </a:solidFill>
                <a:latin typeface="Segoe UI" panose="020B0502040204020203" pitchFamily="34" charset="0"/>
                <a:cs typeface="Segoe UI" panose="020B0502040204020203" pitchFamily="34" charset="0"/>
              </a:rPr>
              <a:t> JPH, Evans M, Fernando K, </a:t>
            </a:r>
            <a:r>
              <a:rPr lang="es-ES" sz="1000" dirty="0" err="1">
                <a:solidFill>
                  <a:schemeClr val="bg2">
                    <a:lumMod val="50000"/>
                  </a:schemeClr>
                </a:solidFill>
                <a:latin typeface="Segoe UI" panose="020B0502040204020203" pitchFamily="34" charset="0"/>
                <a:cs typeface="Segoe UI" panose="020B0502040204020203" pitchFamily="34" charset="0"/>
              </a:rPr>
              <a:t>Gorriz</a:t>
            </a:r>
            <a:r>
              <a:rPr lang="es-ES" sz="1000" dirty="0">
                <a:solidFill>
                  <a:schemeClr val="bg2">
                    <a:lumMod val="50000"/>
                  </a:schemeClr>
                </a:solidFill>
                <a:latin typeface="Segoe UI" panose="020B0502040204020203" pitchFamily="34" charset="0"/>
                <a:cs typeface="Segoe UI" panose="020B0502040204020203" pitchFamily="34" charset="0"/>
              </a:rPr>
              <a:t> JL, </a:t>
            </a:r>
            <a:r>
              <a:rPr lang="es-ES" sz="1000" dirty="0" err="1">
                <a:solidFill>
                  <a:schemeClr val="bg2">
                    <a:lumMod val="50000"/>
                  </a:schemeClr>
                </a:solidFill>
                <a:latin typeface="Segoe UI" panose="020B0502040204020203" pitchFamily="34" charset="0"/>
                <a:cs typeface="Segoe UI" panose="020B0502040204020203" pitchFamily="34" charset="0"/>
              </a:rPr>
              <a:t>Cebrian</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Diggle</a:t>
            </a:r>
            <a:r>
              <a:rPr lang="es-ES" sz="1000" dirty="0">
                <a:solidFill>
                  <a:schemeClr val="bg2">
                    <a:lumMod val="50000"/>
                  </a:schemeClr>
                </a:solidFill>
                <a:latin typeface="Segoe UI" panose="020B0502040204020203" pitchFamily="34" charset="0"/>
                <a:cs typeface="Segoe UI" panose="020B0502040204020203" pitchFamily="34" charset="0"/>
              </a:rPr>
              <a:t> J, </a:t>
            </a:r>
            <a:r>
              <a:rPr lang="es-ES" sz="1000" dirty="0" err="1">
                <a:solidFill>
                  <a:schemeClr val="bg2">
                    <a:lumMod val="50000"/>
                  </a:schemeClr>
                </a:solidFill>
                <a:latin typeface="Segoe UI" panose="020B0502040204020203" pitchFamily="34" charset="0"/>
                <a:cs typeface="Segoe UI" panose="020B0502040204020203" pitchFamily="34" charset="0"/>
              </a:rPr>
              <a:t>Hicks</a:t>
            </a:r>
            <a:r>
              <a:rPr lang="es-ES" sz="1000" dirty="0">
                <a:solidFill>
                  <a:schemeClr val="bg2">
                    <a:lumMod val="50000"/>
                  </a:schemeClr>
                </a:solidFill>
                <a:latin typeface="Segoe UI" panose="020B0502040204020203" pitchFamily="34" charset="0"/>
                <a:cs typeface="Segoe UI" panose="020B0502040204020203" pitchFamily="34" charset="0"/>
              </a:rPr>
              <a:t> D, James J, </a:t>
            </a:r>
            <a:r>
              <a:rPr lang="es-ES" sz="1000" dirty="0" err="1">
                <a:solidFill>
                  <a:schemeClr val="bg2">
                    <a:lumMod val="50000"/>
                  </a:schemeClr>
                </a:solidFill>
                <a:latin typeface="Segoe UI" panose="020B0502040204020203" pitchFamily="34" charset="0"/>
                <a:cs typeface="Segoe UI" panose="020B0502040204020203" pitchFamily="34" charset="0"/>
              </a:rPr>
              <a:t>Newland</a:t>
            </a:r>
            <a:r>
              <a:rPr lang="es-ES" sz="1000" dirty="0">
                <a:solidFill>
                  <a:schemeClr val="bg2">
                    <a:lumMod val="50000"/>
                  </a:schemeClr>
                </a:solidFill>
                <a:latin typeface="Segoe UI" panose="020B0502040204020203" pitchFamily="34" charset="0"/>
                <a:cs typeface="Segoe UI" panose="020B0502040204020203" pitchFamily="34" charset="0"/>
              </a:rPr>
              <a:t>-Jones P, </a:t>
            </a:r>
            <a:r>
              <a:rPr lang="es-ES" sz="1000" dirty="0" err="1">
                <a:solidFill>
                  <a:schemeClr val="bg2">
                    <a:lumMod val="50000"/>
                  </a:schemeClr>
                </a:solidFill>
                <a:latin typeface="Segoe UI" panose="020B0502040204020203" pitchFamily="34" charset="0"/>
                <a:cs typeface="Segoe UI" panose="020B0502040204020203" pitchFamily="34" charset="0"/>
              </a:rPr>
              <a:t>Ali</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Bain</a:t>
            </a:r>
            <a:r>
              <a:rPr lang="es-ES" sz="1000" dirty="0">
                <a:solidFill>
                  <a:schemeClr val="bg2">
                    <a:lumMod val="50000"/>
                  </a:schemeClr>
                </a:solidFill>
                <a:latin typeface="Segoe UI" panose="020B0502040204020203" pitchFamily="34" charset="0"/>
                <a:cs typeface="Segoe UI" panose="020B0502040204020203" pitchFamily="34" charset="0"/>
              </a:rPr>
              <a:t> S, Da Porto A, </a:t>
            </a:r>
            <a:r>
              <a:rPr lang="es-ES" sz="1000" dirty="0" err="1">
                <a:solidFill>
                  <a:schemeClr val="bg2">
                    <a:lumMod val="50000"/>
                  </a:schemeClr>
                </a:solidFill>
                <a:latin typeface="Segoe UI" panose="020B0502040204020203" pitchFamily="34" charset="0"/>
                <a:cs typeface="Segoe UI" panose="020B0502040204020203" pitchFamily="34" charset="0"/>
              </a:rPr>
              <a:t>Patel</a:t>
            </a:r>
            <a:r>
              <a:rPr lang="es-ES" sz="1000" dirty="0">
                <a:solidFill>
                  <a:schemeClr val="bg2">
                    <a:lumMod val="50000"/>
                  </a:schemeClr>
                </a:solidFill>
                <a:latin typeface="Segoe UI" panose="020B0502040204020203" pitchFamily="34" charset="0"/>
                <a:cs typeface="Segoe UI" panose="020B0502040204020203" pitchFamily="34" charset="0"/>
              </a:rPr>
              <a:t> D, </a:t>
            </a:r>
            <a:r>
              <a:rPr lang="es-ES" sz="1000" dirty="0" err="1">
                <a:solidFill>
                  <a:schemeClr val="bg2">
                    <a:lumMod val="50000"/>
                  </a:schemeClr>
                </a:solidFill>
                <a:latin typeface="Segoe UI" panose="020B0502040204020203" pitchFamily="34" charset="0"/>
                <a:cs typeface="Segoe UI" panose="020B0502040204020203" pitchFamily="34" charset="0"/>
              </a:rPr>
              <a:t>Viljoen</a:t>
            </a:r>
            <a:r>
              <a:rPr lang="es-ES" sz="1000" dirty="0">
                <a:solidFill>
                  <a:schemeClr val="bg2">
                    <a:lumMod val="50000"/>
                  </a:schemeClr>
                </a:solidFill>
                <a:latin typeface="Segoe UI" panose="020B0502040204020203" pitchFamily="34" charset="0"/>
                <a:cs typeface="Segoe UI" panose="020B0502040204020203" pitchFamily="34" charset="0"/>
              </a:rPr>
              <a:t> A, </a:t>
            </a:r>
            <a:r>
              <a:rPr lang="es-ES" sz="1000" dirty="0" err="1">
                <a:solidFill>
                  <a:schemeClr val="bg2">
                    <a:lumMod val="50000"/>
                  </a:schemeClr>
                </a:solidFill>
                <a:latin typeface="Segoe UI" panose="020B0502040204020203" pitchFamily="34" charset="0"/>
                <a:cs typeface="Segoe UI" panose="020B0502040204020203" pitchFamily="34" charset="0"/>
              </a:rPr>
              <a:t>Wheeler</a:t>
            </a:r>
            <a:r>
              <a:rPr lang="es-ES" sz="1000" dirty="0">
                <a:solidFill>
                  <a:schemeClr val="bg2">
                    <a:lumMod val="50000"/>
                  </a:schemeClr>
                </a:solidFill>
                <a:latin typeface="Segoe UI" panose="020B0502040204020203" pitchFamily="34" charset="0"/>
                <a:cs typeface="Segoe UI" panose="020B0502040204020203" pitchFamily="34" charset="0"/>
              </a:rPr>
              <a:t> DC, Del </a:t>
            </a:r>
            <a:r>
              <a:rPr lang="es-ES" sz="1000" dirty="0" err="1">
                <a:solidFill>
                  <a:schemeClr val="bg2">
                    <a:lumMod val="50000"/>
                  </a:schemeClr>
                </a:solidFill>
                <a:latin typeface="Segoe UI" panose="020B0502040204020203" pitchFamily="34" charset="0"/>
                <a:cs typeface="Segoe UI" panose="020B0502040204020203" pitchFamily="34" charset="0"/>
              </a:rPr>
              <a:t>Prato</a:t>
            </a:r>
            <a:r>
              <a:rPr lang="es-ES"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The Place and Value of Sodium-Glucose </a:t>
            </a:r>
            <a:r>
              <a:rPr lang="en-GB" sz="1000" dirty="0" err="1">
                <a:solidFill>
                  <a:schemeClr val="bg2">
                    <a:lumMod val="50000"/>
                  </a:schemeClr>
                </a:solidFill>
                <a:latin typeface="Segoe UI" panose="020B0502040204020203" pitchFamily="34" charset="0"/>
                <a:cs typeface="Segoe UI" panose="020B0502040204020203" pitchFamily="34" charset="0"/>
              </a:rPr>
              <a:t>Cotransporter</a:t>
            </a:r>
            <a:r>
              <a:rPr lang="en-GB" sz="1000" dirty="0">
                <a:solidFill>
                  <a:schemeClr val="bg2">
                    <a:lumMod val="50000"/>
                  </a:schemeClr>
                </a:solidFill>
                <a:latin typeface="Segoe UI" panose="020B0502040204020203" pitchFamily="34" charset="0"/>
                <a:cs typeface="Segoe UI" panose="020B0502040204020203" pitchFamily="34" charset="0"/>
              </a:rPr>
              <a:t> 2 Inhibitors in the Evolving Treatment Paradigm for Type 2 </a:t>
            </a:r>
            <a:r>
              <a:rPr lang="es-ES" sz="1000" dirty="0">
                <a:solidFill>
                  <a:schemeClr val="bg2">
                    <a:lumMod val="50000"/>
                  </a:schemeClr>
                </a:solidFill>
                <a:latin typeface="Segoe UI" panose="020B0502040204020203" pitchFamily="34" charset="0"/>
                <a:cs typeface="Segoe UI" panose="020B0502040204020203" pitchFamily="34" charset="0"/>
              </a:rPr>
              <a:t>Diabetes Mellitus: A </a:t>
            </a:r>
            <a:r>
              <a:rPr lang="es-ES" sz="1000" dirty="0" err="1">
                <a:solidFill>
                  <a:schemeClr val="bg2">
                    <a:lumMod val="50000"/>
                  </a:schemeClr>
                </a:solidFill>
                <a:latin typeface="Segoe UI" panose="020B0502040204020203" pitchFamily="34" charset="0"/>
                <a:cs typeface="Segoe UI" panose="020B0502040204020203" pitchFamily="34" charset="0"/>
              </a:rPr>
              <a:t>Narrative</a:t>
            </a:r>
            <a:r>
              <a:rPr lang="es-ES" sz="1000" dirty="0">
                <a:solidFill>
                  <a:schemeClr val="bg2">
                    <a:lumMod val="50000"/>
                  </a:schemeClr>
                </a:solidFill>
                <a:latin typeface="Segoe UI" panose="020B0502040204020203" pitchFamily="34" charset="0"/>
                <a:cs typeface="Segoe UI" panose="020B0502040204020203" pitchFamily="34" charset="0"/>
              </a:rPr>
              <a:t> </a:t>
            </a:r>
            <a:r>
              <a:rPr lang="es-ES" sz="1000" dirty="0" err="1">
                <a:solidFill>
                  <a:schemeClr val="bg2">
                    <a:lumMod val="50000"/>
                  </a:schemeClr>
                </a:solidFill>
                <a:latin typeface="Segoe UI" panose="020B0502040204020203" pitchFamily="34" charset="0"/>
                <a:cs typeface="Segoe UI" panose="020B0502040204020203" pitchFamily="34" charset="0"/>
              </a:rPr>
              <a:t>Review</a:t>
            </a:r>
            <a:r>
              <a:rPr lang="es-ES" sz="1000" dirty="0">
                <a:solidFill>
                  <a:schemeClr val="bg2">
                    <a:lumMod val="50000"/>
                  </a:schemeClr>
                </a:solidFill>
                <a:latin typeface="Segoe UI" panose="020B0502040204020203" pitchFamily="34" charset="0"/>
                <a:cs typeface="Segoe UI" panose="020B0502040204020203" pitchFamily="34" charset="0"/>
              </a:rPr>
              <a:t>. Diabetes </a:t>
            </a:r>
            <a:r>
              <a:rPr lang="es-ES" sz="1000" dirty="0" err="1">
                <a:solidFill>
                  <a:schemeClr val="bg2">
                    <a:lumMod val="50000"/>
                  </a:schemeClr>
                </a:solidFill>
                <a:latin typeface="Segoe UI" panose="020B0502040204020203" pitchFamily="34" charset="0"/>
                <a:cs typeface="Segoe UI" panose="020B0502040204020203" pitchFamily="34" charset="0"/>
              </a:rPr>
              <a:t>Ther</a:t>
            </a:r>
            <a:r>
              <a:rPr lang="es-ES" sz="1000" dirty="0">
                <a:solidFill>
                  <a:schemeClr val="bg2">
                    <a:lumMod val="50000"/>
                  </a:schemeClr>
                </a:solidFill>
                <a:latin typeface="Segoe UI" panose="020B0502040204020203" pitchFamily="34" charset="0"/>
                <a:cs typeface="Segoe UI" panose="020B0502040204020203" pitchFamily="34" charset="0"/>
              </a:rPr>
              <a:t>. 2022 </a:t>
            </a:r>
            <a:r>
              <a:rPr lang="pt-BR" sz="1000" dirty="0">
                <a:solidFill>
                  <a:schemeClr val="bg2">
                    <a:lumMod val="50000"/>
                  </a:schemeClr>
                </a:solidFill>
                <a:latin typeface="Segoe UI" panose="020B0502040204020203" pitchFamily="34" charset="0"/>
                <a:cs typeface="Segoe UI" panose="020B0502040204020203" pitchFamily="34" charset="0"/>
              </a:rPr>
              <a:t>Mar 20:1-26. </a:t>
            </a:r>
            <a:r>
              <a:rPr lang="pt-BR" sz="1000" dirty="0" err="1">
                <a:solidFill>
                  <a:schemeClr val="bg2">
                    <a:lumMod val="50000"/>
                  </a:schemeClr>
                </a:solidFill>
                <a:latin typeface="Segoe UI" panose="020B0502040204020203" pitchFamily="34" charset="0"/>
                <a:cs typeface="Segoe UI" panose="020B0502040204020203" pitchFamily="34" charset="0"/>
              </a:rPr>
              <a:t>doi</a:t>
            </a:r>
            <a:r>
              <a:rPr lang="pt-BR" sz="1000" dirty="0">
                <a:solidFill>
                  <a:schemeClr val="bg2">
                    <a:lumMod val="50000"/>
                  </a:schemeClr>
                </a:solidFill>
                <a:latin typeface="Segoe UI" panose="020B0502040204020203" pitchFamily="34" charset="0"/>
                <a:cs typeface="Segoe UI" panose="020B0502040204020203" pitchFamily="34" charset="0"/>
              </a:rPr>
              <a:t>: 10.1007/s13300-022-01228-w. </a:t>
            </a:r>
            <a:r>
              <a:rPr lang="pt-BR" sz="1000" dirty="0" err="1">
                <a:solidFill>
                  <a:schemeClr val="bg2">
                    <a:lumMod val="50000"/>
                  </a:schemeClr>
                </a:solidFill>
                <a:latin typeface="Segoe UI" panose="020B0502040204020203" pitchFamily="34" charset="0"/>
                <a:cs typeface="Segoe UI" panose="020B0502040204020203" pitchFamily="34" charset="0"/>
              </a:rPr>
              <a:t>Epub</a:t>
            </a:r>
            <a:r>
              <a:rPr lang="pt-BR" sz="1000" dirty="0">
                <a:solidFill>
                  <a:schemeClr val="bg2">
                    <a:lumMod val="50000"/>
                  </a:schemeClr>
                </a:solidFill>
                <a:latin typeface="Segoe UI" panose="020B0502040204020203" pitchFamily="34" charset="0"/>
                <a:cs typeface="Segoe UI" panose="020B0502040204020203" pitchFamily="34" charset="0"/>
              </a:rPr>
              <a:t> </a:t>
            </a:r>
            <a:r>
              <a:rPr lang="pt-BR" sz="1000" dirty="0" err="1">
                <a:solidFill>
                  <a:schemeClr val="bg2">
                    <a:lumMod val="50000"/>
                  </a:schemeClr>
                </a:solidFill>
                <a:latin typeface="Segoe UI" panose="020B0502040204020203" pitchFamily="34" charset="0"/>
                <a:cs typeface="Segoe UI" panose="020B0502040204020203" pitchFamily="34" charset="0"/>
              </a:rPr>
              <a:t>ahead</a:t>
            </a:r>
            <a:r>
              <a:rPr lang="pt-BR"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of print. PMID: 35307801; PMCID: PMC8934539.</a:t>
            </a:r>
          </a:p>
          <a:p>
            <a:r>
              <a:rPr lang="en-GB" sz="1000" dirty="0">
                <a:solidFill>
                  <a:schemeClr val="bg2">
                    <a:lumMod val="50000"/>
                  </a:schemeClr>
                </a:solidFill>
                <a:latin typeface="Segoe UI" panose="020B0502040204020203" pitchFamily="34" charset="0"/>
                <a:cs typeface="Segoe UI" panose="020B0502040204020203" pitchFamily="34" charset="0"/>
              </a:rPr>
              <a:t>2. Dilworth L, </a:t>
            </a:r>
            <a:r>
              <a:rPr lang="en-GB" sz="1000" dirty="0" err="1">
                <a:solidFill>
                  <a:schemeClr val="bg2">
                    <a:lumMod val="50000"/>
                  </a:schemeClr>
                </a:solidFill>
                <a:latin typeface="Segoe UI" panose="020B0502040204020203" pitchFamily="34" charset="0"/>
                <a:cs typeface="Segoe UI" panose="020B0502040204020203" pitchFamily="34" charset="0"/>
              </a:rPr>
              <a:t>Facey</a:t>
            </a:r>
            <a:r>
              <a:rPr lang="en-GB" sz="1000" dirty="0">
                <a:solidFill>
                  <a:schemeClr val="bg2">
                    <a:lumMod val="50000"/>
                  </a:schemeClr>
                </a:solidFill>
                <a:latin typeface="Segoe UI" panose="020B0502040204020203" pitchFamily="34" charset="0"/>
                <a:cs typeface="Segoe UI" panose="020B0502040204020203" pitchFamily="34" charset="0"/>
              </a:rPr>
              <a:t> A, </a:t>
            </a:r>
            <a:r>
              <a:rPr lang="en-GB" sz="1000" dirty="0" err="1">
                <a:solidFill>
                  <a:schemeClr val="bg2">
                    <a:lumMod val="50000"/>
                  </a:schemeClr>
                </a:solidFill>
                <a:latin typeface="Segoe UI" panose="020B0502040204020203" pitchFamily="34" charset="0"/>
                <a:cs typeface="Segoe UI" panose="020B0502040204020203" pitchFamily="34" charset="0"/>
              </a:rPr>
              <a:t>Omoruyi</a:t>
            </a:r>
            <a:r>
              <a:rPr lang="en-GB" sz="1000" dirty="0">
                <a:solidFill>
                  <a:schemeClr val="bg2">
                    <a:lumMod val="50000"/>
                  </a:schemeClr>
                </a:solidFill>
                <a:latin typeface="Segoe UI" panose="020B0502040204020203" pitchFamily="34" charset="0"/>
                <a:cs typeface="Segoe UI" panose="020B0502040204020203" pitchFamily="34" charset="0"/>
              </a:rPr>
              <a:t> F. Diabetes Mellitus and Its Metabolic Complications: The Role of Adipose Tissues. </a:t>
            </a:r>
            <a:r>
              <a:rPr lang="en-GB" sz="1000" dirty="0" err="1">
                <a:solidFill>
                  <a:schemeClr val="bg2">
                    <a:lumMod val="50000"/>
                  </a:schemeClr>
                </a:solidFill>
                <a:latin typeface="Segoe UI" panose="020B0502040204020203" pitchFamily="34" charset="0"/>
                <a:cs typeface="Segoe UI" panose="020B0502040204020203" pitchFamily="34" charset="0"/>
              </a:rPr>
              <a:t>Int</a:t>
            </a:r>
            <a:r>
              <a:rPr lang="en-GB" sz="1000" dirty="0">
                <a:solidFill>
                  <a:schemeClr val="bg2">
                    <a:lumMod val="50000"/>
                  </a:schemeClr>
                </a:solidFill>
                <a:latin typeface="Segoe UI" panose="020B0502040204020203" pitchFamily="34" charset="0"/>
                <a:cs typeface="Segoe UI" panose="020B0502040204020203" pitchFamily="34" charset="0"/>
              </a:rPr>
              <a:t> J </a:t>
            </a:r>
            <a:r>
              <a:rPr lang="es-ES" sz="1000" dirty="0">
                <a:solidFill>
                  <a:schemeClr val="bg2">
                    <a:lumMod val="50000"/>
                  </a:schemeClr>
                </a:solidFill>
                <a:latin typeface="Segoe UI" panose="020B0502040204020203" pitchFamily="34" charset="0"/>
                <a:cs typeface="Segoe UI" panose="020B0502040204020203" pitchFamily="34" charset="0"/>
              </a:rPr>
              <a:t>Mol </a:t>
            </a:r>
            <a:r>
              <a:rPr lang="es-ES" sz="1000" dirty="0" err="1">
                <a:solidFill>
                  <a:schemeClr val="bg2">
                    <a:lumMod val="50000"/>
                  </a:schemeClr>
                </a:solidFill>
                <a:latin typeface="Segoe UI" panose="020B0502040204020203" pitchFamily="34" charset="0"/>
                <a:cs typeface="Segoe UI" panose="020B0502040204020203" pitchFamily="34" charset="0"/>
              </a:rPr>
              <a:t>Sci</a:t>
            </a:r>
            <a:r>
              <a:rPr lang="es-ES" sz="1000" dirty="0">
                <a:solidFill>
                  <a:schemeClr val="bg2">
                    <a:lumMod val="50000"/>
                  </a:schemeClr>
                </a:solidFill>
                <a:latin typeface="Segoe UI" panose="020B0502040204020203" pitchFamily="34" charset="0"/>
                <a:cs typeface="Segoe UI" panose="020B0502040204020203" pitchFamily="34" charset="0"/>
              </a:rPr>
              <a:t> 2021;22:7644.</a:t>
            </a:r>
          </a:p>
          <a:p>
            <a:r>
              <a:rPr lang="sv-SE" sz="1000" dirty="0">
                <a:solidFill>
                  <a:schemeClr val="bg2">
                    <a:lumMod val="50000"/>
                  </a:schemeClr>
                </a:solidFill>
                <a:latin typeface="Segoe UI" panose="020B0502040204020203" pitchFamily="34" charset="0"/>
                <a:cs typeface="Segoe UI" panose="020B0502040204020203" pitchFamily="34" charset="0"/>
              </a:rPr>
              <a:t>3. </a:t>
            </a:r>
            <a:r>
              <a:rPr lang="sv-SE" sz="1000" dirty="0" err="1">
                <a:solidFill>
                  <a:schemeClr val="bg2">
                    <a:lumMod val="50000"/>
                  </a:schemeClr>
                </a:solidFill>
                <a:latin typeface="Segoe UI" panose="020B0502040204020203" pitchFamily="34" charset="0"/>
                <a:cs typeface="Segoe UI" panose="020B0502040204020203" pitchFamily="34" charset="0"/>
              </a:rPr>
              <a:t>Gade</a:t>
            </a:r>
            <a:r>
              <a:rPr lang="sv-SE" sz="1000" dirty="0">
                <a:solidFill>
                  <a:schemeClr val="bg2">
                    <a:lumMod val="50000"/>
                  </a:schemeClr>
                </a:solidFill>
                <a:latin typeface="Segoe UI" panose="020B0502040204020203" pitchFamily="34" charset="0"/>
                <a:cs typeface="Segoe UI" panose="020B0502040204020203" pitchFamily="34" charset="0"/>
              </a:rPr>
              <a:t> P, Lund-Andersen H, </a:t>
            </a:r>
            <a:r>
              <a:rPr lang="sv-SE" sz="1000" dirty="0" err="1">
                <a:solidFill>
                  <a:schemeClr val="bg2">
                    <a:lumMod val="50000"/>
                  </a:schemeClr>
                </a:solidFill>
                <a:latin typeface="Segoe UI" panose="020B0502040204020203" pitchFamily="34" charset="0"/>
                <a:cs typeface="Segoe UI" panose="020B0502040204020203" pitchFamily="34" charset="0"/>
              </a:rPr>
              <a:t>Parving</a:t>
            </a:r>
            <a:r>
              <a:rPr lang="sv-SE" sz="1000" dirty="0">
                <a:solidFill>
                  <a:schemeClr val="bg2">
                    <a:lumMod val="50000"/>
                  </a:schemeClr>
                </a:solidFill>
                <a:latin typeface="Segoe UI" panose="020B0502040204020203" pitchFamily="34" charset="0"/>
                <a:cs typeface="Segoe UI" panose="020B0502040204020203" pitchFamily="34" charset="0"/>
              </a:rPr>
              <a:t> H-H, Pedersen O. </a:t>
            </a:r>
            <a:r>
              <a:rPr lang="en-GB" sz="1000" dirty="0">
                <a:solidFill>
                  <a:schemeClr val="bg2">
                    <a:lumMod val="50000"/>
                  </a:schemeClr>
                </a:solidFill>
                <a:latin typeface="Segoe UI" panose="020B0502040204020203" pitchFamily="34" charset="0"/>
                <a:cs typeface="Segoe UI" panose="020B0502040204020203" pitchFamily="34" charset="0"/>
              </a:rPr>
              <a:t>Effect of a Multifactorial Intervention on Mortality in Type 2 </a:t>
            </a:r>
            <a:r>
              <a:rPr lang="pt-BR" sz="1000" dirty="0">
                <a:solidFill>
                  <a:schemeClr val="bg2">
                    <a:lumMod val="50000"/>
                  </a:schemeClr>
                </a:solidFill>
                <a:latin typeface="Segoe UI" panose="020B0502040204020203" pitchFamily="34" charset="0"/>
                <a:cs typeface="Segoe UI" panose="020B0502040204020203" pitchFamily="34" charset="0"/>
              </a:rPr>
              <a:t>Diabetes. N </a:t>
            </a:r>
            <a:r>
              <a:rPr lang="pt-BR" sz="1000" dirty="0" err="1">
                <a:solidFill>
                  <a:schemeClr val="bg2">
                    <a:lumMod val="50000"/>
                  </a:schemeClr>
                </a:solidFill>
                <a:latin typeface="Segoe UI" panose="020B0502040204020203" pitchFamily="34" charset="0"/>
                <a:cs typeface="Segoe UI" panose="020B0502040204020203" pitchFamily="34" charset="0"/>
              </a:rPr>
              <a:t>Engl</a:t>
            </a:r>
            <a:r>
              <a:rPr lang="pt-BR" sz="1000" dirty="0">
                <a:solidFill>
                  <a:schemeClr val="bg2">
                    <a:lumMod val="50000"/>
                  </a:schemeClr>
                </a:solidFill>
                <a:latin typeface="Segoe UI" panose="020B0502040204020203" pitchFamily="34" charset="0"/>
                <a:cs typeface="Segoe UI" panose="020B0502040204020203" pitchFamily="34" charset="0"/>
              </a:rPr>
              <a:t> J Med 2008;358(6):580-591. </a:t>
            </a:r>
            <a:r>
              <a:rPr lang="pt-BR" sz="1000" dirty="0" err="1">
                <a:solidFill>
                  <a:schemeClr val="bg2">
                    <a:lumMod val="50000"/>
                  </a:schemeClr>
                </a:solidFill>
                <a:latin typeface="Segoe UI" panose="020B0502040204020203" pitchFamily="34" charset="0"/>
                <a:cs typeface="Segoe UI" panose="020B0502040204020203" pitchFamily="34" charset="0"/>
              </a:rPr>
              <a:t>doi</a:t>
            </a:r>
            <a:r>
              <a:rPr lang="pt-BR" sz="1000" dirty="0">
                <a:solidFill>
                  <a:schemeClr val="bg2">
                    <a:lumMod val="50000"/>
                  </a:schemeClr>
                </a:solidFill>
                <a:latin typeface="Segoe UI" panose="020B0502040204020203" pitchFamily="34" charset="0"/>
                <a:cs typeface="Segoe UI" panose="020B0502040204020203" pitchFamily="34" charset="0"/>
              </a:rPr>
              <a:t>: 10.1056/ </a:t>
            </a:r>
            <a:r>
              <a:rPr lang="es-ES" sz="1000" dirty="0">
                <a:solidFill>
                  <a:schemeClr val="bg2">
                    <a:lumMod val="50000"/>
                  </a:schemeClr>
                </a:solidFill>
                <a:latin typeface="Segoe UI" panose="020B0502040204020203" pitchFamily="34" charset="0"/>
                <a:cs typeface="Segoe UI" panose="020B0502040204020203" pitchFamily="34" charset="0"/>
              </a:rPr>
              <a:t>nejmoa0706245.</a:t>
            </a:r>
          </a:p>
          <a:p>
            <a:r>
              <a:rPr lang="en-GB" sz="1000" dirty="0">
                <a:solidFill>
                  <a:schemeClr val="bg2">
                    <a:lumMod val="50000"/>
                  </a:schemeClr>
                </a:solidFill>
                <a:latin typeface="Segoe UI" panose="020B0502040204020203" pitchFamily="34" charset="0"/>
                <a:cs typeface="Segoe UI" panose="020B0502040204020203" pitchFamily="34" charset="0"/>
              </a:rPr>
              <a:t>4. Hussain S, Chowdhury TA. The Impact of Comorbidities on the Pharmacological Management of Type 2 Diabetes </a:t>
            </a:r>
            <a:r>
              <a:rPr lang="es-ES" sz="1000" dirty="0">
                <a:solidFill>
                  <a:schemeClr val="bg2">
                    <a:lumMod val="50000"/>
                  </a:schemeClr>
                </a:solidFill>
                <a:latin typeface="Segoe UI" panose="020B0502040204020203" pitchFamily="34" charset="0"/>
                <a:cs typeface="Segoe UI" panose="020B0502040204020203" pitchFamily="34" charset="0"/>
              </a:rPr>
              <a:t>Mellitus. </a:t>
            </a:r>
            <a:r>
              <a:rPr lang="es-ES" sz="1000" dirty="0" err="1">
                <a:solidFill>
                  <a:schemeClr val="bg2">
                    <a:lumMod val="50000"/>
                  </a:schemeClr>
                </a:solidFill>
                <a:latin typeface="Segoe UI" panose="020B0502040204020203" pitchFamily="34" charset="0"/>
                <a:cs typeface="Segoe UI" panose="020B0502040204020203" pitchFamily="34" charset="0"/>
              </a:rPr>
              <a:t>Drugs</a:t>
            </a:r>
            <a:r>
              <a:rPr lang="es-ES" sz="1000" dirty="0">
                <a:solidFill>
                  <a:schemeClr val="bg2">
                    <a:lumMod val="50000"/>
                  </a:schemeClr>
                </a:solidFill>
                <a:latin typeface="Segoe UI" panose="020B0502040204020203" pitchFamily="34" charset="0"/>
                <a:cs typeface="Segoe UI" panose="020B0502040204020203" pitchFamily="34" charset="0"/>
              </a:rPr>
              <a:t>. 2019 Feb;79(3):231-</a:t>
            </a:r>
          </a:p>
        </p:txBody>
      </p:sp>
    </p:spTree>
    <p:extLst>
      <p:ext uri="{BB962C8B-B14F-4D97-AF65-F5344CB8AC3E}">
        <p14:creationId xmlns:p14="http://schemas.microsoft.com/office/powerpoint/2010/main" val="310532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86030" y="2253994"/>
            <a:ext cx="7359868" cy="3969694"/>
          </a:xfrm>
        </p:spPr>
        <p:txBody>
          <a:bodyPr>
            <a:normAutofit/>
          </a:bodyPr>
          <a:lstStyle/>
          <a:p>
            <a:pPr marL="0" indent="0" algn="ctr">
              <a:buNone/>
            </a:pPr>
            <a:r>
              <a:rPr lang="es-ES" sz="2000" b="1" dirty="0">
                <a:solidFill>
                  <a:srgbClr val="BF152D"/>
                </a:solidFill>
              </a:rPr>
              <a:t>De qué mueren los pacientes con DM2: las complicaciones</a:t>
            </a:r>
          </a:p>
          <a:p>
            <a:pPr marL="0" indent="0" algn="ctr">
              <a:buNone/>
            </a:pPr>
            <a:endParaRPr lang="es-ES" sz="2100" b="1" dirty="0">
              <a:solidFill>
                <a:srgbClr val="BF152D"/>
              </a:solidFill>
            </a:endParaRPr>
          </a:p>
          <a:p>
            <a:pPr>
              <a:buFont typeface="Wingdings" pitchFamily="2" charset="2"/>
              <a:buChar char="§"/>
            </a:pPr>
            <a:r>
              <a:rPr lang="es-ES" sz="2100" dirty="0"/>
              <a:t>El principal motivo de mortalidad y morbilidad en los pacientes que padecen DM2 son las complicaciones asociadas, destaca la enfermedad cardiovascular. La DM supone la causa mas frecuente de la enfermedad renal.</a:t>
            </a:r>
          </a:p>
          <a:p>
            <a:pPr>
              <a:buFont typeface="Wingdings" pitchFamily="2" charset="2"/>
              <a:buChar char="§"/>
            </a:pPr>
            <a:r>
              <a:rPr lang="es-ES" sz="2100" dirty="0"/>
              <a:t>Determinadas comorbilidades son mas relevantes. Debemos centrar nuestros esfuerzos en estas comorbilidades. </a:t>
            </a:r>
          </a:p>
          <a:p>
            <a:pPr>
              <a:buFont typeface="Wingdings" pitchFamily="2" charset="2"/>
              <a:buChar char="§"/>
            </a:pPr>
            <a:r>
              <a:rPr lang="es-ES" sz="2100" dirty="0"/>
              <a:t>Destacan tres: la cardiopatía isquémica, la insuficiencia cardiaca y la insuficiencia renal.</a:t>
            </a:r>
          </a:p>
        </p:txBody>
      </p:sp>
      <p:sp>
        <p:nvSpPr>
          <p:cNvPr id="4" name="CuadroTexto 3"/>
          <p:cNvSpPr txBox="1"/>
          <p:nvPr/>
        </p:nvSpPr>
        <p:spPr>
          <a:xfrm>
            <a:off x="419098" y="6085647"/>
            <a:ext cx="11353801" cy="553998"/>
          </a:xfrm>
          <a:prstGeom prst="rect">
            <a:avLst/>
          </a:prstGeom>
          <a:noFill/>
        </p:spPr>
        <p:txBody>
          <a:bodyPr wrap="square" rtlCol="0">
            <a:spAutoFit/>
          </a:bodyPr>
          <a:lstStyle/>
          <a:p>
            <a:r>
              <a:rPr lang="es-ES" sz="1000" b="1" dirty="0">
                <a:solidFill>
                  <a:schemeClr val="bg2">
                    <a:lumMod val="50000"/>
                  </a:schemeClr>
                </a:solidFill>
              </a:rPr>
              <a:t>1. </a:t>
            </a:r>
            <a:r>
              <a:rPr lang="es-ES" sz="1000" dirty="0" err="1">
                <a:solidFill>
                  <a:schemeClr val="bg2">
                    <a:lumMod val="50000"/>
                  </a:schemeClr>
                </a:solidFill>
              </a:rPr>
              <a:t>Gaede</a:t>
            </a:r>
            <a:r>
              <a:rPr lang="es-ES" sz="1000" dirty="0">
                <a:solidFill>
                  <a:schemeClr val="bg2">
                    <a:lumMod val="50000"/>
                  </a:schemeClr>
                </a:solidFill>
              </a:rPr>
              <a:t> P, </a:t>
            </a:r>
            <a:r>
              <a:rPr lang="es-ES" sz="1000" dirty="0" err="1">
                <a:solidFill>
                  <a:schemeClr val="bg2">
                    <a:lumMod val="50000"/>
                  </a:schemeClr>
                </a:solidFill>
              </a:rPr>
              <a:t>Vedel</a:t>
            </a:r>
            <a:r>
              <a:rPr lang="es-ES" sz="1000" dirty="0">
                <a:solidFill>
                  <a:schemeClr val="bg2">
                    <a:lumMod val="50000"/>
                  </a:schemeClr>
                </a:solidFill>
              </a:rPr>
              <a:t> P, </a:t>
            </a:r>
            <a:r>
              <a:rPr lang="es-ES" sz="1000" dirty="0" err="1">
                <a:solidFill>
                  <a:schemeClr val="bg2">
                    <a:lumMod val="50000"/>
                  </a:schemeClr>
                </a:solidFill>
              </a:rPr>
              <a:t>Parving</a:t>
            </a:r>
            <a:r>
              <a:rPr lang="es-ES" sz="1000" dirty="0">
                <a:solidFill>
                  <a:schemeClr val="bg2">
                    <a:lumMod val="50000"/>
                  </a:schemeClr>
                </a:solidFill>
              </a:rPr>
              <a:t> HH, </a:t>
            </a:r>
            <a:r>
              <a:rPr lang="es-ES" sz="1000" dirty="0" err="1">
                <a:solidFill>
                  <a:schemeClr val="bg2">
                    <a:lumMod val="50000"/>
                  </a:schemeClr>
                </a:solidFill>
              </a:rPr>
              <a:t>Pedersen</a:t>
            </a:r>
            <a:r>
              <a:rPr lang="es-ES" sz="1000" dirty="0">
                <a:solidFill>
                  <a:schemeClr val="bg2">
                    <a:lumMod val="50000"/>
                  </a:schemeClr>
                </a:solidFill>
              </a:rPr>
              <a:t> O. </a:t>
            </a:r>
            <a:r>
              <a:rPr lang="es-ES" sz="1000" dirty="0" err="1">
                <a:solidFill>
                  <a:schemeClr val="bg2">
                    <a:lumMod val="50000"/>
                  </a:schemeClr>
                </a:solidFill>
              </a:rPr>
              <a:t>Intensified</a:t>
            </a:r>
            <a:r>
              <a:rPr lang="es-ES" sz="1000" dirty="0">
                <a:solidFill>
                  <a:schemeClr val="bg2">
                    <a:lumMod val="50000"/>
                  </a:schemeClr>
                </a:solidFill>
              </a:rPr>
              <a:t> </a:t>
            </a:r>
            <a:r>
              <a:rPr lang="en-GB" sz="1000" dirty="0">
                <a:solidFill>
                  <a:schemeClr val="bg2">
                    <a:lumMod val="50000"/>
                  </a:schemeClr>
                </a:solidFill>
              </a:rPr>
              <a:t>multifactorial intervention in patients with type 2 diabetes mellitus and microalbuminuria: the Steno type 2 randomised  </a:t>
            </a:r>
            <a:r>
              <a:rPr lang="es-ES" sz="1000" dirty="0" err="1">
                <a:solidFill>
                  <a:schemeClr val="bg2">
                    <a:lumMod val="50000"/>
                  </a:schemeClr>
                </a:solidFill>
              </a:rPr>
              <a:t>study</a:t>
            </a:r>
            <a:r>
              <a:rPr lang="es-ES" sz="1000" dirty="0">
                <a:solidFill>
                  <a:schemeClr val="bg2">
                    <a:lumMod val="50000"/>
                  </a:schemeClr>
                </a:solidFill>
              </a:rPr>
              <a:t>. </a:t>
            </a:r>
            <a:r>
              <a:rPr lang="es-ES" sz="1000" dirty="0" err="1">
                <a:solidFill>
                  <a:schemeClr val="bg2">
                    <a:lumMod val="50000"/>
                  </a:schemeClr>
                </a:solidFill>
              </a:rPr>
              <a:t>Lancet</a:t>
            </a:r>
            <a:r>
              <a:rPr lang="es-ES" sz="1000" dirty="0">
                <a:solidFill>
                  <a:schemeClr val="bg2">
                    <a:lumMod val="50000"/>
                  </a:schemeClr>
                </a:solidFill>
              </a:rPr>
              <a:t> 1999;353:617-22.</a:t>
            </a:r>
          </a:p>
          <a:p>
            <a:r>
              <a:rPr lang="en-GB" sz="1000" b="1" dirty="0">
                <a:solidFill>
                  <a:schemeClr val="bg2">
                    <a:lumMod val="50000"/>
                  </a:schemeClr>
                </a:solidFill>
              </a:rPr>
              <a:t>2. </a:t>
            </a:r>
            <a:r>
              <a:rPr lang="en-GB" sz="1000" dirty="0" err="1">
                <a:solidFill>
                  <a:schemeClr val="bg2">
                    <a:lumMod val="50000"/>
                  </a:schemeClr>
                </a:solidFill>
              </a:rPr>
              <a:t>Lanchin</a:t>
            </a:r>
            <a:r>
              <a:rPr lang="en-GB" sz="1000" dirty="0">
                <a:solidFill>
                  <a:schemeClr val="bg2">
                    <a:lumMod val="50000"/>
                  </a:schemeClr>
                </a:solidFill>
              </a:rPr>
              <a:t> JM, Orchard TJ, Nathan DM. DCCT/EDIT Research. Updated on cardiovascular outcomes at 30 years of the diabetes control and complications trial/epidemiology of diabetes interventions and complications study. Diabetes Care </a:t>
            </a:r>
            <a:r>
              <a:rPr lang="es-ES" sz="1000" dirty="0">
                <a:solidFill>
                  <a:schemeClr val="bg2">
                    <a:lumMod val="50000"/>
                  </a:schemeClr>
                </a:solidFill>
              </a:rPr>
              <a:t>2014;37:39-43.</a:t>
            </a:r>
          </a:p>
        </p:txBody>
      </p:sp>
      <p:sp>
        <p:nvSpPr>
          <p:cNvPr id="7" name="Título 1">
            <a:extLst>
              <a:ext uri="{FF2B5EF4-FFF2-40B4-BE49-F238E27FC236}">
                <a16:creationId xmlns:a16="http://schemas.microsoft.com/office/drawing/2014/main" id="{6551FE74-6561-DDD0-1F02-67EC26352278}"/>
              </a:ext>
            </a:extLst>
          </p:cNvPr>
          <p:cNvSpPr>
            <a:spLocks noGrp="1"/>
          </p:cNvSpPr>
          <p:nvPr>
            <p:ph type="title"/>
          </p:nvPr>
        </p:nvSpPr>
        <p:spPr>
          <a:xfrm>
            <a:off x="838200" y="1293597"/>
            <a:ext cx="10515600" cy="1325563"/>
          </a:xfrm>
        </p:spPr>
        <p:txBody>
          <a:bodyPr/>
          <a:lstStyle/>
          <a:p>
            <a:pPr algn="ctr"/>
            <a:r>
              <a:rPr lang="es-ES" dirty="0">
                <a:solidFill>
                  <a:schemeClr val="bg2">
                    <a:lumMod val="10000"/>
                  </a:schemeClr>
                </a:solidFill>
                <a:latin typeface="Segoe UI" panose="020B0502040204020203" pitchFamily="34" charset="0"/>
                <a:cs typeface="Segoe UI" panose="020B0502040204020203" pitchFamily="34" charset="0"/>
              </a:rPr>
              <a:t>NO SOLO TRATAR, SOBRE TODO PREVENIR</a:t>
            </a:r>
            <a:br>
              <a:rPr lang="es-ES" dirty="0">
                <a:solidFill>
                  <a:schemeClr val="bg2">
                    <a:lumMod val="10000"/>
                  </a:schemeClr>
                </a:solidFill>
              </a:rPr>
            </a:br>
            <a:endParaRPr lang="es-ES" dirty="0">
              <a:solidFill>
                <a:schemeClr val="bg2">
                  <a:lumMod val="10000"/>
                </a:schemeClr>
              </a:solidFill>
            </a:endParaRPr>
          </a:p>
        </p:txBody>
      </p:sp>
      <p:pic>
        <p:nvPicPr>
          <p:cNvPr id="9" name="Imagen 8" descr="Imagen que contiene Interfaz de usuario gráfica&#10;&#10;Descripción generada automáticamente">
            <a:extLst>
              <a:ext uri="{FF2B5EF4-FFF2-40B4-BE49-F238E27FC236}">
                <a16:creationId xmlns:a16="http://schemas.microsoft.com/office/drawing/2014/main" id="{F8EE169E-FB66-46A2-F5B0-C2C1A3429C75}"/>
              </a:ext>
            </a:extLst>
          </p:cNvPr>
          <p:cNvPicPr>
            <a:picLocks noChangeAspect="1"/>
          </p:cNvPicPr>
          <p:nvPr/>
        </p:nvPicPr>
        <p:blipFill>
          <a:blip r:embed="rId2"/>
          <a:stretch>
            <a:fillRect/>
          </a:stretch>
        </p:blipFill>
        <p:spPr>
          <a:xfrm>
            <a:off x="-728499" y="1749304"/>
            <a:ext cx="5014529" cy="4210219"/>
          </a:xfrm>
          <a:prstGeom prst="rect">
            <a:avLst/>
          </a:prstGeom>
        </p:spPr>
      </p:pic>
    </p:spTree>
    <p:extLst>
      <p:ext uri="{BB962C8B-B14F-4D97-AF65-F5344CB8AC3E}">
        <p14:creationId xmlns:p14="http://schemas.microsoft.com/office/powerpoint/2010/main" val="15928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226390"/>
            <a:ext cx="10515600" cy="3480727"/>
          </a:xfrm>
        </p:spPr>
        <p:txBody>
          <a:bodyPr>
            <a:normAutofit fontScale="92500" lnSpcReduction="20000"/>
          </a:bodyPr>
          <a:lstStyle/>
          <a:p>
            <a:pPr marL="0" indent="0" algn="ctr">
              <a:buNone/>
            </a:pPr>
            <a:r>
              <a:rPr lang="es-ES" sz="2200" b="1" dirty="0">
                <a:solidFill>
                  <a:srgbClr val="BF152D"/>
                </a:solidFill>
              </a:rPr>
              <a:t>¿Podemos proteger al paciente de estas complicaciones?</a:t>
            </a:r>
          </a:p>
          <a:p>
            <a:pPr marL="0" indent="0" algn="ctr">
              <a:buNone/>
            </a:pPr>
            <a:endParaRPr lang="es-ES" sz="1300" b="1" dirty="0">
              <a:solidFill>
                <a:srgbClr val="BF152D"/>
              </a:solidFill>
            </a:endParaRPr>
          </a:p>
          <a:p>
            <a:pPr marL="0" indent="0">
              <a:buNone/>
            </a:pPr>
            <a:r>
              <a:rPr lang="es-ES" sz="2400" dirty="0"/>
              <a:t>Los iSGLT-2 son el grupo que aporta mas datos positivos en la prevención de las complicaciones mas relevantes:</a:t>
            </a:r>
          </a:p>
          <a:p>
            <a:pPr>
              <a:buFont typeface="Wingdings" pitchFamily="2" charset="2"/>
              <a:buChar char="§"/>
            </a:pPr>
            <a:r>
              <a:rPr lang="es-ES" sz="2400" dirty="0"/>
              <a:t>Han demostrado protección cardiovascular en pacientes que, aunque aun no han sufrido un EvCV, presentan alto riesgo cardiovascular.</a:t>
            </a:r>
          </a:p>
          <a:p>
            <a:pPr>
              <a:buFont typeface="Wingdings" pitchFamily="2" charset="2"/>
              <a:buChar char="§"/>
            </a:pPr>
            <a:r>
              <a:rPr lang="es-ES" sz="2400" dirty="0"/>
              <a:t>Algunos iSGLT-2 como la dapagliflozina, han demostrado utilidad independientemente de la fracción de eyección del paciente con IC. Utilizando los  iSGLT-2 en pacientes con IC independientemente de la fracción de eyección podemos evitar la progresión de IC.</a:t>
            </a:r>
          </a:p>
          <a:p>
            <a:pPr>
              <a:buFont typeface="Wingdings" pitchFamily="2" charset="2"/>
              <a:buChar char="§"/>
            </a:pPr>
            <a:r>
              <a:rPr lang="es-ES" sz="2400" dirty="0"/>
              <a:t>El tratamiento en estadios tempranos con iSGLT-2 ha reducido el deterioro de la función renal crónica.</a:t>
            </a:r>
          </a:p>
        </p:txBody>
      </p:sp>
      <p:sp>
        <p:nvSpPr>
          <p:cNvPr id="4" name="CuadroTexto 3"/>
          <p:cNvSpPr txBox="1"/>
          <p:nvPr/>
        </p:nvSpPr>
        <p:spPr>
          <a:xfrm>
            <a:off x="592520" y="5778136"/>
            <a:ext cx="11006959" cy="861774"/>
          </a:xfrm>
          <a:prstGeom prst="rect">
            <a:avLst/>
          </a:prstGeom>
          <a:noFill/>
        </p:spPr>
        <p:txBody>
          <a:bodyPr wrap="square" rtlCol="0">
            <a:spAutoFit/>
          </a:bodyPr>
          <a:lstStyle/>
          <a:p>
            <a:r>
              <a:rPr lang="pl-PL" sz="1000" b="1" dirty="0">
                <a:solidFill>
                  <a:schemeClr val="bg2">
                    <a:lumMod val="50000"/>
                  </a:schemeClr>
                </a:solidFill>
              </a:rPr>
              <a:t>1. </a:t>
            </a:r>
            <a:r>
              <a:rPr lang="pl-PL" sz="1000" dirty="0">
                <a:solidFill>
                  <a:schemeClr val="bg2">
                    <a:lumMod val="50000"/>
                  </a:schemeClr>
                </a:solidFill>
              </a:rPr>
              <a:t>Wiviott S, Raz I, Bonaca M, Mosenzon O, Kato ET, Cahn A,</a:t>
            </a:r>
            <a:r>
              <a:rPr lang="es-ES" sz="1000" dirty="0">
                <a:solidFill>
                  <a:schemeClr val="bg2">
                    <a:lumMod val="50000"/>
                  </a:schemeClr>
                </a:solidFill>
              </a:rPr>
              <a:t> et al.; DECLARE-TIMI 58 </a:t>
            </a:r>
            <a:r>
              <a:rPr lang="es-ES" sz="1000" dirty="0" err="1">
                <a:solidFill>
                  <a:schemeClr val="bg2">
                    <a:lumMod val="50000"/>
                  </a:schemeClr>
                </a:solidFill>
              </a:rPr>
              <a:t>investigators</a:t>
            </a:r>
            <a:r>
              <a:rPr lang="es-ES" sz="1000" dirty="0">
                <a:solidFill>
                  <a:schemeClr val="bg2">
                    <a:lumMod val="50000"/>
                  </a:schemeClr>
                </a:solidFill>
              </a:rPr>
              <a:t>. </a:t>
            </a:r>
            <a:r>
              <a:rPr lang="es-ES" sz="1000" dirty="0" err="1">
                <a:solidFill>
                  <a:schemeClr val="bg2">
                    <a:lumMod val="50000"/>
                  </a:schemeClr>
                </a:solidFill>
              </a:rPr>
              <a:t>Dapagliflozin</a:t>
            </a:r>
            <a:r>
              <a:rPr lang="es-ES" sz="1000" dirty="0">
                <a:solidFill>
                  <a:schemeClr val="bg2">
                    <a:lumMod val="50000"/>
                  </a:schemeClr>
                </a:solidFill>
              </a:rPr>
              <a:t> and </a:t>
            </a:r>
            <a:r>
              <a:rPr lang="pt-BR" sz="1000" dirty="0">
                <a:solidFill>
                  <a:schemeClr val="bg2">
                    <a:lumMod val="50000"/>
                  </a:schemeClr>
                </a:solidFill>
              </a:rPr>
              <a:t>Cardiovascular </a:t>
            </a:r>
            <a:r>
              <a:rPr lang="pt-BR" sz="1000" dirty="0" err="1">
                <a:solidFill>
                  <a:schemeClr val="bg2">
                    <a:lumMod val="50000"/>
                  </a:schemeClr>
                </a:solidFill>
              </a:rPr>
              <a:t>Outcomes</a:t>
            </a:r>
            <a:r>
              <a:rPr lang="pt-BR" sz="1000" dirty="0">
                <a:solidFill>
                  <a:schemeClr val="bg2">
                    <a:lumMod val="50000"/>
                  </a:schemeClr>
                </a:solidFill>
              </a:rPr>
              <a:t> in </a:t>
            </a:r>
            <a:r>
              <a:rPr lang="pt-BR" sz="1000" dirty="0" err="1">
                <a:solidFill>
                  <a:schemeClr val="bg2">
                    <a:lumMod val="50000"/>
                  </a:schemeClr>
                </a:solidFill>
              </a:rPr>
              <a:t>Type</a:t>
            </a:r>
            <a:r>
              <a:rPr lang="pt-BR" sz="1000" dirty="0">
                <a:solidFill>
                  <a:schemeClr val="bg2">
                    <a:lumMod val="50000"/>
                  </a:schemeClr>
                </a:solidFill>
              </a:rPr>
              <a:t> 2 Diabetes. N </a:t>
            </a:r>
            <a:r>
              <a:rPr lang="pt-BR" sz="1000" dirty="0" err="1">
                <a:solidFill>
                  <a:schemeClr val="bg2">
                    <a:lumMod val="50000"/>
                  </a:schemeClr>
                </a:solidFill>
              </a:rPr>
              <a:t>Engl</a:t>
            </a:r>
            <a:r>
              <a:rPr lang="pt-BR" sz="1000" dirty="0">
                <a:solidFill>
                  <a:schemeClr val="bg2">
                    <a:lumMod val="50000"/>
                  </a:schemeClr>
                </a:solidFill>
              </a:rPr>
              <a:t> J </a:t>
            </a:r>
            <a:r>
              <a:rPr lang="pt-BR" sz="1000" dirty="0" err="1">
                <a:solidFill>
                  <a:schemeClr val="bg2">
                    <a:lumMod val="50000"/>
                  </a:schemeClr>
                </a:solidFill>
              </a:rPr>
              <a:t>Med</a:t>
            </a:r>
            <a:r>
              <a:rPr lang="pt-BR" sz="1000" dirty="0">
                <a:solidFill>
                  <a:schemeClr val="bg2">
                    <a:lumMod val="50000"/>
                  </a:schemeClr>
                </a:solidFill>
              </a:rPr>
              <a:t> </a:t>
            </a:r>
            <a:r>
              <a:rPr lang="es-ES" sz="1000" dirty="0">
                <a:solidFill>
                  <a:schemeClr val="bg2">
                    <a:lumMod val="50000"/>
                  </a:schemeClr>
                </a:solidFill>
              </a:rPr>
              <a:t>2019;380:347-57.</a:t>
            </a:r>
          </a:p>
          <a:p>
            <a:r>
              <a:rPr lang="es-ES" sz="1000" b="1" dirty="0">
                <a:solidFill>
                  <a:schemeClr val="bg2">
                    <a:lumMod val="50000"/>
                  </a:schemeClr>
                </a:solidFill>
              </a:rPr>
              <a:t>2. </a:t>
            </a:r>
            <a:r>
              <a:rPr lang="es-ES" sz="1000" dirty="0" err="1">
                <a:solidFill>
                  <a:schemeClr val="bg2">
                    <a:lumMod val="50000"/>
                  </a:schemeClr>
                </a:solidFill>
              </a:rPr>
              <a:t>McMurray</a:t>
            </a:r>
            <a:r>
              <a:rPr lang="es-ES" sz="1000" dirty="0">
                <a:solidFill>
                  <a:schemeClr val="bg2">
                    <a:lumMod val="50000"/>
                  </a:schemeClr>
                </a:solidFill>
              </a:rPr>
              <a:t> J, Solomon S, </a:t>
            </a:r>
            <a:r>
              <a:rPr lang="es-ES" sz="1000" dirty="0" err="1">
                <a:solidFill>
                  <a:schemeClr val="bg2">
                    <a:lumMod val="50000"/>
                  </a:schemeClr>
                </a:solidFill>
              </a:rPr>
              <a:t>Inzucchi</a:t>
            </a:r>
            <a:r>
              <a:rPr lang="es-ES" sz="1000" dirty="0">
                <a:solidFill>
                  <a:schemeClr val="bg2">
                    <a:lumMod val="50000"/>
                  </a:schemeClr>
                </a:solidFill>
              </a:rPr>
              <a:t> S, </a:t>
            </a:r>
            <a:r>
              <a:rPr lang="es-ES" sz="1000" dirty="0" err="1">
                <a:solidFill>
                  <a:schemeClr val="bg2">
                    <a:lumMod val="50000"/>
                  </a:schemeClr>
                </a:solidFill>
              </a:rPr>
              <a:t>Kober</a:t>
            </a:r>
            <a:r>
              <a:rPr lang="es-ES" sz="1000" dirty="0">
                <a:solidFill>
                  <a:schemeClr val="bg2">
                    <a:lumMod val="50000"/>
                  </a:schemeClr>
                </a:solidFill>
              </a:rPr>
              <a:t> L, </a:t>
            </a:r>
            <a:r>
              <a:rPr lang="es-ES" sz="1000" dirty="0" err="1">
                <a:solidFill>
                  <a:schemeClr val="bg2">
                    <a:lumMod val="50000"/>
                  </a:schemeClr>
                </a:solidFill>
              </a:rPr>
              <a:t>Kosiborod</a:t>
            </a:r>
            <a:r>
              <a:rPr lang="es-ES" sz="1000" dirty="0">
                <a:solidFill>
                  <a:schemeClr val="bg2">
                    <a:lumMod val="50000"/>
                  </a:schemeClr>
                </a:solidFill>
              </a:rPr>
              <a:t> </a:t>
            </a:r>
            <a:r>
              <a:rPr lang="en-GB" sz="1000" dirty="0">
                <a:solidFill>
                  <a:schemeClr val="bg2">
                    <a:lumMod val="50000"/>
                  </a:schemeClr>
                </a:solidFill>
              </a:rPr>
              <a:t>M, Martinez F, et al.; DAPA-HF Trial Committees and Investigators. </a:t>
            </a:r>
            <a:r>
              <a:rPr lang="en-GB" sz="1000" dirty="0" err="1">
                <a:solidFill>
                  <a:schemeClr val="bg2">
                    <a:lumMod val="50000"/>
                  </a:schemeClr>
                </a:solidFill>
              </a:rPr>
              <a:t>Dapagliflozin</a:t>
            </a:r>
            <a:r>
              <a:rPr lang="en-GB" sz="1000" dirty="0">
                <a:solidFill>
                  <a:schemeClr val="bg2">
                    <a:lumMod val="50000"/>
                  </a:schemeClr>
                </a:solidFill>
              </a:rPr>
              <a:t> in patients with heart failure and reduced ejection fraction. N </a:t>
            </a:r>
            <a:r>
              <a:rPr lang="en-GB" sz="1000" dirty="0" err="1">
                <a:solidFill>
                  <a:schemeClr val="bg2">
                    <a:lumMod val="50000"/>
                  </a:schemeClr>
                </a:solidFill>
              </a:rPr>
              <a:t>Engl</a:t>
            </a:r>
            <a:r>
              <a:rPr lang="en-GB" sz="1000" dirty="0">
                <a:solidFill>
                  <a:schemeClr val="bg2">
                    <a:lumMod val="50000"/>
                  </a:schemeClr>
                </a:solidFill>
              </a:rPr>
              <a:t> J Med 2019;381:1995-2008.</a:t>
            </a:r>
          </a:p>
          <a:p>
            <a:r>
              <a:rPr lang="en-GB" sz="1000" b="1" dirty="0">
                <a:solidFill>
                  <a:schemeClr val="bg2">
                    <a:lumMod val="50000"/>
                  </a:schemeClr>
                </a:solidFill>
              </a:rPr>
              <a:t>3. </a:t>
            </a:r>
            <a:r>
              <a:rPr lang="en-GB" sz="1000" dirty="0" err="1">
                <a:solidFill>
                  <a:schemeClr val="bg2">
                    <a:lumMod val="50000"/>
                  </a:schemeClr>
                </a:solidFill>
              </a:rPr>
              <a:t>Nassif</a:t>
            </a:r>
            <a:r>
              <a:rPr lang="en-GB" sz="1000" dirty="0">
                <a:solidFill>
                  <a:schemeClr val="bg2">
                    <a:lumMod val="50000"/>
                  </a:schemeClr>
                </a:solidFill>
              </a:rPr>
              <a:t> M, Windsor S, Borlaug B, </a:t>
            </a:r>
            <a:r>
              <a:rPr lang="en-GB" sz="1000" dirty="0" err="1">
                <a:solidFill>
                  <a:schemeClr val="bg2">
                    <a:lumMod val="50000"/>
                  </a:schemeClr>
                </a:solidFill>
              </a:rPr>
              <a:t>Kitzman</a:t>
            </a:r>
            <a:r>
              <a:rPr lang="en-GB" sz="1000" dirty="0">
                <a:solidFill>
                  <a:schemeClr val="bg2">
                    <a:lumMod val="50000"/>
                  </a:schemeClr>
                </a:solidFill>
              </a:rPr>
              <a:t> D, Shah S, Tang F, et al. The SGLT2 inhibitor </a:t>
            </a:r>
            <a:r>
              <a:rPr lang="en-GB" sz="1000" dirty="0" err="1">
                <a:solidFill>
                  <a:schemeClr val="bg2">
                    <a:lumMod val="50000"/>
                  </a:schemeClr>
                </a:solidFill>
              </a:rPr>
              <a:t>dapagliflozin</a:t>
            </a:r>
            <a:r>
              <a:rPr lang="en-GB" sz="1000" dirty="0">
                <a:solidFill>
                  <a:schemeClr val="bg2">
                    <a:lumMod val="50000"/>
                  </a:schemeClr>
                </a:solidFill>
              </a:rPr>
              <a:t> in heart failure with preserved ejection fraction: a </a:t>
            </a:r>
            <a:r>
              <a:rPr lang="en-GB" sz="1000" dirty="0" err="1">
                <a:solidFill>
                  <a:schemeClr val="bg2">
                    <a:lumMod val="50000"/>
                  </a:schemeClr>
                </a:solidFill>
              </a:rPr>
              <a:t>multicenter</a:t>
            </a:r>
            <a:r>
              <a:rPr lang="en-GB" sz="1000" dirty="0">
                <a:solidFill>
                  <a:schemeClr val="bg2">
                    <a:lumMod val="50000"/>
                  </a:schemeClr>
                </a:solidFill>
              </a:rPr>
              <a:t> randomized </a:t>
            </a:r>
            <a:r>
              <a:rPr lang="es-ES" sz="1000" dirty="0">
                <a:solidFill>
                  <a:schemeClr val="bg2">
                    <a:lumMod val="50000"/>
                  </a:schemeClr>
                </a:solidFill>
              </a:rPr>
              <a:t>trial. </a:t>
            </a:r>
            <a:r>
              <a:rPr lang="es-ES" sz="1000" dirty="0" err="1">
                <a:solidFill>
                  <a:schemeClr val="bg2">
                    <a:lumMod val="50000"/>
                  </a:schemeClr>
                </a:solidFill>
              </a:rPr>
              <a:t>Nat</a:t>
            </a:r>
            <a:r>
              <a:rPr lang="es-ES" sz="1000" dirty="0">
                <a:solidFill>
                  <a:schemeClr val="bg2">
                    <a:lumMod val="50000"/>
                  </a:schemeClr>
                </a:solidFill>
              </a:rPr>
              <a:t> </a:t>
            </a:r>
            <a:r>
              <a:rPr lang="es-ES" sz="1000" dirty="0" err="1">
                <a:solidFill>
                  <a:schemeClr val="bg2">
                    <a:lumMod val="50000"/>
                  </a:schemeClr>
                </a:solidFill>
              </a:rPr>
              <a:t>Med</a:t>
            </a:r>
            <a:r>
              <a:rPr lang="es-ES" sz="1000" dirty="0">
                <a:solidFill>
                  <a:schemeClr val="bg2">
                    <a:lumMod val="50000"/>
                  </a:schemeClr>
                </a:solidFill>
              </a:rPr>
              <a:t> 2021;27:1954-1960.</a:t>
            </a:r>
          </a:p>
          <a:p>
            <a:r>
              <a:rPr lang="es-ES" sz="1000" b="1" dirty="0">
                <a:solidFill>
                  <a:schemeClr val="bg2">
                    <a:lumMod val="50000"/>
                  </a:schemeClr>
                </a:solidFill>
              </a:rPr>
              <a:t>4. </a:t>
            </a:r>
            <a:r>
              <a:rPr lang="es-ES" sz="1000" dirty="0" err="1">
                <a:solidFill>
                  <a:schemeClr val="bg2">
                    <a:lumMod val="50000"/>
                  </a:schemeClr>
                </a:solidFill>
              </a:rPr>
              <a:t>Heerspink</a:t>
            </a:r>
            <a:r>
              <a:rPr lang="es-ES" sz="1000" dirty="0">
                <a:solidFill>
                  <a:schemeClr val="bg2">
                    <a:lumMod val="50000"/>
                  </a:schemeClr>
                </a:solidFill>
              </a:rPr>
              <a:t> H, </a:t>
            </a:r>
            <a:r>
              <a:rPr lang="es-ES" sz="1000" dirty="0" err="1">
                <a:solidFill>
                  <a:schemeClr val="bg2">
                    <a:lumMod val="50000"/>
                  </a:schemeClr>
                </a:solidFill>
              </a:rPr>
              <a:t>Stefansson</a:t>
            </a:r>
            <a:r>
              <a:rPr lang="es-ES" sz="1000" dirty="0">
                <a:solidFill>
                  <a:schemeClr val="bg2">
                    <a:lumMod val="50000"/>
                  </a:schemeClr>
                </a:solidFill>
              </a:rPr>
              <a:t> B, Correa-</a:t>
            </a:r>
            <a:r>
              <a:rPr lang="es-ES" sz="1000" dirty="0" err="1">
                <a:solidFill>
                  <a:schemeClr val="bg2">
                    <a:lumMod val="50000"/>
                  </a:schemeClr>
                </a:solidFill>
              </a:rPr>
              <a:t>Rotter</a:t>
            </a:r>
            <a:r>
              <a:rPr lang="es-ES" sz="1000" dirty="0">
                <a:solidFill>
                  <a:schemeClr val="bg2">
                    <a:lumMod val="50000"/>
                  </a:schemeClr>
                </a:solidFill>
              </a:rPr>
              <a:t> R. </a:t>
            </a:r>
            <a:r>
              <a:rPr lang="es-ES" sz="1000" dirty="0" err="1">
                <a:solidFill>
                  <a:schemeClr val="bg2">
                    <a:lumMod val="50000"/>
                  </a:schemeClr>
                </a:solidFill>
              </a:rPr>
              <a:t>Chertow</a:t>
            </a:r>
            <a:r>
              <a:rPr lang="es-ES" sz="1000" dirty="0">
                <a:solidFill>
                  <a:schemeClr val="bg2">
                    <a:lumMod val="50000"/>
                  </a:schemeClr>
                </a:solidFill>
              </a:rPr>
              <a:t> G,</a:t>
            </a:r>
            <a:r>
              <a:rPr lang="en-GB" sz="1000" dirty="0">
                <a:solidFill>
                  <a:schemeClr val="bg2">
                    <a:lumMod val="50000"/>
                  </a:schemeClr>
                </a:solidFill>
              </a:rPr>
              <a:t>Greene T, </a:t>
            </a:r>
            <a:r>
              <a:rPr lang="en-GB" sz="1000" dirty="0" err="1">
                <a:solidFill>
                  <a:schemeClr val="bg2">
                    <a:lumMod val="50000"/>
                  </a:schemeClr>
                </a:solidFill>
              </a:rPr>
              <a:t>Hou</a:t>
            </a:r>
            <a:r>
              <a:rPr lang="en-GB" sz="1000" dirty="0">
                <a:solidFill>
                  <a:schemeClr val="bg2">
                    <a:lumMod val="50000"/>
                  </a:schemeClr>
                </a:solidFill>
              </a:rPr>
              <a:t> F, et al.; DAPA-CKD Trial Committees and Investigators. </a:t>
            </a:r>
            <a:r>
              <a:rPr lang="en-GB" sz="1000" dirty="0" err="1">
                <a:solidFill>
                  <a:schemeClr val="bg2">
                    <a:lumMod val="50000"/>
                  </a:schemeClr>
                </a:solidFill>
              </a:rPr>
              <a:t>Dapagliflozin</a:t>
            </a:r>
            <a:r>
              <a:rPr lang="en-GB" sz="1000" dirty="0">
                <a:solidFill>
                  <a:schemeClr val="bg2">
                    <a:lumMod val="50000"/>
                  </a:schemeClr>
                </a:solidFill>
              </a:rPr>
              <a:t> in patients with</a:t>
            </a:r>
            <a:endParaRPr lang="es-ES" sz="1000" dirty="0">
              <a:solidFill>
                <a:schemeClr val="bg2">
                  <a:lumMod val="50000"/>
                </a:schemeClr>
              </a:solidFill>
            </a:endParaRPr>
          </a:p>
        </p:txBody>
      </p:sp>
      <p:sp>
        <p:nvSpPr>
          <p:cNvPr id="7" name="Título 1">
            <a:extLst>
              <a:ext uri="{FF2B5EF4-FFF2-40B4-BE49-F238E27FC236}">
                <a16:creationId xmlns:a16="http://schemas.microsoft.com/office/drawing/2014/main" id="{CCC0EF5A-553C-879F-5F01-775440BF19BF}"/>
              </a:ext>
            </a:extLst>
          </p:cNvPr>
          <p:cNvSpPr>
            <a:spLocks noGrp="1"/>
          </p:cNvSpPr>
          <p:nvPr>
            <p:ph type="title"/>
          </p:nvPr>
        </p:nvSpPr>
        <p:spPr>
          <a:xfrm>
            <a:off x="838200" y="1293597"/>
            <a:ext cx="10515600" cy="1325563"/>
          </a:xfrm>
        </p:spPr>
        <p:txBody>
          <a:bodyPr/>
          <a:lstStyle/>
          <a:p>
            <a:pPr algn="ctr"/>
            <a:r>
              <a:rPr lang="es-ES" dirty="0">
                <a:solidFill>
                  <a:schemeClr val="bg2">
                    <a:lumMod val="10000"/>
                  </a:schemeClr>
                </a:solidFill>
                <a:latin typeface="Segoe UI" panose="020B0502040204020203" pitchFamily="34" charset="0"/>
                <a:cs typeface="Segoe UI" panose="020B0502040204020203" pitchFamily="34" charset="0"/>
              </a:rPr>
              <a:t>NO SOLO TRATAR, SOBRE TODO PREVENIR</a:t>
            </a:r>
            <a:br>
              <a:rPr lang="es-ES" dirty="0">
                <a:solidFill>
                  <a:schemeClr val="bg2">
                    <a:lumMod val="10000"/>
                  </a:schemeClr>
                </a:solidFill>
              </a:rPr>
            </a:br>
            <a:endParaRPr lang="es-ES" dirty="0">
              <a:solidFill>
                <a:schemeClr val="bg2">
                  <a:lumMod val="10000"/>
                </a:schemeClr>
              </a:solidFill>
            </a:endParaRPr>
          </a:p>
        </p:txBody>
      </p:sp>
    </p:spTree>
    <p:extLst>
      <p:ext uri="{BB962C8B-B14F-4D97-AF65-F5344CB8AC3E}">
        <p14:creationId xmlns:p14="http://schemas.microsoft.com/office/powerpoint/2010/main" val="115498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bg2">
                    <a:lumMod val="10000"/>
                  </a:schemeClr>
                </a:solidFill>
                <a:latin typeface="Segoe UI" panose="020B0502040204020203" pitchFamily="34" charset="0"/>
                <a:cs typeface="Segoe UI" panose="020B0502040204020203" pitchFamily="34" charset="0"/>
              </a:rPr>
              <a:t>UNA PRIORIDAD EN EL PACIENTE CON DIABETES MELLITUS Y COMPLICACIONES: LA PROTECCIÓN.</a:t>
            </a:r>
          </a:p>
        </p:txBody>
      </p:sp>
      <p:sp>
        <p:nvSpPr>
          <p:cNvPr id="3" name="Marcador de contenido 2"/>
          <p:cNvSpPr>
            <a:spLocks noGrp="1"/>
          </p:cNvSpPr>
          <p:nvPr>
            <p:ph idx="1"/>
          </p:nvPr>
        </p:nvSpPr>
        <p:spPr>
          <a:xfrm>
            <a:off x="838200" y="2657474"/>
            <a:ext cx="6266793" cy="2513616"/>
          </a:xfrm>
        </p:spPr>
        <p:txBody>
          <a:bodyPr>
            <a:normAutofit fontScale="92500" lnSpcReduction="10000"/>
          </a:bodyPr>
          <a:lstStyle/>
          <a:p>
            <a:pPr>
              <a:buFont typeface="Wingdings" pitchFamily="2" charset="2"/>
              <a:buChar char="§"/>
            </a:pPr>
            <a:r>
              <a:rPr lang="es-ES" sz="2400" dirty="0"/>
              <a:t>Individualizar y/o personalizar los tratamientos de la DM es la clave para disminuir las complicaciones e incrementar la calidad de vida de los pacientes.</a:t>
            </a:r>
          </a:p>
          <a:p>
            <a:pPr>
              <a:buFont typeface="Wingdings" pitchFamily="2" charset="2"/>
              <a:buChar char="§"/>
            </a:pPr>
            <a:r>
              <a:rPr lang="es-ES" sz="2400" dirty="0"/>
              <a:t>Las decisiones terapéuticas han de basarse inicialmente en los condicionantes clínicos predominantes y, posteriormente, en el grado de control glucémico.</a:t>
            </a:r>
          </a:p>
        </p:txBody>
      </p:sp>
      <p:sp>
        <p:nvSpPr>
          <p:cNvPr id="4" name="CuadroTexto 3"/>
          <p:cNvSpPr txBox="1"/>
          <p:nvPr/>
        </p:nvSpPr>
        <p:spPr>
          <a:xfrm>
            <a:off x="658936" y="6206755"/>
            <a:ext cx="10874128" cy="246221"/>
          </a:xfrm>
          <a:prstGeom prst="rect">
            <a:avLst/>
          </a:prstGeom>
          <a:noFill/>
        </p:spPr>
        <p:txBody>
          <a:bodyPr wrap="square" rtlCol="0">
            <a:spAutoFit/>
          </a:bodyPr>
          <a:lstStyle/>
          <a:p>
            <a:r>
              <a:rPr lang="es-ES" sz="1000" b="1" dirty="0">
                <a:solidFill>
                  <a:schemeClr val="bg2">
                    <a:lumMod val="50000"/>
                  </a:schemeClr>
                </a:solidFill>
              </a:rPr>
              <a:t>1. </a:t>
            </a:r>
            <a:r>
              <a:rPr lang="es-ES" sz="1000" dirty="0">
                <a:solidFill>
                  <a:schemeClr val="bg2">
                    <a:lumMod val="50000"/>
                  </a:schemeClr>
                </a:solidFill>
              </a:rPr>
              <a:t>American Diabetes Association. Professional </a:t>
            </a:r>
            <a:r>
              <a:rPr lang="es-ES" sz="1000" dirty="0" err="1">
                <a:solidFill>
                  <a:schemeClr val="bg2">
                    <a:lumMod val="50000"/>
                  </a:schemeClr>
                </a:solidFill>
              </a:rPr>
              <a:t>Practice</a:t>
            </a:r>
            <a:r>
              <a:rPr lang="es-ES" sz="1000" dirty="0">
                <a:solidFill>
                  <a:schemeClr val="bg2">
                    <a:lumMod val="50000"/>
                  </a:schemeClr>
                </a:solidFill>
              </a:rPr>
              <a:t> </a:t>
            </a:r>
            <a:r>
              <a:rPr lang="en-GB" sz="1000" dirty="0">
                <a:solidFill>
                  <a:schemeClr val="bg2">
                    <a:lumMod val="50000"/>
                  </a:schemeClr>
                </a:solidFill>
              </a:rPr>
              <a:t>Committee. 10. Cardiovascular Disease and Risk Management: Standards of Medical Care in Diabetes-2022. </a:t>
            </a:r>
            <a:r>
              <a:rPr lang="es-ES" sz="1000" dirty="0">
                <a:solidFill>
                  <a:schemeClr val="bg2">
                    <a:lumMod val="50000"/>
                  </a:schemeClr>
                </a:solidFill>
              </a:rPr>
              <a:t>Diabetes </a:t>
            </a:r>
            <a:r>
              <a:rPr lang="es-ES" sz="1000" dirty="0" err="1">
                <a:solidFill>
                  <a:schemeClr val="bg2">
                    <a:lumMod val="50000"/>
                  </a:schemeClr>
                </a:solidFill>
              </a:rPr>
              <a:t>Care</a:t>
            </a:r>
            <a:r>
              <a:rPr lang="es-ES" sz="1000" dirty="0">
                <a:solidFill>
                  <a:schemeClr val="bg2">
                    <a:lumMod val="50000"/>
                  </a:schemeClr>
                </a:solidFill>
              </a:rPr>
              <a:t>. 2022;45(</a:t>
            </a:r>
            <a:r>
              <a:rPr lang="es-ES" sz="1000" dirty="0" err="1">
                <a:solidFill>
                  <a:schemeClr val="bg2">
                    <a:lumMod val="50000"/>
                  </a:schemeClr>
                </a:solidFill>
              </a:rPr>
              <a:t>Suppl</a:t>
            </a:r>
            <a:r>
              <a:rPr lang="es-ES" sz="1000" dirty="0">
                <a:solidFill>
                  <a:schemeClr val="bg2">
                    <a:lumMod val="50000"/>
                  </a:schemeClr>
                </a:solidFill>
              </a:rPr>
              <a:t> 1):S144-S174</a:t>
            </a:r>
          </a:p>
        </p:txBody>
      </p:sp>
      <p:pic>
        <p:nvPicPr>
          <p:cNvPr id="6" name="Imagen 5" descr="Interfaz de usuario gráfica&#10;&#10;Descripción generada automáticamente">
            <a:extLst>
              <a:ext uri="{FF2B5EF4-FFF2-40B4-BE49-F238E27FC236}">
                <a16:creationId xmlns:a16="http://schemas.microsoft.com/office/drawing/2014/main" id="{C394ADA6-8315-A6C1-BFCD-2A6FCB2B7ED7}"/>
              </a:ext>
            </a:extLst>
          </p:cNvPr>
          <p:cNvPicPr>
            <a:picLocks noChangeAspect="1"/>
          </p:cNvPicPr>
          <p:nvPr/>
        </p:nvPicPr>
        <p:blipFill>
          <a:blip r:embed="rId2"/>
          <a:stretch>
            <a:fillRect/>
          </a:stretch>
        </p:blipFill>
        <p:spPr>
          <a:xfrm>
            <a:off x="6807595" y="2138305"/>
            <a:ext cx="4822240" cy="4514193"/>
          </a:xfrm>
          <a:prstGeom prst="rect">
            <a:avLst/>
          </a:prstGeom>
        </p:spPr>
      </p:pic>
    </p:spTree>
    <p:extLst>
      <p:ext uri="{BB962C8B-B14F-4D97-AF65-F5344CB8AC3E}">
        <p14:creationId xmlns:p14="http://schemas.microsoft.com/office/powerpoint/2010/main" val="376682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bg2">
                    <a:lumMod val="10000"/>
                  </a:schemeClr>
                </a:solidFill>
                <a:latin typeface="Segoe UI" panose="020B0502040204020203" pitchFamily="34" charset="0"/>
                <a:cs typeface="Segoe UI" panose="020B0502040204020203" pitchFamily="34" charset="0"/>
              </a:rPr>
              <a:t>UNA PRIORIDAD EN EL PACIENTE CON DIABETES MELLITUS Y COMPLICACIONES: LA PROTECCIÓN.</a:t>
            </a:r>
          </a:p>
        </p:txBody>
      </p:sp>
      <p:sp>
        <p:nvSpPr>
          <p:cNvPr id="3" name="Marcador de contenido 2"/>
          <p:cNvSpPr>
            <a:spLocks noGrp="1"/>
          </p:cNvSpPr>
          <p:nvPr>
            <p:ph idx="1"/>
          </p:nvPr>
        </p:nvSpPr>
        <p:spPr>
          <a:xfrm>
            <a:off x="838200" y="2571192"/>
            <a:ext cx="6813331" cy="3041331"/>
          </a:xfrm>
        </p:spPr>
        <p:txBody>
          <a:bodyPr>
            <a:normAutofit fontScale="92500" lnSpcReduction="10000"/>
          </a:bodyPr>
          <a:lstStyle/>
          <a:p>
            <a:pPr>
              <a:buFont typeface="Wingdings" pitchFamily="2" charset="2"/>
              <a:buChar char="§"/>
            </a:pPr>
            <a:r>
              <a:rPr lang="es-ES" sz="2400" dirty="0"/>
              <a:t>En el documento de consenso de la ADA/ </a:t>
            </a:r>
            <a:r>
              <a:rPr lang="en-GB" sz="2400" dirty="0"/>
              <a:t>EASD y en </a:t>
            </a:r>
            <a:r>
              <a:rPr lang="es-ES" sz="2400" dirty="0"/>
              <a:t>el algoritmo de la redGDPS el primer aspecto es la enfermedad cardiovascular o riesgo cardiovascular alto. Recomendándose añadir un antidiabético que haya demostrado disminución de eventos cardiovasculares:</a:t>
            </a:r>
          </a:p>
          <a:p>
            <a:pPr>
              <a:buFont typeface="Wingdings" pitchFamily="2" charset="2"/>
              <a:buChar char="§"/>
            </a:pPr>
            <a:r>
              <a:rPr lang="es-ES" sz="2400" dirty="0"/>
              <a:t>Inhibidor del cotransportador de sodio-glucosa tipo 2 (iSGLT-2)</a:t>
            </a:r>
          </a:p>
          <a:p>
            <a:pPr>
              <a:buFont typeface="Wingdings" pitchFamily="2" charset="2"/>
              <a:buChar char="§"/>
            </a:pPr>
            <a:r>
              <a:rPr lang="es-ES" sz="2400" dirty="0"/>
              <a:t>Agonista del receptor del </a:t>
            </a:r>
            <a:r>
              <a:rPr lang="es-ES" sz="2400" dirty="0" err="1"/>
              <a:t>peptido</a:t>
            </a:r>
            <a:r>
              <a:rPr lang="es-ES" sz="2400" dirty="0"/>
              <a:t> similar a glucagon1 (arGLP-1)</a:t>
            </a:r>
          </a:p>
        </p:txBody>
      </p:sp>
      <p:sp>
        <p:nvSpPr>
          <p:cNvPr id="4" name="CuadroTexto 3"/>
          <p:cNvSpPr txBox="1"/>
          <p:nvPr/>
        </p:nvSpPr>
        <p:spPr>
          <a:xfrm>
            <a:off x="645131" y="5911796"/>
            <a:ext cx="10901737" cy="553998"/>
          </a:xfrm>
          <a:prstGeom prst="rect">
            <a:avLst/>
          </a:prstGeom>
          <a:noFill/>
        </p:spPr>
        <p:txBody>
          <a:bodyPr wrap="square" rtlCol="0">
            <a:spAutoFit/>
          </a:bodyPr>
          <a:lstStyle/>
          <a:p>
            <a:r>
              <a:rPr lang="es-ES" sz="1000" dirty="0">
                <a:solidFill>
                  <a:schemeClr val="bg2">
                    <a:lumMod val="50000"/>
                  </a:schemeClr>
                </a:solidFill>
              </a:rPr>
              <a:t>1. </a:t>
            </a:r>
            <a:r>
              <a:rPr lang="pl-PL" sz="1000" dirty="0">
                <a:solidFill>
                  <a:schemeClr val="bg2">
                    <a:lumMod val="50000"/>
                  </a:schemeClr>
                </a:solidFill>
              </a:rPr>
              <a:t>Wiviott S, Raz I, Bonaca M, Mosenzon O, Kato ET, Cahn A,</a:t>
            </a:r>
            <a:r>
              <a:rPr lang="es-ES" sz="1000" dirty="0">
                <a:solidFill>
                  <a:schemeClr val="bg2">
                    <a:lumMod val="50000"/>
                  </a:schemeClr>
                </a:solidFill>
              </a:rPr>
              <a:t> et al.; DECLARE-TIMI 58 </a:t>
            </a:r>
            <a:r>
              <a:rPr lang="es-ES" sz="1000" dirty="0" err="1">
                <a:solidFill>
                  <a:schemeClr val="bg2">
                    <a:lumMod val="50000"/>
                  </a:schemeClr>
                </a:solidFill>
              </a:rPr>
              <a:t>investigators</a:t>
            </a:r>
            <a:r>
              <a:rPr lang="es-ES" sz="1000" dirty="0">
                <a:solidFill>
                  <a:schemeClr val="bg2">
                    <a:lumMod val="50000"/>
                  </a:schemeClr>
                </a:solidFill>
              </a:rPr>
              <a:t>. </a:t>
            </a:r>
            <a:r>
              <a:rPr lang="es-ES" sz="1000" dirty="0" err="1">
                <a:solidFill>
                  <a:schemeClr val="bg2">
                    <a:lumMod val="50000"/>
                  </a:schemeClr>
                </a:solidFill>
              </a:rPr>
              <a:t>Dapagliflozin</a:t>
            </a:r>
            <a:r>
              <a:rPr lang="es-ES" sz="1000" dirty="0">
                <a:solidFill>
                  <a:schemeClr val="bg2">
                    <a:lumMod val="50000"/>
                  </a:schemeClr>
                </a:solidFill>
              </a:rPr>
              <a:t> and </a:t>
            </a:r>
            <a:r>
              <a:rPr lang="pt-BR" sz="1000" dirty="0">
                <a:solidFill>
                  <a:schemeClr val="bg2">
                    <a:lumMod val="50000"/>
                  </a:schemeClr>
                </a:solidFill>
              </a:rPr>
              <a:t>Cardiovascular </a:t>
            </a:r>
            <a:r>
              <a:rPr lang="pt-BR" sz="1000" dirty="0" err="1">
                <a:solidFill>
                  <a:schemeClr val="bg2">
                    <a:lumMod val="50000"/>
                  </a:schemeClr>
                </a:solidFill>
              </a:rPr>
              <a:t>Outcomes</a:t>
            </a:r>
            <a:r>
              <a:rPr lang="pt-BR" sz="1000" dirty="0">
                <a:solidFill>
                  <a:schemeClr val="bg2">
                    <a:lumMod val="50000"/>
                  </a:schemeClr>
                </a:solidFill>
              </a:rPr>
              <a:t> in </a:t>
            </a:r>
            <a:r>
              <a:rPr lang="pt-BR" sz="1000" dirty="0" err="1">
                <a:solidFill>
                  <a:schemeClr val="bg2">
                    <a:lumMod val="50000"/>
                  </a:schemeClr>
                </a:solidFill>
              </a:rPr>
              <a:t>Type</a:t>
            </a:r>
            <a:r>
              <a:rPr lang="pt-BR" sz="1000" dirty="0">
                <a:solidFill>
                  <a:schemeClr val="bg2">
                    <a:lumMod val="50000"/>
                  </a:schemeClr>
                </a:solidFill>
              </a:rPr>
              <a:t> 2 Diabetes. N </a:t>
            </a:r>
            <a:r>
              <a:rPr lang="pt-BR" sz="1000" dirty="0" err="1">
                <a:solidFill>
                  <a:schemeClr val="bg2">
                    <a:lumMod val="50000"/>
                  </a:schemeClr>
                </a:solidFill>
              </a:rPr>
              <a:t>Engl</a:t>
            </a:r>
            <a:r>
              <a:rPr lang="pt-BR" sz="1000" dirty="0">
                <a:solidFill>
                  <a:schemeClr val="bg2">
                    <a:lumMod val="50000"/>
                  </a:schemeClr>
                </a:solidFill>
              </a:rPr>
              <a:t> J </a:t>
            </a:r>
            <a:r>
              <a:rPr lang="pt-BR" sz="1000" dirty="0" err="1">
                <a:solidFill>
                  <a:schemeClr val="bg2">
                    <a:lumMod val="50000"/>
                  </a:schemeClr>
                </a:solidFill>
              </a:rPr>
              <a:t>Med</a:t>
            </a:r>
            <a:r>
              <a:rPr lang="pt-BR" sz="1000" dirty="0">
                <a:solidFill>
                  <a:schemeClr val="bg2">
                    <a:lumMod val="50000"/>
                  </a:schemeClr>
                </a:solidFill>
              </a:rPr>
              <a:t> </a:t>
            </a:r>
            <a:r>
              <a:rPr lang="es-ES" sz="1000" dirty="0">
                <a:solidFill>
                  <a:schemeClr val="bg2">
                    <a:lumMod val="50000"/>
                  </a:schemeClr>
                </a:solidFill>
              </a:rPr>
              <a:t>2019;380:347-57</a:t>
            </a:r>
          </a:p>
          <a:p>
            <a:r>
              <a:rPr lang="es-ES" sz="1000" b="1" dirty="0">
                <a:solidFill>
                  <a:schemeClr val="bg2">
                    <a:lumMod val="50000"/>
                  </a:schemeClr>
                </a:solidFill>
              </a:rPr>
              <a:t>2. </a:t>
            </a:r>
            <a:r>
              <a:rPr lang="es-ES" sz="1000" dirty="0">
                <a:solidFill>
                  <a:schemeClr val="bg2">
                    <a:lumMod val="50000"/>
                  </a:schemeClr>
                </a:solidFill>
              </a:rPr>
              <a:t>American Diabetes Association. Professional </a:t>
            </a:r>
            <a:r>
              <a:rPr lang="es-ES" sz="1000" dirty="0" err="1">
                <a:solidFill>
                  <a:schemeClr val="bg2">
                    <a:lumMod val="50000"/>
                  </a:schemeClr>
                </a:solidFill>
              </a:rPr>
              <a:t>Practice</a:t>
            </a:r>
            <a:r>
              <a:rPr lang="es-ES" sz="1000" dirty="0">
                <a:solidFill>
                  <a:schemeClr val="bg2">
                    <a:lumMod val="50000"/>
                  </a:schemeClr>
                </a:solidFill>
              </a:rPr>
              <a:t> </a:t>
            </a:r>
            <a:r>
              <a:rPr lang="en-GB" sz="1000" dirty="0">
                <a:solidFill>
                  <a:schemeClr val="bg2">
                    <a:lumMod val="50000"/>
                  </a:schemeClr>
                </a:solidFill>
              </a:rPr>
              <a:t>Committee. 10. Cardiovascular Disease and Risk Management: Standards of Medical Care in Diabetes-2022. </a:t>
            </a:r>
            <a:r>
              <a:rPr lang="es-ES" sz="1000" dirty="0">
                <a:solidFill>
                  <a:schemeClr val="bg2">
                    <a:lumMod val="50000"/>
                  </a:schemeClr>
                </a:solidFill>
              </a:rPr>
              <a:t>Diabetes </a:t>
            </a:r>
            <a:r>
              <a:rPr lang="es-ES" sz="1000" dirty="0" err="1">
                <a:solidFill>
                  <a:schemeClr val="bg2">
                    <a:lumMod val="50000"/>
                  </a:schemeClr>
                </a:solidFill>
              </a:rPr>
              <a:t>Care</a:t>
            </a:r>
            <a:r>
              <a:rPr lang="es-ES" sz="1000" dirty="0">
                <a:solidFill>
                  <a:schemeClr val="bg2">
                    <a:lumMod val="50000"/>
                  </a:schemeClr>
                </a:solidFill>
              </a:rPr>
              <a:t>. 2022;45(</a:t>
            </a:r>
            <a:r>
              <a:rPr lang="es-ES" sz="1000" dirty="0" err="1">
                <a:solidFill>
                  <a:schemeClr val="bg2">
                    <a:lumMod val="50000"/>
                  </a:schemeClr>
                </a:solidFill>
              </a:rPr>
              <a:t>Suppl</a:t>
            </a:r>
            <a:r>
              <a:rPr lang="es-ES" sz="1000" dirty="0">
                <a:solidFill>
                  <a:schemeClr val="bg2">
                    <a:lumMod val="50000"/>
                  </a:schemeClr>
                </a:solidFill>
              </a:rPr>
              <a:t> 1):S144-S174.</a:t>
            </a:r>
          </a:p>
          <a:p>
            <a:r>
              <a:rPr lang="pt-BR" sz="1000" b="1" dirty="0">
                <a:solidFill>
                  <a:schemeClr val="bg2">
                    <a:lumMod val="50000"/>
                  </a:schemeClr>
                </a:solidFill>
              </a:rPr>
              <a:t>3. </a:t>
            </a:r>
            <a:r>
              <a:rPr lang="pt-BR" sz="1000" dirty="0">
                <a:solidFill>
                  <a:schemeClr val="bg2">
                    <a:lumMod val="50000"/>
                  </a:schemeClr>
                </a:solidFill>
              </a:rPr>
              <a:t>Mata Cases M, Artola </a:t>
            </a:r>
            <a:r>
              <a:rPr lang="pt-BR" sz="1000" dirty="0" err="1">
                <a:solidFill>
                  <a:schemeClr val="bg2">
                    <a:lumMod val="50000"/>
                  </a:schemeClr>
                </a:solidFill>
              </a:rPr>
              <a:t>Menendez</a:t>
            </a:r>
            <a:r>
              <a:rPr lang="pt-BR" sz="1000" dirty="0">
                <a:solidFill>
                  <a:schemeClr val="bg2">
                    <a:lumMod val="50000"/>
                  </a:schemeClr>
                </a:solidFill>
              </a:rPr>
              <a:t> S, </a:t>
            </a:r>
            <a:r>
              <a:rPr lang="pt-BR" sz="1000" dirty="0" err="1">
                <a:solidFill>
                  <a:schemeClr val="bg2">
                    <a:lumMod val="50000"/>
                  </a:schemeClr>
                </a:solidFill>
              </a:rPr>
              <a:t>Diez</a:t>
            </a:r>
            <a:r>
              <a:rPr lang="pt-BR" sz="1000" dirty="0">
                <a:solidFill>
                  <a:schemeClr val="bg2">
                    <a:lumMod val="50000"/>
                  </a:schemeClr>
                </a:solidFill>
              </a:rPr>
              <a:t> </a:t>
            </a:r>
            <a:r>
              <a:rPr lang="pt-BR" sz="1000" dirty="0" err="1">
                <a:solidFill>
                  <a:schemeClr val="bg2">
                    <a:lumMod val="50000"/>
                  </a:schemeClr>
                </a:solidFill>
              </a:rPr>
              <a:t>Espino</a:t>
            </a:r>
            <a:r>
              <a:rPr lang="pt-BR" sz="1000" dirty="0">
                <a:solidFill>
                  <a:schemeClr val="bg2">
                    <a:lumMod val="50000"/>
                  </a:schemeClr>
                </a:solidFill>
              </a:rPr>
              <a:t> J, </a:t>
            </a:r>
            <a:r>
              <a:rPr lang="pt-BR" sz="1000" dirty="0" err="1">
                <a:solidFill>
                  <a:schemeClr val="bg2">
                    <a:lumMod val="50000"/>
                  </a:schemeClr>
                </a:solidFill>
              </a:rPr>
              <a:t>Ezkurra</a:t>
            </a:r>
            <a:r>
              <a:rPr lang="pt-BR" sz="1000" dirty="0">
                <a:solidFill>
                  <a:schemeClr val="bg2">
                    <a:lumMod val="50000"/>
                  </a:schemeClr>
                </a:solidFill>
              </a:rPr>
              <a:t> </a:t>
            </a:r>
            <a:r>
              <a:rPr lang="es-ES" sz="1000" dirty="0" err="1">
                <a:solidFill>
                  <a:schemeClr val="bg2">
                    <a:lumMod val="50000"/>
                  </a:schemeClr>
                </a:solidFill>
              </a:rPr>
              <a:t>Loiola</a:t>
            </a:r>
            <a:r>
              <a:rPr lang="es-ES" sz="1000" dirty="0">
                <a:solidFill>
                  <a:schemeClr val="bg2">
                    <a:lumMod val="50000"/>
                  </a:schemeClr>
                </a:solidFill>
              </a:rPr>
              <a:t> P, </a:t>
            </a:r>
            <a:r>
              <a:rPr lang="es-ES" sz="1000" dirty="0" err="1">
                <a:solidFill>
                  <a:schemeClr val="bg2">
                    <a:lumMod val="50000"/>
                  </a:schemeClr>
                </a:solidFill>
              </a:rPr>
              <a:t>Franch</a:t>
            </a:r>
            <a:r>
              <a:rPr lang="es-ES" sz="1000" dirty="0">
                <a:solidFill>
                  <a:schemeClr val="bg2">
                    <a:lumMod val="50000"/>
                  </a:schemeClr>
                </a:solidFill>
              </a:rPr>
              <a:t> Nadal J, </a:t>
            </a:r>
            <a:r>
              <a:rPr lang="es-ES" sz="1000" dirty="0" err="1">
                <a:solidFill>
                  <a:schemeClr val="bg2">
                    <a:lumMod val="50000"/>
                  </a:schemeClr>
                </a:solidFill>
              </a:rPr>
              <a:t>Garcia</a:t>
            </a:r>
            <a:r>
              <a:rPr lang="es-ES" sz="1000" dirty="0">
                <a:solidFill>
                  <a:schemeClr val="bg2">
                    <a:lumMod val="50000"/>
                  </a:schemeClr>
                </a:solidFill>
              </a:rPr>
              <a:t> </a:t>
            </a:r>
            <a:r>
              <a:rPr lang="es-ES" sz="1000" dirty="0" err="1">
                <a:solidFill>
                  <a:schemeClr val="bg2">
                    <a:lumMod val="50000"/>
                  </a:schemeClr>
                </a:solidFill>
              </a:rPr>
              <a:t>Soidan</a:t>
            </a:r>
            <a:r>
              <a:rPr lang="es-ES" sz="1000" dirty="0">
                <a:solidFill>
                  <a:schemeClr val="bg2">
                    <a:lumMod val="50000"/>
                  </a:schemeClr>
                </a:solidFill>
              </a:rPr>
              <a:t> FJ. </a:t>
            </a:r>
            <a:r>
              <a:rPr lang="es-ES" sz="1000" dirty="0" err="1">
                <a:solidFill>
                  <a:schemeClr val="bg2">
                    <a:lumMod val="50000"/>
                  </a:schemeClr>
                </a:solidFill>
              </a:rPr>
              <a:t>Actualizacion</a:t>
            </a:r>
            <a:r>
              <a:rPr lang="es-ES" sz="1000" dirty="0">
                <a:solidFill>
                  <a:schemeClr val="bg2">
                    <a:lumMod val="50000"/>
                  </a:schemeClr>
                </a:solidFill>
              </a:rPr>
              <a:t> de 2020 del algoritmo de tratamiento de la hiperglucemia en la diabetes mellitus</a:t>
            </a:r>
          </a:p>
        </p:txBody>
      </p:sp>
      <p:pic>
        <p:nvPicPr>
          <p:cNvPr id="6" name="Imagen 5" descr="Forma, Icono&#10;&#10;Descripción generada automáticamente">
            <a:extLst>
              <a:ext uri="{FF2B5EF4-FFF2-40B4-BE49-F238E27FC236}">
                <a16:creationId xmlns:a16="http://schemas.microsoft.com/office/drawing/2014/main" id="{E37623EE-7803-0DE7-D925-71D9EAA9FA80}"/>
              </a:ext>
            </a:extLst>
          </p:cNvPr>
          <p:cNvPicPr>
            <a:picLocks noChangeAspect="1"/>
          </p:cNvPicPr>
          <p:nvPr/>
        </p:nvPicPr>
        <p:blipFill>
          <a:blip r:embed="rId2"/>
          <a:stretch>
            <a:fillRect/>
          </a:stretch>
        </p:blipFill>
        <p:spPr>
          <a:xfrm>
            <a:off x="8144304" y="2336022"/>
            <a:ext cx="3511669" cy="3511669"/>
          </a:xfrm>
          <a:prstGeom prst="rect">
            <a:avLst/>
          </a:prstGeom>
        </p:spPr>
      </p:pic>
    </p:spTree>
    <p:extLst>
      <p:ext uri="{BB962C8B-B14F-4D97-AF65-F5344CB8AC3E}">
        <p14:creationId xmlns:p14="http://schemas.microsoft.com/office/powerpoint/2010/main" val="54472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959802"/>
            <a:ext cx="10515600" cy="2169246"/>
          </a:xfrm>
        </p:spPr>
        <p:txBody>
          <a:bodyPr>
            <a:normAutofit/>
          </a:bodyPr>
          <a:lstStyle/>
          <a:p>
            <a:pPr>
              <a:buFont typeface="Wingdings" pitchFamily="2" charset="2"/>
              <a:buChar char="§"/>
            </a:pPr>
            <a:r>
              <a:rPr lang="es-ES" sz="2400" dirty="0"/>
              <a:t>En el algoritmo de tratamiento de la insuficiencia cardiaca en el paciente con DM2 de la redGDPS, se expresa que todos los pacientes con insuficiencia cardiaca han demostrado mejoría pronostica y de calidad de vida con los inhibidores del cotransportador de sodio-glucosa de tipo 2 (iSGLT-2) y este grupo terapéutico son los fármacos de elección junto a la metformina en las personas con DM2 e IC.</a:t>
            </a:r>
          </a:p>
        </p:txBody>
      </p:sp>
      <p:sp>
        <p:nvSpPr>
          <p:cNvPr id="4" name="CuadroTexto 3"/>
          <p:cNvSpPr txBox="1"/>
          <p:nvPr/>
        </p:nvSpPr>
        <p:spPr>
          <a:xfrm>
            <a:off x="1489214" y="5750130"/>
            <a:ext cx="9213572" cy="707886"/>
          </a:xfrm>
          <a:prstGeom prst="rect">
            <a:avLst/>
          </a:prstGeom>
          <a:noFill/>
        </p:spPr>
        <p:txBody>
          <a:bodyPr wrap="square" rtlCol="0">
            <a:spAutoFit/>
          </a:bodyPr>
          <a:lstStyle/>
          <a:p>
            <a:r>
              <a:rPr lang="pl-PL" sz="1000" b="1" dirty="0">
                <a:solidFill>
                  <a:schemeClr val="bg2">
                    <a:lumMod val="50000"/>
                  </a:schemeClr>
                </a:solidFill>
                <a:latin typeface="Segoe UI" panose="020B0502040204020203" pitchFamily="34" charset="0"/>
                <a:cs typeface="Segoe UI" panose="020B0502040204020203" pitchFamily="34" charset="0"/>
              </a:rPr>
              <a:t>1.</a:t>
            </a:r>
            <a:r>
              <a:rPr lang="es-ES" sz="1000" b="1" dirty="0">
                <a:solidFill>
                  <a:schemeClr val="bg2">
                    <a:lumMod val="50000"/>
                  </a:schemeClr>
                </a:solidFill>
                <a:latin typeface="Segoe UI" panose="020B0502040204020203" pitchFamily="34" charset="0"/>
                <a:cs typeface="Segoe UI" panose="020B0502040204020203" pitchFamily="34" charset="0"/>
              </a:rPr>
              <a:t>.</a:t>
            </a:r>
            <a:r>
              <a:rPr lang="es-ES" sz="1000" dirty="0" err="1">
                <a:solidFill>
                  <a:schemeClr val="bg2">
                    <a:lumMod val="50000"/>
                  </a:schemeClr>
                </a:solidFill>
                <a:latin typeface="Segoe UI" panose="020B0502040204020203" pitchFamily="34" charset="0"/>
                <a:cs typeface="Segoe UI" panose="020B0502040204020203" pitchFamily="34" charset="0"/>
              </a:rPr>
              <a:t>McMurray</a:t>
            </a:r>
            <a:r>
              <a:rPr lang="es-ES" sz="1000" dirty="0">
                <a:solidFill>
                  <a:schemeClr val="bg2">
                    <a:lumMod val="50000"/>
                  </a:schemeClr>
                </a:solidFill>
                <a:latin typeface="Segoe UI" panose="020B0502040204020203" pitchFamily="34" charset="0"/>
                <a:cs typeface="Segoe UI" panose="020B0502040204020203" pitchFamily="34" charset="0"/>
              </a:rPr>
              <a:t> J, Solomon S, </a:t>
            </a:r>
            <a:r>
              <a:rPr lang="es-ES" sz="1000" dirty="0" err="1">
                <a:solidFill>
                  <a:schemeClr val="bg2">
                    <a:lumMod val="50000"/>
                  </a:schemeClr>
                </a:solidFill>
                <a:latin typeface="Segoe UI" panose="020B0502040204020203" pitchFamily="34" charset="0"/>
                <a:cs typeface="Segoe UI" panose="020B0502040204020203" pitchFamily="34" charset="0"/>
              </a:rPr>
              <a:t>Inzucchi</a:t>
            </a:r>
            <a:r>
              <a:rPr lang="es-ES" sz="1000" dirty="0">
                <a:solidFill>
                  <a:schemeClr val="bg2">
                    <a:lumMod val="50000"/>
                  </a:schemeClr>
                </a:solidFill>
                <a:latin typeface="Segoe UI" panose="020B0502040204020203" pitchFamily="34" charset="0"/>
                <a:cs typeface="Segoe UI" panose="020B0502040204020203" pitchFamily="34" charset="0"/>
              </a:rPr>
              <a:t> S, </a:t>
            </a:r>
            <a:r>
              <a:rPr lang="es-ES" sz="1000" dirty="0" err="1">
                <a:solidFill>
                  <a:schemeClr val="bg2">
                    <a:lumMod val="50000"/>
                  </a:schemeClr>
                </a:solidFill>
                <a:latin typeface="Segoe UI" panose="020B0502040204020203" pitchFamily="34" charset="0"/>
                <a:cs typeface="Segoe UI" panose="020B0502040204020203" pitchFamily="34" charset="0"/>
              </a:rPr>
              <a:t>Kober</a:t>
            </a:r>
            <a:r>
              <a:rPr lang="es-ES" sz="1000" dirty="0">
                <a:solidFill>
                  <a:schemeClr val="bg2">
                    <a:lumMod val="50000"/>
                  </a:schemeClr>
                </a:solidFill>
                <a:latin typeface="Segoe UI" panose="020B0502040204020203" pitchFamily="34" charset="0"/>
                <a:cs typeface="Segoe UI" panose="020B0502040204020203" pitchFamily="34" charset="0"/>
              </a:rPr>
              <a:t> L, </a:t>
            </a:r>
            <a:r>
              <a:rPr lang="es-ES" sz="1000" dirty="0" err="1">
                <a:solidFill>
                  <a:schemeClr val="bg2">
                    <a:lumMod val="50000"/>
                  </a:schemeClr>
                </a:solidFill>
                <a:latin typeface="Segoe UI" panose="020B0502040204020203" pitchFamily="34" charset="0"/>
                <a:cs typeface="Segoe UI" panose="020B0502040204020203" pitchFamily="34" charset="0"/>
              </a:rPr>
              <a:t>Kosiborod</a:t>
            </a:r>
            <a:r>
              <a:rPr lang="es-ES" sz="1000" dirty="0">
                <a:solidFill>
                  <a:schemeClr val="bg2">
                    <a:lumMod val="50000"/>
                  </a:schemeClr>
                </a:solidFill>
                <a:latin typeface="Segoe UI" panose="020B0502040204020203" pitchFamily="34" charset="0"/>
                <a:cs typeface="Segoe UI" panose="020B0502040204020203" pitchFamily="34" charset="0"/>
              </a:rPr>
              <a:t> </a:t>
            </a:r>
            <a:r>
              <a:rPr lang="en-GB" sz="1000" dirty="0">
                <a:solidFill>
                  <a:schemeClr val="bg2">
                    <a:lumMod val="50000"/>
                  </a:schemeClr>
                </a:solidFill>
                <a:latin typeface="Segoe UI" panose="020B0502040204020203" pitchFamily="34" charset="0"/>
                <a:cs typeface="Segoe UI" panose="020B0502040204020203" pitchFamily="34" charset="0"/>
              </a:rPr>
              <a:t>M, Martinez F, et al.; DAPA-HF Trial Committees and Investigators. </a:t>
            </a:r>
            <a:r>
              <a:rPr lang="en-GB" sz="1000" dirty="0" err="1">
                <a:solidFill>
                  <a:schemeClr val="bg2">
                    <a:lumMod val="50000"/>
                  </a:schemeClr>
                </a:solidFill>
                <a:latin typeface="Segoe UI" panose="020B0502040204020203" pitchFamily="34" charset="0"/>
                <a:cs typeface="Segoe UI" panose="020B0502040204020203" pitchFamily="34" charset="0"/>
              </a:rPr>
              <a:t>Dapagliflozin</a:t>
            </a:r>
            <a:r>
              <a:rPr lang="en-GB" sz="1000" dirty="0">
                <a:solidFill>
                  <a:schemeClr val="bg2">
                    <a:lumMod val="50000"/>
                  </a:schemeClr>
                </a:solidFill>
                <a:latin typeface="Segoe UI" panose="020B0502040204020203" pitchFamily="34" charset="0"/>
                <a:cs typeface="Segoe UI" panose="020B0502040204020203" pitchFamily="34" charset="0"/>
              </a:rPr>
              <a:t> in patients with heart failure and reduced ejection fraction. N </a:t>
            </a:r>
            <a:r>
              <a:rPr lang="en-GB" sz="1000" dirty="0" err="1">
                <a:solidFill>
                  <a:schemeClr val="bg2">
                    <a:lumMod val="50000"/>
                  </a:schemeClr>
                </a:solidFill>
                <a:latin typeface="Segoe UI" panose="020B0502040204020203" pitchFamily="34" charset="0"/>
                <a:cs typeface="Segoe UI" panose="020B0502040204020203" pitchFamily="34" charset="0"/>
              </a:rPr>
              <a:t>Engl</a:t>
            </a:r>
            <a:r>
              <a:rPr lang="en-GB" sz="1000" dirty="0">
                <a:solidFill>
                  <a:schemeClr val="bg2">
                    <a:lumMod val="50000"/>
                  </a:schemeClr>
                </a:solidFill>
                <a:latin typeface="Segoe UI" panose="020B0502040204020203" pitchFamily="34" charset="0"/>
                <a:cs typeface="Segoe UI" panose="020B0502040204020203" pitchFamily="34" charset="0"/>
              </a:rPr>
              <a:t> J Med 2019;381:1995-2008.</a:t>
            </a:r>
          </a:p>
          <a:p>
            <a:r>
              <a:rPr lang="en-GB" sz="1000" b="1" dirty="0">
                <a:solidFill>
                  <a:schemeClr val="bg2">
                    <a:lumMod val="50000"/>
                  </a:schemeClr>
                </a:solidFill>
                <a:latin typeface="Segoe UI" panose="020B0502040204020203" pitchFamily="34" charset="0"/>
                <a:cs typeface="Segoe UI" panose="020B0502040204020203" pitchFamily="34" charset="0"/>
              </a:rPr>
              <a:t>2. </a:t>
            </a:r>
            <a:r>
              <a:rPr lang="en-GB" sz="1000" dirty="0" err="1">
                <a:solidFill>
                  <a:schemeClr val="bg2">
                    <a:lumMod val="50000"/>
                  </a:schemeClr>
                </a:solidFill>
                <a:latin typeface="Segoe UI" panose="020B0502040204020203" pitchFamily="34" charset="0"/>
                <a:cs typeface="Segoe UI" panose="020B0502040204020203" pitchFamily="34" charset="0"/>
              </a:rPr>
              <a:t>Nassif</a:t>
            </a:r>
            <a:r>
              <a:rPr lang="en-GB" sz="1000" dirty="0">
                <a:solidFill>
                  <a:schemeClr val="bg2">
                    <a:lumMod val="50000"/>
                  </a:schemeClr>
                </a:solidFill>
                <a:latin typeface="Segoe UI" panose="020B0502040204020203" pitchFamily="34" charset="0"/>
                <a:cs typeface="Segoe UI" panose="020B0502040204020203" pitchFamily="34" charset="0"/>
              </a:rPr>
              <a:t> M, Windsor S, Borlaug B, </a:t>
            </a:r>
            <a:r>
              <a:rPr lang="en-GB" sz="1000" dirty="0" err="1">
                <a:solidFill>
                  <a:schemeClr val="bg2">
                    <a:lumMod val="50000"/>
                  </a:schemeClr>
                </a:solidFill>
                <a:latin typeface="Segoe UI" panose="020B0502040204020203" pitchFamily="34" charset="0"/>
                <a:cs typeface="Segoe UI" panose="020B0502040204020203" pitchFamily="34" charset="0"/>
              </a:rPr>
              <a:t>Kitzman</a:t>
            </a:r>
            <a:r>
              <a:rPr lang="en-GB" sz="1000" dirty="0">
                <a:solidFill>
                  <a:schemeClr val="bg2">
                    <a:lumMod val="50000"/>
                  </a:schemeClr>
                </a:solidFill>
                <a:latin typeface="Segoe UI" panose="020B0502040204020203" pitchFamily="34" charset="0"/>
                <a:cs typeface="Segoe UI" panose="020B0502040204020203" pitchFamily="34" charset="0"/>
              </a:rPr>
              <a:t> D, Shah S, Tang F, et al. The SGLT2 inhibitor </a:t>
            </a:r>
            <a:r>
              <a:rPr lang="en-GB" sz="1000" dirty="0" err="1">
                <a:solidFill>
                  <a:schemeClr val="bg2">
                    <a:lumMod val="50000"/>
                  </a:schemeClr>
                </a:solidFill>
                <a:latin typeface="Segoe UI" panose="020B0502040204020203" pitchFamily="34" charset="0"/>
                <a:cs typeface="Segoe UI" panose="020B0502040204020203" pitchFamily="34" charset="0"/>
              </a:rPr>
              <a:t>dapagliflozin</a:t>
            </a:r>
            <a:r>
              <a:rPr lang="en-GB" sz="1000" dirty="0">
                <a:solidFill>
                  <a:schemeClr val="bg2">
                    <a:lumMod val="50000"/>
                  </a:schemeClr>
                </a:solidFill>
                <a:latin typeface="Segoe UI" panose="020B0502040204020203" pitchFamily="34" charset="0"/>
                <a:cs typeface="Segoe UI" panose="020B0502040204020203" pitchFamily="34" charset="0"/>
              </a:rPr>
              <a:t> in heart failure with preserved ejection fraction: a </a:t>
            </a:r>
            <a:r>
              <a:rPr lang="en-GB" sz="1000" dirty="0" err="1">
                <a:solidFill>
                  <a:schemeClr val="bg2">
                    <a:lumMod val="50000"/>
                  </a:schemeClr>
                </a:solidFill>
                <a:latin typeface="Segoe UI" panose="020B0502040204020203" pitchFamily="34" charset="0"/>
                <a:cs typeface="Segoe UI" panose="020B0502040204020203" pitchFamily="34" charset="0"/>
              </a:rPr>
              <a:t>multicenter</a:t>
            </a:r>
            <a:r>
              <a:rPr lang="en-GB" sz="1000" dirty="0">
                <a:solidFill>
                  <a:schemeClr val="bg2">
                    <a:lumMod val="50000"/>
                  </a:schemeClr>
                </a:solidFill>
                <a:latin typeface="Segoe UI" panose="020B0502040204020203" pitchFamily="34" charset="0"/>
                <a:cs typeface="Segoe UI" panose="020B0502040204020203" pitchFamily="34" charset="0"/>
              </a:rPr>
              <a:t> randomized </a:t>
            </a:r>
            <a:r>
              <a:rPr lang="es-ES" sz="1000" dirty="0">
                <a:solidFill>
                  <a:schemeClr val="bg2">
                    <a:lumMod val="50000"/>
                  </a:schemeClr>
                </a:solidFill>
                <a:latin typeface="Segoe UI" panose="020B0502040204020203" pitchFamily="34" charset="0"/>
                <a:cs typeface="Segoe UI" panose="020B0502040204020203" pitchFamily="34" charset="0"/>
              </a:rPr>
              <a:t>trial. </a:t>
            </a:r>
            <a:r>
              <a:rPr lang="es-ES" sz="1000" dirty="0" err="1">
                <a:solidFill>
                  <a:schemeClr val="bg2">
                    <a:lumMod val="50000"/>
                  </a:schemeClr>
                </a:solidFill>
                <a:latin typeface="Segoe UI" panose="020B0502040204020203" pitchFamily="34" charset="0"/>
                <a:cs typeface="Segoe UI" panose="020B0502040204020203" pitchFamily="34" charset="0"/>
              </a:rPr>
              <a:t>Nat</a:t>
            </a:r>
            <a:r>
              <a:rPr lang="es-ES" sz="1000" dirty="0">
                <a:solidFill>
                  <a:schemeClr val="bg2">
                    <a:lumMod val="50000"/>
                  </a:schemeClr>
                </a:solidFill>
                <a:latin typeface="Segoe UI" panose="020B0502040204020203" pitchFamily="34" charset="0"/>
                <a:cs typeface="Segoe UI" panose="020B0502040204020203" pitchFamily="34" charset="0"/>
              </a:rPr>
              <a:t> </a:t>
            </a:r>
            <a:r>
              <a:rPr lang="es-ES" sz="1000" dirty="0" err="1">
                <a:solidFill>
                  <a:schemeClr val="bg2">
                    <a:lumMod val="50000"/>
                  </a:schemeClr>
                </a:solidFill>
                <a:latin typeface="Segoe UI" panose="020B0502040204020203" pitchFamily="34" charset="0"/>
                <a:cs typeface="Segoe UI" panose="020B0502040204020203" pitchFamily="34" charset="0"/>
              </a:rPr>
              <a:t>Med</a:t>
            </a:r>
            <a:r>
              <a:rPr lang="es-ES" sz="1000" dirty="0">
                <a:solidFill>
                  <a:schemeClr val="bg2">
                    <a:lumMod val="50000"/>
                  </a:schemeClr>
                </a:solidFill>
                <a:latin typeface="Segoe UI" panose="020B0502040204020203" pitchFamily="34" charset="0"/>
                <a:cs typeface="Segoe UI" panose="020B0502040204020203" pitchFamily="34" charset="0"/>
              </a:rPr>
              <a:t> 2021;27:1954-1960.</a:t>
            </a:r>
          </a:p>
        </p:txBody>
      </p:sp>
      <p:sp>
        <p:nvSpPr>
          <p:cNvPr id="7" name="Título 1">
            <a:extLst>
              <a:ext uri="{FF2B5EF4-FFF2-40B4-BE49-F238E27FC236}">
                <a16:creationId xmlns:a16="http://schemas.microsoft.com/office/drawing/2014/main" id="{E38E3729-D9F8-A10E-33F2-987106720CA7}"/>
              </a:ext>
            </a:extLst>
          </p:cNvPr>
          <p:cNvSpPr txBox="1">
            <a:spLocks/>
          </p:cNvSpPr>
          <p:nvPr/>
        </p:nvSpPr>
        <p:spPr>
          <a:xfrm>
            <a:off x="990600" y="12894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i="0" kern="1200">
                <a:solidFill>
                  <a:schemeClr val="tx1"/>
                </a:solidFill>
                <a:latin typeface="Segoe UI Semibold" panose="020F0502020204030204" pitchFamily="34" charset="0"/>
                <a:ea typeface="+mj-ea"/>
                <a:cs typeface="Segoe UI Semibold" panose="020F0502020204030204" pitchFamily="34" charset="0"/>
              </a:defRPr>
            </a:lvl1pPr>
          </a:lstStyle>
          <a:p>
            <a:r>
              <a:rPr lang="es-ES">
                <a:solidFill>
                  <a:schemeClr val="bg2">
                    <a:lumMod val="10000"/>
                  </a:schemeClr>
                </a:solidFill>
                <a:latin typeface="Segoe UI" panose="020B0502040204020203" pitchFamily="34" charset="0"/>
                <a:cs typeface="Segoe UI" panose="020B0502040204020203" pitchFamily="34" charset="0"/>
              </a:rPr>
              <a:t>UNA PRIORIDAD EN EL PACIENTE CON DIABETES MELLITUS Y COMPLICACIONES: LA PROTECCIÓN.</a:t>
            </a:r>
            <a:endParaRPr lang="es-E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8065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dirty="0"/>
              <a:t>En cuanto a la insuficiencia renal, los iSGLT-2 han demostrado frenar la progresión de la ERC y, por este motivo, son un tratamiento esencial en los pacientes con DM2 y ERC. </a:t>
            </a:r>
          </a:p>
          <a:p>
            <a:r>
              <a:rPr lang="es-ES" dirty="0"/>
              <a:t>La guía KDIGO 2022 aconseja como tratamiento de primera </a:t>
            </a:r>
            <a:r>
              <a:rPr lang="es-ES" dirty="0" err="1"/>
              <a:t>linea</a:t>
            </a:r>
            <a:r>
              <a:rPr lang="es-ES" dirty="0"/>
              <a:t> en el paciente con DM2 y ERC, la metformina y los iSGLT-2.</a:t>
            </a:r>
          </a:p>
        </p:txBody>
      </p:sp>
      <p:sp>
        <p:nvSpPr>
          <p:cNvPr id="4" name="CuadroTexto 3"/>
          <p:cNvSpPr txBox="1"/>
          <p:nvPr/>
        </p:nvSpPr>
        <p:spPr>
          <a:xfrm>
            <a:off x="1476703" y="5986889"/>
            <a:ext cx="9238593" cy="553998"/>
          </a:xfrm>
          <a:prstGeom prst="rect">
            <a:avLst/>
          </a:prstGeom>
          <a:noFill/>
        </p:spPr>
        <p:txBody>
          <a:bodyPr wrap="square" rtlCol="0">
            <a:spAutoFit/>
          </a:bodyPr>
          <a:lstStyle/>
          <a:p>
            <a:r>
              <a:rPr lang="es-ES" sz="1000" dirty="0">
                <a:solidFill>
                  <a:schemeClr val="bg2">
                    <a:lumMod val="50000"/>
                  </a:schemeClr>
                </a:solidFill>
                <a:latin typeface="Segoe UI" panose="020B0502040204020203" pitchFamily="34" charset="0"/>
                <a:cs typeface="Segoe UI" panose="020B0502040204020203" pitchFamily="34" charset="0"/>
              </a:rPr>
              <a:t>1. </a:t>
            </a:r>
            <a:r>
              <a:rPr lang="es-ES" sz="1000" dirty="0" err="1">
                <a:solidFill>
                  <a:schemeClr val="bg2">
                    <a:lumMod val="50000"/>
                  </a:schemeClr>
                </a:solidFill>
                <a:latin typeface="Segoe UI" panose="020B0502040204020203" pitchFamily="34" charset="0"/>
                <a:cs typeface="Segoe UI" panose="020B0502040204020203" pitchFamily="34" charset="0"/>
              </a:rPr>
              <a:t>Heerspink</a:t>
            </a:r>
            <a:r>
              <a:rPr lang="es-ES" sz="1000" dirty="0">
                <a:solidFill>
                  <a:schemeClr val="bg2">
                    <a:lumMod val="50000"/>
                  </a:schemeClr>
                </a:solidFill>
                <a:latin typeface="Segoe UI" panose="020B0502040204020203" pitchFamily="34" charset="0"/>
                <a:cs typeface="Segoe UI" panose="020B0502040204020203" pitchFamily="34" charset="0"/>
              </a:rPr>
              <a:t> H, </a:t>
            </a:r>
            <a:r>
              <a:rPr lang="es-ES" sz="1000" dirty="0" err="1">
                <a:solidFill>
                  <a:schemeClr val="bg2">
                    <a:lumMod val="50000"/>
                  </a:schemeClr>
                </a:solidFill>
                <a:latin typeface="Segoe UI" panose="020B0502040204020203" pitchFamily="34" charset="0"/>
                <a:cs typeface="Segoe UI" panose="020B0502040204020203" pitchFamily="34" charset="0"/>
              </a:rPr>
              <a:t>Stefansson</a:t>
            </a:r>
            <a:r>
              <a:rPr lang="es-ES" sz="1000" dirty="0">
                <a:solidFill>
                  <a:schemeClr val="bg2">
                    <a:lumMod val="50000"/>
                  </a:schemeClr>
                </a:solidFill>
                <a:latin typeface="Segoe UI" panose="020B0502040204020203" pitchFamily="34" charset="0"/>
                <a:cs typeface="Segoe UI" panose="020B0502040204020203" pitchFamily="34" charset="0"/>
              </a:rPr>
              <a:t> B, Correa-Rotter R. </a:t>
            </a:r>
            <a:r>
              <a:rPr lang="es-ES" sz="1000" dirty="0" err="1">
                <a:solidFill>
                  <a:schemeClr val="bg2">
                    <a:lumMod val="50000"/>
                  </a:schemeClr>
                </a:solidFill>
                <a:latin typeface="Segoe UI" panose="020B0502040204020203" pitchFamily="34" charset="0"/>
                <a:cs typeface="Segoe UI" panose="020B0502040204020203" pitchFamily="34" charset="0"/>
              </a:rPr>
              <a:t>Chertow</a:t>
            </a:r>
            <a:r>
              <a:rPr lang="es-ES" sz="1000" dirty="0">
                <a:solidFill>
                  <a:schemeClr val="bg2">
                    <a:lumMod val="50000"/>
                  </a:schemeClr>
                </a:solidFill>
                <a:latin typeface="Segoe UI" panose="020B0502040204020203" pitchFamily="34" charset="0"/>
                <a:cs typeface="Segoe UI" panose="020B0502040204020203" pitchFamily="34" charset="0"/>
              </a:rPr>
              <a:t> G,</a:t>
            </a:r>
            <a:r>
              <a:rPr lang="en-GB" sz="1000" dirty="0">
                <a:solidFill>
                  <a:schemeClr val="bg2">
                    <a:lumMod val="50000"/>
                  </a:schemeClr>
                </a:solidFill>
                <a:latin typeface="Segoe UI" panose="020B0502040204020203" pitchFamily="34" charset="0"/>
                <a:cs typeface="Segoe UI" panose="020B0502040204020203" pitchFamily="34" charset="0"/>
              </a:rPr>
              <a:t>Greene T, Hou F, et al.; DAPA-CKD Trial Committees and Investigators. Dapagliflozin in patients with</a:t>
            </a:r>
            <a:endParaRPr lang="es-ES" sz="1000" dirty="0">
              <a:solidFill>
                <a:schemeClr val="bg2">
                  <a:lumMod val="50000"/>
                </a:schemeClr>
              </a:solidFill>
              <a:latin typeface="Segoe UI" panose="020B0502040204020203" pitchFamily="34" charset="0"/>
              <a:cs typeface="Segoe UI" panose="020B0502040204020203" pitchFamily="34" charset="0"/>
            </a:endParaRPr>
          </a:p>
          <a:p>
            <a:r>
              <a:rPr lang="en-GB" sz="1000" dirty="0">
                <a:solidFill>
                  <a:schemeClr val="bg2">
                    <a:lumMod val="50000"/>
                  </a:schemeClr>
                </a:solidFill>
                <a:latin typeface="Segoe UI" panose="020B0502040204020203" pitchFamily="34" charset="0"/>
                <a:cs typeface="Segoe UI" panose="020B0502040204020203" pitchFamily="34" charset="0"/>
              </a:rPr>
              <a:t>2. Kidney Disease: Improving Global Outcomes (KDIGO) Diabetes Work Group. KDIGO 2020 Clinical Practice Guideline for Diabetes Management in Chronic Kidney Disease. Kidney Int. 2020 Oct;98(4S):S1-S115. </a:t>
            </a:r>
            <a:r>
              <a:rPr lang="en-GB" sz="1000" dirty="0" err="1">
                <a:solidFill>
                  <a:schemeClr val="bg2">
                    <a:lumMod val="50000"/>
                  </a:schemeClr>
                </a:solidFill>
                <a:latin typeface="Segoe UI" panose="020B0502040204020203" pitchFamily="34" charset="0"/>
                <a:cs typeface="Segoe UI" panose="020B0502040204020203" pitchFamily="34" charset="0"/>
              </a:rPr>
              <a:t>doi</a:t>
            </a:r>
            <a:r>
              <a:rPr lang="en-GB" sz="1000" dirty="0">
                <a:solidFill>
                  <a:schemeClr val="bg2">
                    <a:lumMod val="50000"/>
                  </a:schemeClr>
                </a:solidFill>
                <a:latin typeface="Segoe UI" panose="020B0502040204020203" pitchFamily="34" charset="0"/>
                <a:cs typeface="Segoe UI" panose="020B0502040204020203" pitchFamily="34" charset="0"/>
              </a:rPr>
              <a:t>: 10.1016/j. </a:t>
            </a:r>
            <a:r>
              <a:rPr lang="es-ES" sz="1000" dirty="0">
                <a:solidFill>
                  <a:schemeClr val="bg2">
                    <a:lumMod val="50000"/>
                  </a:schemeClr>
                </a:solidFill>
                <a:latin typeface="Segoe UI" panose="020B0502040204020203" pitchFamily="34" charset="0"/>
                <a:cs typeface="Segoe UI" panose="020B0502040204020203" pitchFamily="34" charset="0"/>
              </a:rPr>
              <a:t>kint.2020.06.019. PMID: 32998798.</a:t>
            </a:r>
          </a:p>
        </p:txBody>
      </p:sp>
      <p:sp>
        <p:nvSpPr>
          <p:cNvPr id="7" name="Título 1">
            <a:extLst>
              <a:ext uri="{FF2B5EF4-FFF2-40B4-BE49-F238E27FC236}">
                <a16:creationId xmlns:a16="http://schemas.microsoft.com/office/drawing/2014/main" id="{9BC82A47-A14B-29A0-B5AD-CEC2552335FF}"/>
              </a:ext>
            </a:extLst>
          </p:cNvPr>
          <p:cNvSpPr>
            <a:spLocks noGrp="1"/>
          </p:cNvSpPr>
          <p:nvPr>
            <p:ph type="title"/>
          </p:nvPr>
        </p:nvSpPr>
        <p:spPr>
          <a:xfrm>
            <a:off x="838200" y="1137036"/>
            <a:ext cx="10515600" cy="1325563"/>
          </a:xfrm>
        </p:spPr>
        <p:txBody>
          <a:bodyPr>
            <a:normAutofit/>
          </a:bodyPr>
          <a:lstStyle/>
          <a:p>
            <a:r>
              <a:rPr lang="es-ES" dirty="0">
                <a:solidFill>
                  <a:schemeClr val="bg2">
                    <a:lumMod val="10000"/>
                  </a:schemeClr>
                </a:solidFill>
                <a:latin typeface="Segoe UI" panose="020B0502040204020203" pitchFamily="34" charset="0"/>
                <a:cs typeface="Segoe UI" panose="020B0502040204020203" pitchFamily="34" charset="0"/>
              </a:rPr>
              <a:t>UNA PRIORIDAD EN EL PACIENTE CON DIABETES MELLITUS Y COMPLICACIONES: LA PROTECCIÓN.</a:t>
            </a:r>
          </a:p>
        </p:txBody>
      </p:sp>
    </p:spTree>
    <p:extLst>
      <p:ext uri="{BB962C8B-B14F-4D97-AF65-F5344CB8AC3E}">
        <p14:creationId xmlns:p14="http://schemas.microsoft.com/office/powerpoint/2010/main" val="34632795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2016</Words>
  <Application>Microsoft Macintosh PowerPoint</Application>
  <PresentationFormat>Panorámica</PresentationFormat>
  <Paragraphs>71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Segoe UI</vt:lpstr>
      <vt:lpstr>Segoe UI Semibold</vt:lpstr>
      <vt:lpstr>Wingdings</vt:lpstr>
      <vt:lpstr>Tema de Office</vt:lpstr>
      <vt:lpstr>Abordaje holístico:  La clave en el paciente con diabetes mellitus</vt:lpstr>
      <vt:lpstr>LA DIABETES MELLITUS  DESDE LA PERSPECTIVA DE LA ATENCIÓN PRIMARIA</vt:lpstr>
      <vt:lpstr>NO SOLO TRATAR, SOBRE TODO PREVENIR </vt:lpstr>
      <vt:lpstr>NO SOLO TRATAR, SOBRE TODO PREVENIR </vt:lpstr>
      <vt:lpstr>NO SOLO TRATAR, SOBRE TODO PREVENIR </vt:lpstr>
      <vt:lpstr>UNA PRIORIDAD EN EL PACIENTE CON DIABETES MELLITUS Y COMPLICACIONES: LA PROTECCIÓN.</vt:lpstr>
      <vt:lpstr>UNA PRIORIDAD EN EL PACIENTE CON DIABETES MELLITUS Y COMPLICACIONES: LA PROTECCIÓN.</vt:lpstr>
      <vt:lpstr>Presentación de PowerPoint</vt:lpstr>
      <vt:lpstr>UNA PRIORIDAD EN EL PACIENTE CON DIABETES MELLITUS Y COMPLICACIONES: LA PROTECCIÓN.</vt:lpstr>
      <vt:lpstr>COMO RESUMEN ¿QUÉ PODEMOS HACER?</vt:lpstr>
      <vt:lpstr>COMO RESUMEN ¿QUÉ iSGLT-2 PRESENTAN MEJOR PERFIL?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módulo</dc:title>
  <dc:creator>marcos diaz</dc:creator>
  <cp:lastModifiedBy>marcos diaz</cp:lastModifiedBy>
  <cp:revision>27</cp:revision>
  <dcterms:created xsi:type="dcterms:W3CDTF">2022-06-13T10:22:46Z</dcterms:created>
  <dcterms:modified xsi:type="dcterms:W3CDTF">2023-03-22T09:34:12Z</dcterms:modified>
</cp:coreProperties>
</file>