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0" r:id="rId4"/>
    <p:sldId id="261" r:id="rId5"/>
    <p:sldId id="262" r:id="rId6"/>
    <p:sldId id="263" r:id="rId7"/>
    <p:sldId id="264" r:id="rId8"/>
    <p:sldId id="269" r:id="rId9"/>
    <p:sldId id="265" r:id="rId10"/>
    <p:sldId id="270" r:id="rId11"/>
    <p:sldId id="266" r:id="rId12"/>
    <p:sldId id="267" r:id="rId13"/>
    <p:sldId id="268" r:id="rId14"/>
    <p:sldId id="27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94694" autoAdjust="0"/>
  </p:normalViewPr>
  <p:slideViewPr>
    <p:cSldViewPr snapToGrid="0">
      <p:cViewPr varScale="1">
        <p:scale>
          <a:sx n="121" d="100"/>
          <a:sy n="121"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38063-802B-415E-B49E-043F0D25D7D4}" type="datetimeFigureOut">
              <a:rPr lang="es-ES" smtClean="0"/>
              <a:t>16/10/23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40393-E16F-432A-8233-9DF98979886B}" type="slidenum">
              <a:rPr lang="es-ES" smtClean="0"/>
              <a:t>‹Nº›</a:t>
            </a:fld>
            <a:endParaRPr lang="es-ES"/>
          </a:p>
        </p:txBody>
      </p:sp>
    </p:spTree>
    <p:extLst>
      <p:ext uri="{BB962C8B-B14F-4D97-AF65-F5344CB8AC3E}">
        <p14:creationId xmlns:p14="http://schemas.microsoft.com/office/powerpoint/2010/main" val="7814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insulina es una hormona secretada por las células b de los islotes de Langerhans del páncreas y lo hacen cuando su concentración intracelular de glucosa aumenta. Esta secreción es mayor cuando el aumento de glucemia deriva de la ingesta de alimentos como consecuencia de la estimulación de las </a:t>
            </a:r>
            <a:r>
              <a:rPr lang="es-ES" dirty="0" err="1"/>
              <a:t>incretinas</a:t>
            </a:r>
            <a:r>
              <a:rPr lang="es-ES" dirty="0"/>
              <a:t> (GLP1 y GIP) que son secretadas por el sistema gastrointestinal cuando se produce dicha ingesta</a:t>
            </a:r>
          </a:p>
        </p:txBody>
      </p:sp>
      <p:sp>
        <p:nvSpPr>
          <p:cNvPr id="4" name="Marcador de número de diapositiva 3"/>
          <p:cNvSpPr>
            <a:spLocks noGrp="1"/>
          </p:cNvSpPr>
          <p:nvPr>
            <p:ph type="sldNum" sz="quarter" idx="10"/>
          </p:nvPr>
        </p:nvSpPr>
        <p:spPr/>
        <p:txBody>
          <a:bodyPr/>
          <a:lstStyle/>
          <a:p>
            <a:fld id="{54E40393-E16F-432A-8233-9DF98979886B}" type="slidenum">
              <a:rPr lang="es-ES" smtClean="0"/>
              <a:t>4</a:t>
            </a:fld>
            <a:endParaRPr lang="es-ES"/>
          </a:p>
        </p:txBody>
      </p:sp>
    </p:spTree>
    <p:extLst>
      <p:ext uri="{BB962C8B-B14F-4D97-AF65-F5344CB8AC3E}">
        <p14:creationId xmlns:p14="http://schemas.microsoft.com/office/powerpoint/2010/main" val="14147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insulinas basales intentan simular ese patrón de secreción basal pancreática, fundamentalmente inhibiendo la producción hepática de glucosa, para mantener al paciente cerca de la </a:t>
            </a:r>
            <a:r>
              <a:rPr lang="es-ES" dirty="0" err="1"/>
              <a:t>normoglucemia</a:t>
            </a:r>
            <a:r>
              <a:rPr lang="es-ES" dirty="0"/>
              <a:t> en ayunas. Su perfil ideal sería plano sin picos. Existen dos grupos de insulinas basales según la duración de su acción y su perfil, básicamente:</a:t>
            </a:r>
          </a:p>
          <a:p>
            <a:r>
              <a:rPr lang="es-ES" dirty="0"/>
              <a:t>-	Insulinas intermedias. Es la insulina NPH (Neutral </a:t>
            </a:r>
            <a:r>
              <a:rPr lang="es-ES" dirty="0" err="1"/>
              <a:t>Protamine</a:t>
            </a:r>
            <a:r>
              <a:rPr lang="es-ES" dirty="0"/>
              <a:t> </a:t>
            </a:r>
            <a:r>
              <a:rPr lang="es-ES" dirty="0" err="1"/>
              <a:t>Hagedorn</a:t>
            </a:r>
            <a:r>
              <a:rPr lang="es-ES" dirty="0"/>
              <a:t>) que tiene un marcado pico de acción a las 4-6 horas de su administración y su duración es de hasta 12 horas, de manera que no replica adecuadamente el perfil fisiológico basal. Durante algún tiempo fue la única opción posible como insulina basal, pero la aparición de insulinas prolongadas ha reducido su uso, si bien, es aún recomendada como primera opción por algunos consensos por razones de coste-eficacia y en algunas situaciones clínicas se mantiene como insulina de elección, por ejemplo, en el tratamiento de la hiperglucemia inducida por corticoides de acción intermedia)</a:t>
            </a:r>
          </a:p>
          <a:p>
            <a:r>
              <a:rPr lang="es-ES" dirty="0"/>
              <a:t>-	Insulinas prolongadas   : Son </a:t>
            </a:r>
            <a:r>
              <a:rPr lang="es-ES" dirty="0" err="1"/>
              <a:t>Detemir</a:t>
            </a:r>
            <a:r>
              <a:rPr lang="es-ES" dirty="0"/>
              <a:t>, </a:t>
            </a:r>
            <a:r>
              <a:rPr lang="es-ES" dirty="0" err="1"/>
              <a:t>Glargina</a:t>
            </a:r>
            <a:r>
              <a:rPr lang="es-ES" dirty="0"/>
              <a:t> 100 U/ml (Gla-100), </a:t>
            </a:r>
            <a:r>
              <a:rPr lang="es-ES" dirty="0" err="1"/>
              <a:t>Glargina</a:t>
            </a:r>
            <a:r>
              <a:rPr lang="es-ES" dirty="0"/>
              <a:t> 300 U/ml (Gla-300) y </a:t>
            </a:r>
            <a:r>
              <a:rPr lang="es-ES" dirty="0" err="1"/>
              <a:t>Degludec</a:t>
            </a:r>
            <a:r>
              <a:rPr lang="es-ES" dirty="0"/>
              <a:t>. Sus características principales son que no presentan pico de acción y presentan una duración cercana a las 24h, replicando el perfil fisiológico basal de manera más precisa que NPH.</a:t>
            </a:r>
          </a:p>
          <a:p>
            <a:r>
              <a:rPr lang="es-ES" dirty="0"/>
              <a:t>Las insulinas </a:t>
            </a:r>
            <a:r>
              <a:rPr lang="es-ES" dirty="0" err="1"/>
              <a:t>prandiales</a:t>
            </a:r>
            <a:r>
              <a:rPr lang="es-ES" dirty="0"/>
              <a:t> pretenden replicar el pico de secreción de insulina que se produce tras la ingesta de alimentos y se pueden clasificar en dos tipos:</a:t>
            </a:r>
          </a:p>
          <a:p>
            <a:r>
              <a:rPr lang="es-ES" dirty="0"/>
              <a:t>-	Insulina rápida. Es la insulina estructuralmente igual que la insulina humana cuyas principales limitaciones son que tiene que administrarse entre 15-40 minutos antes de la ingesta y que su duración de acción es de hasta 6 horas.</a:t>
            </a:r>
          </a:p>
          <a:p>
            <a:r>
              <a:rPr lang="es-ES" dirty="0"/>
              <a:t>-	Insulinas ultrarrápidas entre las que están </a:t>
            </a:r>
            <a:r>
              <a:rPr lang="es-ES" dirty="0" err="1"/>
              <a:t>lispro</a:t>
            </a:r>
            <a:r>
              <a:rPr lang="es-ES" dirty="0"/>
              <a:t>, </a:t>
            </a:r>
            <a:r>
              <a:rPr lang="es-ES" dirty="0" err="1"/>
              <a:t>glulisina</a:t>
            </a:r>
            <a:r>
              <a:rPr lang="es-ES" dirty="0"/>
              <a:t>, </a:t>
            </a:r>
            <a:r>
              <a:rPr lang="es-ES" dirty="0" err="1"/>
              <a:t>aspart</a:t>
            </a:r>
            <a:r>
              <a:rPr lang="es-ES" dirty="0"/>
              <a:t> e insulina </a:t>
            </a:r>
            <a:r>
              <a:rPr lang="es-ES" dirty="0" err="1"/>
              <a:t>fiasp</a:t>
            </a:r>
            <a:r>
              <a:rPr lang="es-ES" dirty="0"/>
              <a:t>. Frente a la insulina regular, su acción es más precoz y se pueden administrar justo en el momento de la ingesta y la duración de su acción es menor que la de la insulina rápida. Esto aporta un mejor control de la glucemia </a:t>
            </a:r>
            <a:r>
              <a:rPr lang="es-ES" dirty="0" err="1"/>
              <a:t>postprandrial</a:t>
            </a:r>
            <a:r>
              <a:rPr lang="es-ES" dirty="0"/>
              <a:t>, menor incidencia de hipoglucemias, aunque no han demostrado contribuir a un mejor control metabólico.</a:t>
            </a:r>
          </a:p>
          <a:p>
            <a:r>
              <a:rPr lang="es-ES" dirty="0"/>
              <a:t>También existen comercializadas mezclas prefijadas de insulina como queda reflejado en la tabla. Como puede verse, están compuestas por una insulina intermedia y una insulina </a:t>
            </a:r>
            <a:r>
              <a:rPr lang="es-ES" dirty="0" err="1"/>
              <a:t>prandrial</a:t>
            </a:r>
            <a:r>
              <a:rPr lang="es-ES" dirty="0"/>
              <a:t> y, en España, están comercializadas con una proporción de insulina </a:t>
            </a:r>
            <a:r>
              <a:rPr lang="es-ES" dirty="0" err="1"/>
              <a:t>prandrial</a:t>
            </a:r>
            <a:r>
              <a:rPr lang="es-ES" dirty="0"/>
              <a:t> del 25%, 30%, 50% y 70%</a:t>
            </a:r>
          </a:p>
          <a:p>
            <a:endParaRPr lang="es-ES" dirty="0"/>
          </a:p>
        </p:txBody>
      </p:sp>
      <p:sp>
        <p:nvSpPr>
          <p:cNvPr id="4" name="Marcador de número de diapositiva 3"/>
          <p:cNvSpPr>
            <a:spLocks noGrp="1"/>
          </p:cNvSpPr>
          <p:nvPr>
            <p:ph type="sldNum" sz="quarter" idx="10"/>
          </p:nvPr>
        </p:nvSpPr>
        <p:spPr/>
        <p:txBody>
          <a:bodyPr/>
          <a:lstStyle/>
          <a:p>
            <a:fld id="{54E40393-E16F-432A-8233-9DF98979886B}" type="slidenum">
              <a:rPr lang="es-ES" smtClean="0"/>
              <a:t>5</a:t>
            </a:fld>
            <a:endParaRPr lang="es-ES"/>
          </a:p>
        </p:txBody>
      </p:sp>
    </p:spTree>
    <p:extLst>
      <p:ext uri="{BB962C8B-B14F-4D97-AF65-F5344CB8AC3E}">
        <p14:creationId xmlns:p14="http://schemas.microsoft.com/office/powerpoint/2010/main" val="198143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Finalmente, independientemente de situaciones clínicas concretas, en la evolución de la DM2, suele ser preciso añadir fármacos a medida que el control metabólico se va deteriorando, y la insulina es una opción en cualquier momento. Si bien, la mayor complejidad de la administración de la insulina frente a la vía oral hace que se reserve para el tercer escalón terapéutico, nada impide su utilización en cualquier momento. Conviene recordar que no existe ninguna contraindicación absoluta para la asociación de insulina con ningún otro fármaco hipoglucemiante si bien, hay que tener precauciones con algunas de ellas (</a:t>
            </a:r>
            <a:r>
              <a:rPr lang="es-ES" dirty="0" err="1"/>
              <a:t>secretagogos</a:t>
            </a:r>
            <a:r>
              <a:rPr lang="es-ES" dirty="0"/>
              <a:t>, </a:t>
            </a:r>
            <a:r>
              <a:rPr lang="es-ES" dirty="0" err="1"/>
              <a:t>glitazonas</a:t>
            </a:r>
            <a:r>
              <a:rPr lang="es-ES" dirty="0"/>
              <a:t>). Por otra parte, la asociación de insulina con nuevos fármacos abre posibilidades muy eficaces e interesantes para lograr los objetivos terapéuticos. Por ejemplo, la asociación de insulina con aGLP1 ofrece una potente sinergia para reducir la HbA1c, mitigando los efectos adversos de la propia insulina como la ganancia de peso y las hipoglucemias; también la asociación con iSGLT2 ofrecen estos beneficios1-4.</a:t>
            </a:r>
          </a:p>
        </p:txBody>
      </p:sp>
      <p:sp>
        <p:nvSpPr>
          <p:cNvPr id="4" name="Marcador de número de diapositiva 3"/>
          <p:cNvSpPr>
            <a:spLocks noGrp="1"/>
          </p:cNvSpPr>
          <p:nvPr>
            <p:ph type="sldNum" sz="quarter" idx="10"/>
          </p:nvPr>
        </p:nvSpPr>
        <p:spPr/>
        <p:txBody>
          <a:bodyPr/>
          <a:lstStyle/>
          <a:p>
            <a:fld id="{54E40393-E16F-432A-8233-9DF98979886B}" type="slidenum">
              <a:rPr lang="es-ES" smtClean="0"/>
              <a:t>7</a:t>
            </a:fld>
            <a:endParaRPr lang="es-ES"/>
          </a:p>
        </p:txBody>
      </p:sp>
    </p:spTree>
    <p:extLst>
      <p:ext uri="{BB962C8B-B14F-4D97-AF65-F5344CB8AC3E}">
        <p14:creationId xmlns:p14="http://schemas.microsoft.com/office/powerpoint/2010/main" val="239919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49E40-F597-BDCC-372A-1BB2DE2BEC7E}"/>
              </a:ext>
            </a:extLst>
          </p:cNvPr>
          <p:cNvSpPr>
            <a:spLocks noGrp="1"/>
          </p:cNvSpPr>
          <p:nvPr>
            <p:ph type="ctrTitle"/>
          </p:nvPr>
        </p:nvSpPr>
        <p:spPr>
          <a:xfrm>
            <a:off x="1524000" y="1122363"/>
            <a:ext cx="9144000" cy="2387600"/>
          </a:xfrm>
        </p:spPr>
        <p:txBody>
          <a:bodyPr anchor="b"/>
          <a:lstStyle>
            <a:lvl1pPr algn="ctr">
              <a:defRPr sz="60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0E4521AA-DFB5-7E8B-DBF6-535503F17D3B}"/>
              </a:ext>
            </a:extLst>
          </p:cNvPr>
          <p:cNvSpPr>
            <a:spLocks noGrp="1"/>
          </p:cNvSpPr>
          <p:nvPr>
            <p:ph type="subTitle" idx="1"/>
          </p:nvPr>
        </p:nvSpPr>
        <p:spPr>
          <a:xfrm>
            <a:off x="1524000" y="3602038"/>
            <a:ext cx="9144000" cy="1655762"/>
          </a:xfrm>
        </p:spPr>
        <p:txBody>
          <a:bodyPr/>
          <a:lstStyle>
            <a:lvl1pPr marL="0" indent="0" algn="ctr">
              <a:buNone/>
              <a:defRPr sz="2400" b="0" i="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56FD79F3-44CD-047B-DC8E-F1147661CB4F}"/>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dirty="0"/>
          </a:p>
        </p:txBody>
      </p:sp>
      <p:sp>
        <p:nvSpPr>
          <p:cNvPr id="5" name="Marcador de pie de página 4">
            <a:extLst>
              <a:ext uri="{FF2B5EF4-FFF2-40B4-BE49-F238E27FC236}">
                <a16:creationId xmlns:a16="http://schemas.microsoft.com/office/drawing/2014/main" id="{0AC859FD-7B29-64C3-2760-EA10591930B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25137578-1456-5C6A-CFDA-47D1CC996EDE}"/>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6855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85209-2648-617A-2689-A75EFF4311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6B62253-3301-5717-6754-E2BF2FCD8E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E3BE93-A8A2-A33D-6C2B-3CF3E39EF4D9}"/>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A4EB005F-A943-FA75-38E6-B4C495AE7E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551C26-8D44-146C-14E1-76D8DA54A93A}"/>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7211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767207-12B6-9EDD-93E1-D9DCDB120B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3119C8-4F53-60B5-22F0-B257D6BC3E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8356A4-3551-A480-344C-1196B6EF53F2}"/>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B94ED395-E4A9-B099-4394-1088D7D51B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69039A-6422-74C2-876D-39EBF252187F}"/>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11826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0B98E-D044-0800-ABBC-4A8BE9905AA6}"/>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38D674-1949-C65E-1FE3-422BE504EB33}"/>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B4839D5-2F2A-0132-C5B4-33C365C3E99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73446076-2FA8-BB51-71AA-0520982E75E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5FAAABF7-9C23-0774-56E7-54477B553B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5942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92FF8-A8CE-77C6-0791-75CA4B4A7004}"/>
              </a:ext>
            </a:extLst>
          </p:cNvPr>
          <p:cNvSpPr>
            <a:spLocks noGrp="1"/>
          </p:cNvSpPr>
          <p:nvPr>
            <p:ph type="title"/>
          </p:nvPr>
        </p:nvSpPr>
        <p:spPr>
          <a:xfrm>
            <a:off x="831850" y="1709738"/>
            <a:ext cx="10515600" cy="2852737"/>
          </a:xfrm>
        </p:spPr>
        <p:txBody>
          <a:bodyPr anchor="b"/>
          <a:lstStyle>
            <a:lvl1pPr algn="ctr">
              <a:defRPr sz="6000" b="1">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63C90D-7297-FC39-255F-55B7760AD4DD}"/>
              </a:ext>
            </a:extLst>
          </p:cNvPr>
          <p:cNvSpPr>
            <a:spLocks noGrp="1"/>
          </p:cNvSpPr>
          <p:nvPr>
            <p:ph type="body" idx="1"/>
          </p:nvPr>
        </p:nvSpPr>
        <p:spPr>
          <a:xfrm>
            <a:off x="831850" y="4589463"/>
            <a:ext cx="10515600" cy="1500187"/>
          </a:xfrm>
        </p:spPr>
        <p:txBody>
          <a:bodyPr/>
          <a:lstStyle>
            <a:lvl1pPr marL="0" indent="0" algn="ctr">
              <a:buNone/>
              <a:defRPr sz="2400" b="0" i="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DF8E725-EDFE-D97A-0A3D-DF2E89051D22}"/>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D28036E3-E9D4-ACD2-A9BF-961856A36DCA}"/>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9455A6DB-4FB1-6E2C-A162-8FEBDD8A2D2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9813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6E8F-4C39-6388-DDA2-CA55A1147A2A}"/>
              </a:ext>
            </a:extLst>
          </p:cNvPr>
          <p:cNvSpPr>
            <a:spLocks noGrp="1"/>
          </p:cNvSpPr>
          <p:nvPr>
            <p:ph type="title"/>
          </p:nvPr>
        </p:nvSpPr>
        <p:spPr/>
        <p:txBody>
          <a:bodyPr/>
          <a:lstStyle>
            <a:lvl1pPr>
              <a:defRPr b="1" i="0">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ED3024FF-3674-17C6-653B-A822F0B6043E}"/>
              </a:ext>
            </a:extLst>
          </p:cNvPr>
          <p:cNvSpPr>
            <a:spLocks noGrp="1"/>
          </p:cNvSpPr>
          <p:nvPr>
            <p:ph sz="half" idx="1"/>
          </p:nvPr>
        </p:nvSpPr>
        <p:spPr>
          <a:xfrm>
            <a:off x="838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040C80-7A25-338D-579A-DB769538E80F}"/>
              </a:ext>
            </a:extLst>
          </p:cNvPr>
          <p:cNvSpPr>
            <a:spLocks noGrp="1"/>
          </p:cNvSpPr>
          <p:nvPr>
            <p:ph sz="half" idx="2"/>
          </p:nvPr>
        </p:nvSpPr>
        <p:spPr>
          <a:xfrm>
            <a:off x="6172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54F42D-D27E-8556-1929-79EDF6F19F3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65733216-D48B-BE0F-CBD0-77A53C9E8F7C}"/>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D60702F0-24F5-D88A-707E-2DFE51433331}"/>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40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A4567-2B2A-D523-9E4E-56DBB252CE7D}"/>
              </a:ext>
            </a:extLst>
          </p:cNvPr>
          <p:cNvSpPr>
            <a:spLocks noGrp="1"/>
          </p:cNvSpPr>
          <p:nvPr>
            <p:ph type="title"/>
          </p:nvPr>
        </p:nvSpPr>
        <p:spPr>
          <a:xfrm>
            <a:off x="839788" y="365125"/>
            <a:ext cx="10515600" cy="1325563"/>
          </a:xfrm>
        </p:spPr>
        <p:txBody>
          <a:bodyPr/>
          <a:lstStyle>
            <a:lvl1pP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9D603B-DDA9-174A-1D45-BC741FF748C7}"/>
              </a:ext>
            </a:extLst>
          </p:cNvPr>
          <p:cNvSpPr>
            <a:spLocks noGrp="1"/>
          </p:cNvSpPr>
          <p:nvPr>
            <p:ph type="body" idx="1"/>
          </p:nvPr>
        </p:nvSpPr>
        <p:spPr>
          <a:xfrm>
            <a:off x="839788" y="1681163"/>
            <a:ext cx="5157787"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5B6F82-B514-9F6D-9C61-02C71B3E4207}"/>
              </a:ext>
            </a:extLst>
          </p:cNvPr>
          <p:cNvSpPr>
            <a:spLocks noGrp="1"/>
          </p:cNvSpPr>
          <p:nvPr>
            <p:ph sz="half" idx="2"/>
          </p:nvPr>
        </p:nvSpPr>
        <p:spPr>
          <a:xfrm>
            <a:off x="839788" y="2505075"/>
            <a:ext cx="5157787"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E667198-D8FD-CE2E-F25C-151A8BC86478}"/>
              </a:ext>
            </a:extLst>
          </p:cNvPr>
          <p:cNvSpPr>
            <a:spLocks noGrp="1"/>
          </p:cNvSpPr>
          <p:nvPr>
            <p:ph type="body" sz="quarter" idx="3"/>
          </p:nvPr>
        </p:nvSpPr>
        <p:spPr>
          <a:xfrm>
            <a:off x="6172200" y="1681163"/>
            <a:ext cx="5183188"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CE50FD-7856-E069-64B1-78A5A958000C}"/>
              </a:ext>
            </a:extLst>
          </p:cNvPr>
          <p:cNvSpPr>
            <a:spLocks noGrp="1"/>
          </p:cNvSpPr>
          <p:nvPr>
            <p:ph sz="quarter" idx="4"/>
          </p:nvPr>
        </p:nvSpPr>
        <p:spPr>
          <a:xfrm>
            <a:off x="6172200" y="2505075"/>
            <a:ext cx="5183188"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D7DC55-1D43-56AE-0AE9-87977B24406E}"/>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8" name="Marcador de pie de página 7">
            <a:extLst>
              <a:ext uri="{FF2B5EF4-FFF2-40B4-BE49-F238E27FC236}">
                <a16:creationId xmlns:a16="http://schemas.microsoft.com/office/drawing/2014/main" id="{E5432BE7-A4BD-943B-40C8-FCF8A9B9382F}"/>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9" name="Marcador de número de diapositiva 8">
            <a:extLst>
              <a:ext uri="{FF2B5EF4-FFF2-40B4-BE49-F238E27FC236}">
                <a16:creationId xmlns:a16="http://schemas.microsoft.com/office/drawing/2014/main" id="{C857DB7F-C8F5-98BC-403A-DE78AF1C4398}"/>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89418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4416F-0897-3704-141E-07601A46FFD4}"/>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1D1A95-4282-52AB-F121-126C87B8E9E1}"/>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4" name="Marcador de pie de página 3">
            <a:extLst>
              <a:ext uri="{FF2B5EF4-FFF2-40B4-BE49-F238E27FC236}">
                <a16:creationId xmlns:a16="http://schemas.microsoft.com/office/drawing/2014/main" id="{22838A18-E433-4D4D-E8B5-588D72E651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22D6D8-4DAD-4CBB-4B38-197680E8EFD3}"/>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0489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94CCCC-E5B2-FBF2-616E-07EEE0F6984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3" name="Marcador de pie de página 2">
            <a:extLst>
              <a:ext uri="{FF2B5EF4-FFF2-40B4-BE49-F238E27FC236}">
                <a16:creationId xmlns:a16="http://schemas.microsoft.com/office/drawing/2014/main" id="{E6CE0129-70CC-B880-039C-AC818F4657C5}"/>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4" name="Marcador de número de diapositiva 3">
            <a:extLst>
              <a:ext uri="{FF2B5EF4-FFF2-40B4-BE49-F238E27FC236}">
                <a16:creationId xmlns:a16="http://schemas.microsoft.com/office/drawing/2014/main" id="{CBB65DB0-50FF-60EC-ED6A-512DB4D368C0}"/>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63573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9A413-1052-685A-3347-BE386EA3F89C}"/>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F6BDCE-4E69-439A-87F3-53D5F7DF17B1}"/>
              </a:ext>
            </a:extLst>
          </p:cNvPr>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47A8114-FF3F-1CDD-874E-08E90A0F192A}"/>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6EC011-17A3-7AFA-7369-270CAAC72A58}"/>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7B0B7C34-027A-5098-CC8E-0E899636A018}"/>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B005D0D7-BBEB-3185-8F7B-AF4CA35E8AD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35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CD204-79C8-E1F6-7251-D44008B34068}"/>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FC6FBE7-8187-5402-4C24-7C8BE032214C}"/>
              </a:ext>
            </a:extLst>
          </p:cNvPr>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A690CD-EFAB-2B8E-9FB0-3F6464D3840C}"/>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876D050A-7BBB-1464-4C0A-E141035A268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0A9005EA-3456-AA60-9143-5838AAA169F2}"/>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8C69F0D9-D179-59F1-FF6A-FCB49A6A90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54644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F02DED-9475-9BEB-8403-A2258ECAD78A}"/>
              </a:ext>
            </a:extLst>
          </p:cNvPr>
          <p:cNvSpPr>
            <a:spLocks noGrp="1"/>
          </p:cNvSpPr>
          <p:nvPr>
            <p:ph type="title"/>
          </p:nvPr>
        </p:nvSpPr>
        <p:spPr>
          <a:xfrm>
            <a:off x="838200" y="850323"/>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8DC69C-3FD0-E954-1069-09CC2C195802}"/>
              </a:ext>
            </a:extLst>
          </p:cNvPr>
          <p:cNvSpPr>
            <a:spLocks noGrp="1"/>
          </p:cNvSpPr>
          <p:nvPr>
            <p:ph type="body" idx="1"/>
          </p:nvPr>
        </p:nvSpPr>
        <p:spPr>
          <a:xfrm>
            <a:off x="838200" y="2355273"/>
            <a:ext cx="10515600" cy="382169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4C3FEE4-D92E-97E7-64E8-FA44C4DCB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C9DDB8B9-46D4-6C62-29A8-9CE589518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A1499960-01F3-677A-D228-6282E4DCD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030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121B9-B720-EC3C-28CC-BCFE0FEACDBB}"/>
              </a:ext>
            </a:extLst>
          </p:cNvPr>
          <p:cNvSpPr>
            <a:spLocks noGrp="1"/>
          </p:cNvSpPr>
          <p:nvPr>
            <p:ph type="ctrTitle"/>
          </p:nvPr>
        </p:nvSpPr>
        <p:spPr>
          <a:xfrm>
            <a:off x="555812" y="2951163"/>
            <a:ext cx="5280212" cy="1307072"/>
          </a:xfrm>
        </p:spPr>
        <p:txBody>
          <a:bodyPr anchor="ctr">
            <a:normAutofit fontScale="90000"/>
          </a:bodyPr>
          <a:lstStyle/>
          <a:p>
            <a:pPr algn="l"/>
            <a:r>
              <a:rPr lang="es-ES" sz="2800" dirty="0"/>
              <a:t>Papel de la insulina en el tratamiento actual de la persona con Diabetes Mellitus tipo 2</a:t>
            </a:r>
          </a:p>
        </p:txBody>
      </p:sp>
      <p:sp>
        <p:nvSpPr>
          <p:cNvPr id="3" name="Subtítulo 2">
            <a:extLst>
              <a:ext uri="{FF2B5EF4-FFF2-40B4-BE49-F238E27FC236}">
                <a16:creationId xmlns:a16="http://schemas.microsoft.com/office/drawing/2014/main" id="{F0C040EA-5C6C-28A0-8E09-C196FD92024F}"/>
              </a:ext>
            </a:extLst>
          </p:cNvPr>
          <p:cNvSpPr>
            <a:spLocks noGrp="1"/>
          </p:cNvSpPr>
          <p:nvPr>
            <p:ph type="subTitle" idx="1"/>
          </p:nvPr>
        </p:nvSpPr>
        <p:spPr>
          <a:xfrm>
            <a:off x="555812" y="4489544"/>
            <a:ext cx="5280212" cy="754809"/>
          </a:xfrm>
        </p:spPr>
        <p:txBody>
          <a:bodyPr anchor="ctr">
            <a:normAutofit/>
          </a:bodyPr>
          <a:lstStyle/>
          <a:p>
            <a:pPr algn="l"/>
            <a:r>
              <a:rPr lang="es-ES" sz="1800" dirty="0"/>
              <a:t>Gustavo Mora Navarro. </a:t>
            </a:r>
            <a:r>
              <a:rPr lang="es-ES" sz="1800" i="1" dirty="0"/>
              <a:t>Médico de Familia.</a:t>
            </a:r>
          </a:p>
        </p:txBody>
      </p:sp>
      <p:sp>
        <p:nvSpPr>
          <p:cNvPr id="4" name="Rectángulo 3">
            <a:extLst>
              <a:ext uri="{FF2B5EF4-FFF2-40B4-BE49-F238E27FC236}">
                <a16:creationId xmlns:a16="http://schemas.microsoft.com/office/drawing/2014/main" id="{F3C2ECA7-D61A-E845-0700-818FBC4122A1}"/>
              </a:ext>
            </a:extLst>
          </p:cNvPr>
          <p:cNvSpPr/>
          <p:nvPr/>
        </p:nvSpPr>
        <p:spPr>
          <a:xfrm>
            <a:off x="3489434" y="6032938"/>
            <a:ext cx="18498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Logotipo, nombre de la empresa&#10;&#10;Descripción generada automáticamente">
            <a:extLst>
              <a:ext uri="{FF2B5EF4-FFF2-40B4-BE49-F238E27FC236}">
                <a16:creationId xmlns:a16="http://schemas.microsoft.com/office/drawing/2014/main" id="{E2EB5B90-15EA-C963-D352-5404AB2990F7}"/>
              </a:ext>
            </a:extLst>
          </p:cNvPr>
          <p:cNvPicPr>
            <a:picLocks noChangeAspect="1"/>
          </p:cNvPicPr>
          <p:nvPr/>
        </p:nvPicPr>
        <p:blipFill>
          <a:blip r:embed="rId3"/>
          <a:stretch>
            <a:fillRect/>
          </a:stretch>
        </p:blipFill>
        <p:spPr>
          <a:xfrm>
            <a:off x="3722669" y="5875399"/>
            <a:ext cx="1435321" cy="662035"/>
          </a:xfrm>
          <a:prstGeom prst="rect">
            <a:avLst/>
          </a:prstGeom>
        </p:spPr>
      </p:pic>
    </p:spTree>
    <p:extLst>
      <p:ext uri="{BB962C8B-B14F-4D97-AF65-F5344CB8AC3E}">
        <p14:creationId xmlns:p14="http://schemas.microsoft.com/office/powerpoint/2010/main" val="285371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164" t="14846" r="19583" b="6641"/>
          <a:stretch/>
        </p:blipFill>
        <p:spPr>
          <a:xfrm>
            <a:off x="1937332" y="865616"/>
            <a:ext cx="8317335" cy="5814275"/>
          </a:xfrm>
          <a:prstGeom prst="rect">
            <a:avLst/>
          </a:prstGeom>
        </p:spPr>
      </p:pic>
      <p:pic>
        <p:nvPicPr>
          <p:cNvPr id="5" name="Imagen 4"/>
          <p:cNvPicPr>
            <a:picLocks noChangeAspect="1"/>
          </p:cNvPicPr>
          <p:nvPr/>
        </p:nvPicPr>
        <p:blipFill>
          <a:blip r:embed="rId3"/>
          <a:stretch>
            <a:fillRect/>
          </a:stretch>
        </p:blipFill>
        <p:spPr>
          <a:xfrm>
            <a:off x="1836068" y="782491"/>
            <a:ext cx="2311357" cy="1508424"/>
          </a:xfrm>
          <a:prstGeom prst="rect">
            <a:avLst/>
          </a:prstGeom>
        </p:spPr>
      </p:pic>
      <p:sp>
        <p:nvSpPr>
          <p:cNvPr id="2" name="Triángulo 2">
            <a:extLst>
              <a:ext uri="{FF2B5EF4-FFF2-40B4-BE49-F238E27FC236}">
                <a16:creationId xmlns:a16="http://schemas.microsoft.com/office/drawing/2014/main" id="{C0C2D816-74BF-2E15-8212-31CF1D3ACDA4}"/>
              </a:ext>
            </a:extLst>
          </p:cNvPr>
          <p:cNvSpPr/>
          <p:nvPr/>
        </p:nvSpPr>
        <p:spPr>
          <a:xfrm rot="10800000">
            <a:off x="3681351" y="3673547"/>
            <a:ext cx="6270682" cy="2318837"/>
          </a:xfrm>
          <a:custGeom>
            <a:avLst/>
            <a:gdLst>
              <a:gd name="connsiteX0" fmla="*/ 0 w 5949538"/>
              <a:gd name="connsiteY0" fmla="*/ 1962575 h 1962575"/>
              <a:gd name="connsiteX1" fmla="*/ 2974769 w 5949538"/>
              <a:gd name="connsiteY1" fmla="*/ 0 h 1962575"/>
              <a:gd name="connsiteX2" fmla="*/ 5949538 w 5949538"/>
              <a:gd name="connsiteY2" fmla="*/ 1962575 h 1962575"/>
              <a:gd name="connsiteX3" fmla="*/ 0 w 5949538"/>
              <a:gd name="connsiteY3" fmla="*/ 1962575 h 1962575"/>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Lst>
            <a:ahLst/>
            <a:cxnLst>
              <a:cxn ang="0">
                <a:pos x="connsiteX0" y="connsiteY0"/>
              </a:cxn>
              <a:cxn ang="0">
                <a:pos x="connsiteX1" y="connsiteY1"/>
              </a:cxn>
              <a:cxn ang="0">
                <a:pos x="connsiteX2" y="connsiteY2"/>
              </a:cxn>
              <a:cxn ang="0">
                <a:pos x="connsiteX3" y="connsiteY3"/>
              </a:cxn>
            </a:cxnLst>
            <a:rect l="l" t="t" r="r" b="b"/>
            <a:pathLst>
              <a:path w="5949538" h="2200081">
                <a:moveTo>
                  <a:pt x="0" y="2200081"/>
                </a:moveTo>
                <a:cubicBezTo>
                  <a:pt x="203860" y="1454845"/>
                  <a:pt x="633351" y="68342"/>
                  <a:pt x="2962894" y="0"/>
                </a:cubicBezTo>
                <a:cubicBezTo>
                  <a:pt x="5157850" y="56466"/>
                  <a:pt x="5880266" y="1395469"/>
                  <a:pt x="5949538" y="2200081"/>
                </a:cubicBezTo>
                <a:lnTo>
                  <a:pt x="0" y="2200081"/>
                </a:lnTo>
                <a:close/>
              </a:path>
            </a:pathLst>
          </a:cu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622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981350" y="2001308"/>
            <a:ext cx="3461404" cy="2313498"/>
          </a:xfrm>
        </p:spPr>
        <p:txBody>
          <a:bodyPr>
            <a:normAutofit/>
          </a:bodyPr>
          <a:lstStyle/>
          <a:p>
            <a:pPr>
              <a:buFont typeface="Wingdings" panose="05000000000000000000" pitchFamily="2" charset="2"/>
              <a:buChar char="§"/>
            </a:pPr>
            <a:r>
              <a:rPr lang="es-ES" sz="2000" dirty="0"/>
              <a:t>ECV establecida.</a:t>
            </a:r>
          </a:p>
          <a:p>
            <a:pPr>
              <a:buFont typeface="Wingdings" panose="05000000000000000000" pitchFamily="2" charset="2"/>
              <a:buChar char="§"/>
            </a:pPr>
            <a:endParaRPr lang="es-ES" sz="1000" dirty="0"/>
          </a:p>
          <a:p>
            <a:pPr>
              <a:buFont typeface="Wingdings" panose="05000000000000000000" pitchFamily="2" charset="2"/>
              <a:buChar char="§"/>
            </a:pPr>
            <a:r>
              <a:rPr lang="es-ES" sz="2000" dirty="0"/>
              <a:t>Insuficiencia Cardiaca.</a:t>
            </a:r>
          </a:p>
          <a:p>
            <a:pPr>
              <a:buFont typeface="Wingdings" panose="05000000000000000000" pitchFamily="2" charset="2"/>
              <a:buChar char="§"/>
            </a:pPr>
            <a:endParaRPr lang="es-ES" sz="1000" dirty="0"/>
          </a:p>
          <a:p>
            <a:pPr>
              <a:buFont typeface="Wingdings" panose="05000000000000000000" pitchFamily="2" charset="2"/>
              <a:buChar char="§"/>
            </a:pPr>
            <a:r>
              <a:rPr lang="es-ES" sz="2000" dirty="0"/>
              <a:t>Obesidad.</a:t>
            </a:r>
          </a:p>
          <a:p>
            <a:endParaRPr lang="es-ES" sz="2000" dirty="0"/>
          </a:p>
        </p:txBody>
      </p:sp>
      <p:pic>
        <p:nvPicPr>
          <p:cNvPr id="2" name="Imagen 1"/>
          <p:cNvPicPr>
            <a:picLocks noChangeAspect="1"/>
          </p:cNvPicPr>
          <p:nvPr/>
        </p:nvPicPr>
        <p:blipFill>
          <a:blip r:embed="rId2"/>
          <a:stretch>
            <a:fillRect/>
          </a:stretch>
        </p:blipFill>
        <p:spPr>
          <a:xfrm>
            <a:off x="4651807" y="2001308"/>
            <a:ext cx="6558843" cy="4588889"/>
          </a:xfrm>
          <a:prstGeom prst="rect">
            <a:avLst/>
          </a:prstGeom>
        </p:spPr>
      </p:pic>
      <p:sp>
        <p:nvSpPr>
          <p:cNvPr id="6" name="Marcador de contenido 2">
            <a:extLst>
              <a:ext uri="{FF2B5EF4-FFF2-40B4-BE49-F238E27FC236}">
                <a16:creationId xmlns:a16="http://schemas.microsoft.com/office/drawing/2014/main" id="{AD5EF00A-DADA-1118-EBC7-9D715DA76DBD}"/>
              </a:ext>
            </a:extLst>
          </p:cNvPr>
          <p:cNvSpPr txBox="1">
            <a:spLocks/>
          </p:cNvSpPr>
          <p:nvPr/>
        </p:nvSpPr>
        <p:spPr>
          <a:xfrm>
            <a:off x="816920" y="1217110"/>
            <a:ext cx="10558159" cy="466725"/>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b="1" dirty="0">
                <a:solidFill>
                  <a:schemeClr val="bg1"/>
                </a:solidFill>
              </a:rPr>
              <a:t>3. Nuevas sinergias</a:t>
            </a:r>
          </a:p>
        </p:txBody>
      </p:sp>
    </p:spTree>
    <p:extLst>
      <p:ext uri="{BB962C8B-B14F-4D97-AF65-F5344CB8AC3E}">
        <p14:creationId xmlns:p14="http://schemas.microsoft.com/office/powerpoint/2010/main" val="127658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1083159" y="2382183"/>
            <a:ext cx="10025681" cy="2831086"/>
          </a:xfrm>
        </p:spPr>
        <p:txBody>
          <a:bodyPr>
            <a:normAutofit/>
          </a:bodyPr>
          <a:lstStyle/>
          <a:p>
            <a:pPr marL="457200" indent="-457200">
              <a:buAutoNum type="arabicPeriod"/>
              <a:tabLst>
                <a:tab pos="174625" algn="l"/>
                <a:tab pos="273050" algn="l"/>
              </a:tabLst>
            </a:pPr>
            <a:r>
              <a:rPr lang="es-ES" sz="2000" dirty="0"/>
              <a:t>La insulina sigue siendo una excelente opción terapéutica en el </a:t>
            </a:r>
            <a:r>
              <a:rPr lang="es-ES" sz="2000" dirty="0" err="1"/>
              <a:t>tto</a:t>
            </a:r>
            <a:r>
              <a:rPr lang="es-ES" sz="2000" dirty="0"/>
              <a:t> de la DM tipo 2.</a:t>
            </a:r>
          </a:p>
          <a:p>
            <a:pPr marL="457200" indent="-457200">
              <a:buAutoNum type="arabicPeriod"/>
              <a:tabLst>
                <a:tab pos="174625" algn="l"/>
                <a:tab pos="273050" algn="l"/>
              </a:tabLst>
            </a:pPr>
            <a:endParaRPr lang="es-ES" sz="1000" dirty="0"/>
          </a:p>
          <a:p>
            <a:pPr marL="457200" indent="-457200">
              <a:buFont typeface="Arial" panose="020B0604020202020204" pitchFamily="34" charset="0"/>
              <a:buAutoNum type="arabicPeriod"/>
              <a:tabLst>
                <a:tab pos="174625" algn="l"/>
                <a:tab pos="273050" algn="l"/>
              </a:tabLst>
            </a:pPr>
            <a:r>
              <a:rPr lang="es-ES" sz="2000" dirty="0"/>
              <a:t>Existen situaciones clínicas donde la insulina sigue siendo de 1ª elección.</a:t>
            </a:r>
          </a:p>
          <a:p>
            <a:pPr marL="457200" indent="-457200">
              <a:buFont typeface="Arial" panose="020B0604020202020204" pitchFamily="34" charset="0"/>
              <a:buAutoNum type="arabicPeriod"/>
              <a:tabLst>
                <a:tab pos="174625" algn="l"/>
                <a:tab pos="273050" algn="l"/>
              </a:tabLst>
            </a:pPr>
            <a:endParaRPr lang="es-ES" sz="1000" dirty="0"/>
          </a:p>
          <a:p>
            <a:pPr marL="457200" indent="-457200">
              <a:buAutoNum type="arabicPeriod"/>
              <a:tabLst>
                <a:tab pos="174625" algn="l"/>
                <a:tab pos="273050" algn="l"/>
              </a:tabLst>
            </a:pPr>
            <a:r>
              <a:rPr lang="es-ES" sz="2000" dirty="0"/>
              <a:t>La aparición de nuevos </a:t>
            </a:r>
            <a:r>
              <a:rPr lang="es-ES" sz="2000" dirty="0" err="1"/>
              <a:t>ADNIs</a:t>
            </a:r>
            <a:r>
              <a:rPr lang="es-ES" sz="2000" dirty="0"/>
              <a:t> abre nuevas expectativas y oportunidades. </a:t>
            </a:r>
          </a:p>
          <a:p>
            <a:pPr marL="457200" indent="-457200">
              <a:buAutoNum type="arabicPeriod"/>
              <a:tabLst>
                <a:tab pos="174625" algn="l"/>
                <a:tab pos="273050" algn="l"/>
              </a:tabLst>
            </a:pPr>
            <a:endParaRPr lang="es-ES" sz="1000" dirty="0"/>
          </a:p>
          <a:p>
            <a:pPr marL="457200" indent="-457200">
              <a:buAutoNum type="arabicPeriod"/>
              <a:tabLst>
                <a:tab pos="174625" algn="l"/>
                <a:tab pos="273050" algn="l"/>
              </a:tabLst>
            </a:pPr>
            <a:r>
              <a:rPr lang="es-ES" sz="2000" dirty="0"/>
              <a:t>Es crucial que el médico de familia se mantenga actualizado en el manejo de la insulina en este nuevo escenario.</a:t>
            </a:r>
          </a:p>
        </p:txBody>
      </p:sp>
      <p:sp>
        <p:nvSpPr>
          <p:cNvPr id="3" name="Título 1">
            <a:extLst>
              <a:ext uri="{FF2B5EF4-FFF2-40B4-BE49-F238E27FC236}">
                <a16:creationId xmlns:a16="http://schemas.microsoft.com/office/drawing/2014/main" id="{423143A8-E71E-F0BC-6CA4-A2D4AC220F45}"/>
              </a:ext>
            </a:extLst>
          </p:cNvPr>
          <p:cNvSpPr>
            <a:spLocks noGrp="1"/>
          </p:cNvSpPr>
          <p:nvPr>
            <p:ph type="title"/>
          </p:nvPr>
        </p:nvSpPr>
        <p:spPr>
          <a:xfrm>
            <a:off x="642026" y="850323"/>
            <a:ext cx="10711774" cy="1325563"/>
          </a:xfrm>
        </p:spPr>
        <p:txBody>
          <a:bodyPr>
            <a:normAutofit/>
          </a:bodyPr>
          <a:lstStyle/>
          <a:p>
            <a:r>
              <a:rPr lang="es-ES" sz="3200" dirty="0"/>
              <a:t>IDEAS CLAVE</a:t>
            </a:r>
          </a:p>
        </p:txBody>
      </p:sp>
    </p:spTree>
    <p:extLst>
      <p:ext uri="{BB962C8B-B14F-4D97-AF65-F5344CB8AC3E}">
        <p14:creationId xmlns:p14="http://schemas.microsoft.com/office/powerpoint/2010/main" val="384335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497732" y="1771614"/>
            <a:ext cx="11196536" cy="5086386"/>
          </a:xfrm>
        </p:spPr>
        <p:txBody>
          <a:bodyPr>
            <a:normAutofit fontScale="55000" lnSpcReduction="20000"/>
          </a:bodyPr>
          <a:lstStyle/>
          <a:p>
            <a:pPr marL="0" indent="0">
              <a:lnSpc>
                <a:spcPct val="120000"/>
              </a:lnSpc>
              <a:buNone/>
              <a:tabLst>
                <a:tab pos="174625" algn="l"/>
                <a:tab pos="273050" algn="l"/>
              </a:tabLst>
            </a:pPr>
            <a:r>
              <a:rPr lang="es-ES" sz="1800" dirty="0"/>
              <a:t>1.	</a:t>
            </a:r>
            <a:r>
              <a:rPr lang="es-ES" sz="1800" dirty="0" err="1"/>
              <a:t>Nuha</a:t>
            </a:r>
            <a:r>
              <a:rPr lang="es-ES" sz="1800" dirty="0"/>
              <a:t> A. </a:t>
            </a:r>
            <a:r>
              <a:rPr lang="es-ES" sz="1800" dirty="0" err="1"/>
              <a:t>ElSayed</a:t>
            </a:r>
            <a:r>
              <a:rPr lang="es-ES" sz="1800" dirty="0"/>
              <a:t>, </a:t>
            </a:r>
            <a:r>
              <a:rPr lang="es-ES" sz="1800" dirty="0" err="1"/>
              <a:t>Grazia</a:t>
            </a:r>
            <a:r>
              <a:rPr lang="es-ES" sz="1800" dirty="0"/>
              <a:t> </a:t>
            </a:r>
            <a:r>
              <a:rPr lang="es-ES" sz="1800" dirty="0" err="1"/>
              <a:t>Aleppo</a:t>
            </a:r>
            <a:r>
              <a:rPr lang="es-ES" sz="1800" dirty="0"/>
              <a:t>, Vanita R. </a:t>
            </a:r>
            <a:r>
              <a:rPr lang="es-ES" sz="1800" dirty="0" err="1"/>
              <a:t>Aroda</a:t>
            </a:r>
            <a:r>
              <a:rPr lang="es-ES" sz="1800" dirty="0"/>
              <a:t>, </a:t>
            </a:r>
            <a:r>
              <a:rPr lang="es-ES" sz="1800" dirty="0" err="1"/>
              <a:t>Raveendhara</a:t>
            </a:r>
            <a:r>
              <a:rPr lang="es-ES" sz="1800" dirty="0"/>
              <a:t> R. </a:t>
            </a:r>
            <a:r>
              <a:rPr lang="es-ES" sz="1800" dirty="0" err="1"/>
              <a:t>Bannuru</a:t>
            </a:r>
            <a:r>
              <a:rPr lang="es-ES" sz="1800" dirty="0"/>
              <a:t>, Florence M. Brown, Dennis </a:t>
            </a:r>
            <a:r>
              <a:rPr lang="es-ES" sz="1800" dirty="0" err="1"/>
              <a:t>Bruemmer</a:t>
            </a:r>
            <a:r>
              <a:rPr lang="es-ES" sz="1800" dirty="0"/>
              <a:t>, Billy S. Collins, Marisa E. </a:t>
            </a:r>
            <a:r>
              <a:rPr lang="es-ES" sz="1800" dirty="0" err="1"/>
              <a:t>Hilliard</a:t>
            </a:r>
            <a:r>
              <a:rPr lang="es-ES" sz="1800" dirty="0"/>
              <a:t>, Diana </a:t>
            </a:r>
            <a:r>
              <a:rPr lang="es-ES" sz="1800" dirty="0" err="1"/>
              <a:t>Isaacs</a:t>
            </a:r>
            <a:r>
              <a:rPr lang="es-ES" sz="1800" dirty="0"/>
              <a:t>, Eric L. Johnson, Scott </a:t>
            </a:r>
            <a:r>
              <a:rPr lang="es-ES" sz="1800" dirty="0" err="1"/>
              <a:t>Kahan</a:t>
            </a:r>
            <a:r>
              <a:rPr lang="es-ES" sz="1800" dirty="0"/>
              <a:t>, </a:t>
            </a:r>
            <a:r>
              <a:rPr lang="es-ES" sz="1800" dirty="0" err="1"/>
              <a:t>Kamlesh</a:t>
            </a:r>
            <a:r>
              <a:rPr lang="es-ES" sz="1800" dirty="0"/>
              <a:t> </a:t>
            </a:r>
            <a:r>
              <a:rPr lang="es-ES" sz="1800" dirty="0" err="1"/>
              <a:t>Khunti</a:t>
            </a:r>
            <a:r>
              <a:rPr lang="es-ES" sz="1800" dirty="0"/>
              <a:t>, Jose </a:t>
            </a:r>
            <a:r>
              <a:rPr lang="es-ES" sz="1800" dirty="0" err="1"/>
              <a:t>Leon</a:t>
            </a:r>
            <a:r>
              <a:rPr lang="es-ES" sz="1800" dirty="0"/>
              <a:t>, Sarah K. </a:t>
            </a:r>
            <a:r>
              <a:rPr lang="es-ES" sz="1800" dirty="0" err="1"/>
              <a:t>Lyons</a:t>
            </a:r>
            <a:r>
              <a:rPr lang="es-ES" sz="1800" dirty="0"/>
              <a:t>, Mary Lou Perry, </a:t>
            </a:r>
            <a:r>
              <a:rPr lang="es-ES" sz="1800" dirty="0" err="1"/>
              <a:t>Priya</a:t>
            </a:r>
            <a:r>
              <a:rPr lang="es-ES" sz="1800" dirty="0"/>
              <a:t> </a:t>
            </a:r>
            <a:r>
              <a:rPr lang="es-ES" sz="1800" dirty="0" err="1"/>
              <a:t>Prahalad</a:t>
            </a:r>
            <a:r>
              <a:rPr lang="es-ES" sz="1800" dirty="0"/>
              <a:t>, Richard E. </a:t>
            </a:r>
            <a:r>
              <a:rPr lang="es-ES" sz="1800" dirty="0" err="1"/>
              <a:t>Pratley</a:t>
            </a:r>
            <a:r>
              <a:rPr lang="es-ES" sz="1800" dirty="0"/>
              <a:t>, Jane </a:t>
            </a:r>
            <a:r>
              <a:rPr lang="es-ES" sz="1800" dirty="0" err="1"/>
              <a:t>Jeffrie</a:t>
            </a:r>
            <a:r>
              <a:rPr lang="es-ES" sz="1800" dirty="0"/>
              <a:t> </a:t>
            </a:r>
            <a:r>
              <a:rPr lang="es-ES" sz="1800" dirty="0" err="1"/>
              <a:t>Seley</a:t>
            </a:r>
            <a:r>
              <a:rPr lang="es-ES" sz="1800" dirty="0"/>
              <a:t>, Robert C. </a:t>
            </a:r>
            <a:r>
              <a:rPr lang="es-ES" sz="1800" dirty="0" err="1"/>
              <a:t>Stanton</a:t>
            </a:r>
            <a:r>
              <a:rPr lang="es-ES" sz="1800" dirty="0"/>
              <a:t>, Robert A. </a:t>
            </a:r>
            <a:r>
              <a:rPr lang="es-ES" sz="1800" dirty="0" err="1"/>
              <a:t>Gabbay</a:t>
            </a:r>
            <a:r>
              <a:rPr lang="es-ES" sz="1800" dirty="0"/>
              <a:t>; </a:t>
            </a:r>
            <a:r>
              <a:rPr lang="es-ES" sz="1800" dirty="0" err="1"/>
              <a:t>on</a:t>
            </a:r>
            <a:r>
              <a:rPr lang="es-ES" sz="1800" dirty="0"/>
              <a:t> </a:t>
            </a:r>
            <a:r>
              <a:rPr lang="es-ES" sz="1800" dirty="0" err="1"/>
              <a:t>behalf</a:t>
            </a:r>
            <a:r>
              <a:rPr lang="es-ES" sz="1800" dirty="0"/>
              <a:t> of </a:t>
            </a:r>
            <a:r>
              <a:rPr lang="es-ES" sz="1800" dirty="0" err="1"/>
              <a:t>the</a:t>
            </a:r>
            <a:r>
              <a:rPr lang="es-ES" sz="1800" dirty="0"/>
              <a:t> American Diabetes </a:t>
            </a:r>
            <a:r>
              <a:rPr lang="es-ES" sz="1800" dirty="0" err="1"/>
              <a:t>Association</a:t>
            </a:r>
            <a:r>
              <a:rPr lang="es-ES" sz="1800" dirty="0"/>
              <a:t>, 9. </a:t>
            </a:r>
            <a:r>
              <a:rPr lang="es-ES" sz="1800" dirty="0" err="1"/>
              <a:t>Pharmacologic</a:t>
            </a:r>
            <a:r>
              <a:rPr lang="es-ES" sz="1800" dirty="0"/>
              <a:t> </a:t>
            </a:r>
            <a:r>
              <a:rPr lang="es-ES" sz="1800" dirty="0" err="1"/>
              <a:t>Approaches</a:t>
            </a:r>
            <a:r>
              <a:rPr lang="es-ES" sz="1800" dirty="0"/>
              <a:t> to </a:t>
            </a:r>
            <a:r>
              <a:rPr lang="es-ES" sz="1800" dirty="0" err="1"/>
              <a:t>Glycemic</a:t>
            </a:r>
            <a:r>
              <a:rPr lang="es-ES" sz="1800" dirty="0"/>
              <a:t> </a:t>
            </a:r>
            <a:r>
              <a:rPr lang="es-ES" sz="1800" dirty="0" err="1"/>
              <a:t>Treatment</a:t>
            </a:r>
            <a:r>
              <a:rPr lang="es-ES" sz="1800" dirty="0"/>
              <a:t>: </a:t>
            </a:r>
            <a:r>
              <a:rPr lang="es-ES" sz="1800" dirty="0" err="1"/>
              <a:t>Standards</a:t>
            </a:r>
            <a:r>
              <a:rPr lang="es-ES" sz="1800" dirty="0"/>
              <a:t> of </a:t>
            </a:r>
            <a:r>
              <a:rPr lang="es-ES" sz="1800" dirty="0" err="1"/>
              <a:t>Care</a:t>
            </a:r>
            <a:r>
              <a:rPr lang="es-ES" sz="1800" dirty="0"/>
              <a:t> in Diabetes—2023. Diabetes </a:t>
            </a:r>
            <a:r>
              <a:rPr lang="es-ES" sz="1800" dirty="0" err="1"/>
              <a:t>Care</a:t>
            </a:r>
            <a:r>
              <a:rPr lang="es-ES" sz="1800" dirty="0"/>
              <a:t> 1 </a:t>
            </a:r>
            <a:r>
              <a:rPr lang="es-ES" sz="1800" dirty="0" err="1"/>
              <a:t>January</a:t>
            </a:r>
            <a:r>
              <a:rPr lang="es-ES" sz="1800" dirty="0"/>
              <a:t> 2023; 46 (Supplement_1): S140–S157. https://doi.org/10.2337/dc23-S009</a:t>
            </a:r>
          </a:p>
          <a:p>
            <a:pPr marL="0" indent="0">
              <a:lnSpc>
                <a:spcPct val="120000"/>
              </a:lnSpc>
              <a:buNone/>
              <a:tabLst>
                <a:tab pos="174625" algn="l"/>
                <a:tab pos="273050" algn="l"/>
              </a:tabLst>
            </a:pPr>
            <a:r>
              <a:rPr lang="es-ES" sz="1800" dirty="0"/>
              <a:t>2.	Actualización de 2020 del algoritmo de tratamiento de la hiperglucemia en la diabetes mellitus tipo 2 de la </a:t>
            </a:r>
            <a:r>
              <a:rPr lang="es-ES" sz="1800" dirty="0" err="1"/>
              <a:t>redGDPS</a:t>
            </a:r>
            <a:r>
              <a:rPr lang="es-ES" sz="1800" dirty="0"/>
              <a:t>. Diabetes Práctica 2020;11(02):41-76. </a:t>
            </a:r>
            <a:r>
              <a:rPr lang="es-ES" sz="1800" dirty="0" err="1"/>
              <a:t>doi</a:t>
            </a:r>
            <a:r>
              <a:rPr lang="es-ES" sz="1800" dirty="0"/>
              <a:t>: 10.26322/2013.7923.1505400531.03. https://www.redgdps.org/algoritmo-de-tratamiento-de-la-dm2-de-la-redgdps-2020/ Última visita 13 marzo 2023.</a:t>
            </a:r>
          </a:p>
          <a:p>
            <a:pPr marL="0" indent="0">
              <a:lnSpc>
                <a:spcPct val="120000"/>
              </a:lnSpc>
              <a:buNone/>
              <a:tabLst>
                <a:tab pos="174625" algn="l"/>
                <a:tab pos="273050" algn="l"/>
              </a:tabLst>
            </a:pPr>
            <a:r>
              <a:rPr lang="es-ES" sz="1800" dirty="0"/>
              <a:t>3.	Grupo de trabajo del Algoritmo de la Fundación </a:t>
            </a:r>
            <a:r>
              <a:rPr lang="es-ES" sz="1800" dirty="0" err="1"/>
              <a:t>redGPDS</a:t>
            </a:r>
            <a:r>
              <a:rPr lang="es-ES" sz="1800" dirty="0"/>
              <a:t>. </a:t>
            </a:r>
            <a:r>
              <a:rPr lang="es-ES" sz="1800" dirty="0" err="1"/>
              <a:t>Algortimo</a:t>
            </a:r>
            <a:r>
              <a:rPr lang="es-ES" sz="1800" dirty="0"/>
              <a:t> de </a:t>
            </a:r>
            <a:r>
              <a:rPr lang="es-ES" sz="1800" dirty="0" err="1"/>
              <a:t>insulinización</a:t>
            </a:r>
            <a:r>
              <a:rPr lang="es-ES" sz="1800" dirty="0"/>
              <a:t> de la diabetes mellitus tipo 2 de la </a:t>
            </a:r>
            <a:r>
              <a:rPr lang="es-ES" sz="1800" dirty="0" err="1"/>
              <a:t>redGDPS</a:t>
            </a:r>
            <a:r>
              <a:rPr lang="es-ES" sz="1800" dirty="0"/>
              <a:t> 2022. Diabetes Práctica 2022 (</a:t>
            </a:r>
            <a:r>
              <a:rPr lang="es-ES" sz="1800" dirty="0" err="1"/>
              <a:t>Supl</a:t>
            </a:r>
            <a:r>
              <a:rPr lang="es-ES" sz="1800" dirty="0"/>
              <a:t> 2). Disponible https://www.redgdps.org/algoritmoinsulinizacion2022/Monografico_Algoritmo_de%20insulinizacion__DM2_redGDPS_2022.pdf Última visita 22 de marzo de 2023.</a:t>
            </a:r>
          </a:p>
          <a:p>
            <a:pPr marL="0" indent="0">
              <a:lnSpc>
                <a:spcPct val="120000"/>
              </a:lnSpc>
              <a:buNone/>
              <a:tabLst>
                <a:tab pos="174625" algn="l"/>
                <a:tab pos="273050" algn="l"/>
              </a:tabLst>
            </a:pPr>
            <a:r>
              <a:rPr lang="es-ES" sz="1800" dirty="0"/>
              <a:t>4.	</a:t>
            </a:r>
            <a:r>
              <a:rPr lang="es-ES" sz="1800" dirty="0" err="1"/>
              <a:t>Cahn</a:t>
            </a:r>
            <a:r>
              <a:rPr lang="es-ES" sz="1800" dirty="0"/>
              <a:t> A, </a:t>
            </a:r>
            <a:r>
              <a:rPr lang="es-ES" sz="1800" dirty="0" err="1"/>
              <a:t>Cefalu</a:t>
            </a:r>
            <a:r>
              <a:rPr lang="es-ES" sz="1800" dirty="0"/>
              <a:t> WT. </a:t>
            </a:r>
            <a:r>
              <a:rPr lang="es-ES" sz="1800" dirty="0" err="1"/>
              <a:t>Clinical</a:t>
            </a:r>
            <a:r>
              <a:rPr lang="es-ES" sz="1800" dirty="0"/>
              <a:t> </a:t>
            </a:r>
            <a:r>
              <a:rPr lang="es-ES" sz="1800" dirty="0" err="1"/>
              <a:t>considerations</a:t>
            </a:r>
            <a:r>
              <a:rPr lang="es-ES" sz="1800" dirty="0"/>
              <a:t> </a:t>
            </a:r>
            <a:r>
              <a:rPr lang="es-ES" sz="1800" dirty="0" err="1"/>
              <a:t>for</a:t>
            </a:r>
            <a:r>
              <a:rPr lang="es-ES" sz="1800" dirty="0"/>
              <a:t> use of </a:t>
            </a:r>
            <a:r>
              <a:rPr lang="es-ES" sz="1800" dirty="0" err="1"/>
              <a:t>initial</a:t>
            </a:r>
            <a:r>
              <a:rPr lang="es-ES" sz="1800" dirty="0"/>
              <a:t> </a:t>
            </a:r>
            <a:r>
              <a:rPr lang="es-ES" sz="1800" dirty="0" err="1"/>
              <a:t>combination</a:t>
            </a:r>
            <a:r>
              <a:rPr lang="es-ES" sz="1800" dirty="0"/>
              <a:t> </a:t>
            </a:r>
            <a:r>
              <a:rPr lang="es-ES" sz="1800" dirty="0" err="1"/>
              <a:t>therapy</a:t>
            </a:r>
            <a:r>
              <a:rPr lang="es-ES" sz="1800" dirty="0"/>
              <a:t> in </a:t>
            </a:r>
            <a:r>
              <a:rPr lang="es-ES" sz="1800" dirty="0" err="1"/>
              <a:t>type</a:t>
            </a:r>
            <a:r>
              <a:rPr lang="es-ES" sz="1800" dirty="0"/>
              <a:t> 2 diabetes. Diabetes </a:t>
            </a:r>
            <a:r>
              <a:rPr lang="es-ES" sz="1800" dirty="0" err="1"/>
              <a:t>Care</a:t>
            </a:r>
            <a:r>
              <a:rPr lang="es-ES" sz="1800" dirty="0"/>
              <a:t> 2016;39(</a:t>
            </a:r>
            <a:r>
              <a:rPr lang="es-ES" sz="1800" dirty="0" err="1"/>
              <a:t>Suppl</a:t>
            </a:r>
            <a:r>
              <a:rPr lang="es-ES" sz="1800" dirty="0"/>
              <a:t>. 2):S137-S145.</a:t>
            </a:r>
          </a:p>
          <a:p>
            <a:pPr marL="0" indent="0">
              <a:lnSpc>
                <a:spcPct val="120000"/>
              </a:lnSpc>
              <a:buNone/>
              <a:tabLst>
                <a:tab pos="174625" algn="l"/>
                <a:tab pos="273050" algn="l"/>
              </a:tabLst>
            </a:pPr>
            <a:r>
              <a:rPr lang="es-ES" sz="1800" dirty="0"/>
              <a:t>5.	Mata Cases, M. Tipos de Insulina. Diabetes Práctica [Internet]. 2017;08 (</a:t>
            </a:r>
            <a:r>
              <a:rPr lang="es-ES" sz="1800" dirty="0" err="1"/>
              <a:t>Supl</a:t>
            </a:r>
            <a:r>
              <a:rPr lang="es-ES" sz="1800" dirty="0"/>
              <a:t>. </a:t>
            </a:r>
            <a:r>
              <a:rPr lang="es-ES" sz="1800" dirty="0" err="1"/>
              <a:t>Extr</a:t>
            </a:r>
            <a:r>
              <a:rPr lang="es-ES" sz="1800" dirty="0"/>
              <a:t>. 4):6-8. Disponible en: http://www.redgdps.org/consenso-insulinizacion-dm2-redgdps/Último acceso 13.1.22</a:t>
            </a:r>
          </a:p>
          <a:p>
            <a:pPr marL="0" indent="0">
              <a:lnSpc>
                <a:spcPct val="120000"/>
              </a:lnSpc>
              <a:buNone/>
              <a:tabLst>
                <a:tab pos="174625" algn="l"/>
                <a:tab pos="273050" algn="l"/>
              </a:tabLst>
            </a:pPr>
            <a:r>
              <a:rPr lang="es-ES" sz="1800" dirty="0"/>
              <a:t>6.	</a:t>
            </a:r>
            <a:r>
              <a:rPr lang="es-ES" sz="1800" dirty="0" err="1"/>
              <a:t>Owens</a:t>
            </a:r>
            <a:r>
              <a:rPr lang="es-ES" sz="1800" dirty="0"/>
              <a:t> DR, </a:t>
            </a:r>
            <a:r>
              <a:rPr lang="es-ES" sz="1800" dirty="0" err="1"/>
              <a:t>Traylor</a:t>
            </a:r>
            <a:r>
              <a:rPr lang="es-ES" sz="1800" dirty="0"/>
              <a:t> L, </a:t>
            </a:r>
            <a:r>
              <a:rPr lang="es-ES" sz="1800" dirty="0" err="1"/>
              <a:t>Mullins</a:t>
            </a:r>
            <a:r>
              <a:rPr lang="es-ES" sz="1800" dirty="0"/>
              <a:t> P, </a:t>
            </a:r>
            <a:r>
              <a:rPr lang="es-ES" sz="1800" dirty="0" err="1"/>
              <a:t>Landgraf</a:t>
            </a:r>
            <a:r>
              <a:rPr lang="es-ES" sz="1800" dirty="0"/>
              <a:t> W. </a:t>
            </a:r>
            <a:r>
              <a:rPr lang="es-ES" sz="1800" dirty="0" err="1"/>
              <a:t>Patient</a:t>
            </a:r>
            <a:r>
              <a:rPr lang="es-ES" sz="1800" dirty="0"/>
              <a:t> </a:t>
            </a:r>
            <a:r>
              <a:rPr lang="es-ES" sz="1800" dirty="0" err="1"/>
              <a:t>level</a:t>
            </a:r>
            <a:r>
              <a:rPr lang="es-ES" sz="1800" dirty="0"/>
              <a:t> meta-</a:t>
            </a:r>
            <a:r>
              <a:rPr lang="es-ES" sz="1800" dirty="0" err="1"/>
              <a:t>analysis</a:t>
            </a:r>
            <a:r>
              <a:rPr lang="es-ES" sz="1800" dirty="0"/>
              <a:t> of </a:t>
            </a:r>
            <a:r>
              <a:rPr lang="es-ES" sz="1800" dirty="0" err="1"/>
              <a:t>efficacy</a:t>
            </a:r>
            <a:r>
              <a:rPr lang="es-ES" sz="1800" dirty="0"/>
              <a:t> and </a:t>
            </a:r>
            <a:r>
              <a:rPr lang="es-ES" sz="1800" dirty="0" err="1"/>
              <a:t>hypoglycaemia</a:t>
            </a:r>
            <a:r>
              <a:rPr lang="es-ES" sz="1800" dirty="0"/>
              <a:t> in </a:t>
            </a:r>
            <a:r>
              <a:rPr lang="es-ES" sz="1800" dirty="0" err="1"/>
              <a:t>people</a:t>
            </a:r>
            <a:r>
              <a:rPr lang="es-ES" sz="1800" dirty="0"/>
              <a:t> </a:t>
            </a:r>
            <a:r>
              <a:rPr lang="es-ES" sz="1800" dirty="0" err="1"/>
              <a:t>with</a:t>
            </a:r>
            <a:r>
              <a:rPr lang="es-ES" sz="1800" dirty="0"/>
              <a:t> </a:t>
            </a:r>
            <a:r>
              <a:rPr lang="es-ES" sz="1800" dirty="0" err="1"/>
              <a:t>type</a:t>
            </a:r>
            <a:r>
              <a:rPr lang="es-ES" sz="1800" dirty="0"/>
              <a:t> 2 diabetes </a:t>
            </a:r>
            <a:r>
              <a:rPr lang="es-ES" sz="1800" dirty="0" err="1"/>
              <a:t>initiating</a:t>
            </a:r>
            <a:r>
              <a:rPr lang="es-ES" sz="1800" dirty="0"/>
              <a:t> </a:t>
            </a:r>
            <a:r>
              <a:rPr lang="es-ES" sz="1800" dirty="0" err="1"/>
              <a:t>insulin</a:t>
            </a:r>
            <a:r>
              <a:rPr lang="es-ES" sz="1800" dirty="0"/>
              <a:t> </a:t>
            </a:r>
            <a:r>
              <a:rPr lang="es-ES" sz="1800" dirty="0" err="1"/>
              <a:t>glargine</a:t>
            </a:r>
            <a:r>
              <a:rPr lang="es-ES" sz="1800" dirty="0"/>
              <a:t> 100U/</a:t>
            </a:r>
            <a:r>
              <a:rPr lang="es-ES" sz="1800" dirty="0" err="1"/>
              <a:t>mL</a:t>
            </a:r>
            <a:r>
              <a:rPr lang="es-ES" sz="1800" dirty="0"/>
              <a:t> </a:t>
            </a:r>
            <a:r>
              <a:rPr lang="es-ES" sz="1800" dirty="0" err="1"/>
              <a:t>or</a:t>
            </a:r>
            <a:r>
              <a:rPr lang="es-ES" sz="1800" dirty="0"/>
              <a:t> neutral </a:t>
            </a:r>
            <a:r>
              <a:rPr lang="es-ES" sz="1800" dirty="0" err="1"/>
              <a:t>protamine</a:t>
            </a:r>
            <a:r>
              <a:rPr lang="es-ES" sz="1800" dirty="0"/>
              <a:t> </a:t>
            </a:r>
            <a:r>
              <a:rPr lang="es-ES" sz="1800" dirty="0" err="1"/>
              <a:t>Hagedorn</a:t>
            </a:r>
            <a:r>
              <a:rPr lang="es-ES" sz="1800" dirty="0"/>
              <a:t> </a:t>
            </a:r>
            <a:r>
              <a:rPr lang="es-ES" sz="1800" dirty="0" err="1"/>
              <a:t>insulin</a:t>
            </a:r>
            <a:r>
              <a:rPr lang="es-ES" sz="1800" dirty="0"/>
              <a:t> </a:t>
            </a:r>
            <a:r>
              <a:rPr lang="es-ES" sz="1800" dirty="0" err="1"/>
              <a:t>analysed</a:t>
            </a:r>
            <a:r>
              <a:rPr lang="es-ES" sz="1800" dirty="0"/>
              <a:t> </a:t>
            </a:r>
            <a:r>
              <a:rPr lang="es-ES" sz="1800" dirty="0" err="1"/>
              <a:t>according</a:t>
            </a:r>
            <a:r>
              <a:rPr lang="es-ES" sz="1800" dirty="0"/>
              <a:t> to </a:t>
            </a:r>
            <a:r>
              <a:rPr lang="es-ES" sz="1800" dirty="0" err="1"/>
              <a:t>concomitant</a:t>
            </a:r>
            <a:r>
              <a:rPr lang="es-ES" sz="1800" dirty="0"/>
              <a:t> oral </a:t>
            </a:r>
            <a:r>
              <a:rPr lang="es-ES" sz="1800" dirty="0" err="1"/>
              <a:t>antidiabetes</a:t>
            </a:r>
            <a:r>
              <a:rPr lang="es-ES" sz="1800" dirty="0"/>
              <a:t> </a:t>
            </a:r>
            <a:r>
              <a:rPr lang="es-ES" sz="1800" dirty="0" err="1"/>
              <a:t>therapy</a:t>
            </a:r>
            <a:r>
              <a:rPr lang="es-ES" sz="1800" dirty="0"/>
              <a:t>. Diabetes Res </a:t>
            </a:r>
            <a:r>
              <a:rPr lang="es-ES" sz="1800" dirty="0" err="1"/>
              <a:t>Clin</a:t>
            </a:r>
            <a:r>
              <a:rPr lang="es-ES" sz="1800" dirty="0"/>
              <a:t> </a:t>
            </a:r>
            <a:r>
              <a:rPr lang="es-ES" sz="1800" dirty="0" err="1"/>
              <a:t>Pract</a:t>
            </a:r>
            <a:r>
              <a:rPr lang="es-ES" sz="1800" dirty="0"/>
              <a:t> 2017;124(</a:t>
            </a:r>
            <a:r>
              <a:rPr lang="es-ES" sz="1800" dirty="0" err="1"/>
              <a:t>Suppl</a:t>
            </a:r>
            <a:r>
              <a:rPr lang="es-ES" sz="1800" dirty="0"/>
              <a:t>. C):57-65</a:t>
            </a:r>
          </a:p>
          <a:p>
            <a:pPr marL="0" indent="0">
              <a:lnSpc>
                <a:spcPct val="120000"/>
              </a:lnSpc>
              <a:buNone/>
              <a:tabLst>
                <a:tab pos="174625" algn="l"/>
                <a:tab pos="273050" algn="l"/>
              </a:tabLst>
            </a:pPr>
            <a:r>
              <a:rPr lang="es-ES" sz="1800" dirty="0"/>
              <a:t>7.	</a:t>
            </a:r>
            <a:r>
              <a:rPr lang="es-ES" sz="1800" dirty="0" err="1"/>
              <a:t>Yki-Järvinen</a:t>
            </a:r>
            <a:r>
              <a:rPr lang="es-ES" sz="1800" dirty="0"/>
              <a:t> H, </a:t>
            </a:r>
            <a:r>
              <a:rPr lang="es-ES" sz="1800" dirty="0" err="1"/>
              <a:t>Kauppinen-Mäkelin</a:t>
            </a:r>
            <a:r>
              <a:rPr lang="es-ES" sz="1800" dirty="0"/>
              <a:t> R, </a:t>
            </a:r>
            <a:r>
              <a:rPr lang="es-ES" sz="1800" dirty="0" err="1"/>
              <a:t>Tiikkainen</a:t>
            </a:r>
            <a:r>
              <a:rPr lang="es-ES" sz="1800" dirty="0"/>
              <a:t> M, </a:t>
            </a:r>
            <a:r>
              <a:rPr lang="es-ES" sz="1800" dirty="0" err="1"/>
              <a:t>Vähätalo</a:t>
            </a:r>
            <a:r>
              <a:rPr lang="es-ES" sz="1800" dirty="0"/>
              <a:t> M, </a:t>
            </a:r>
            <a:r>
              <a:rPr lang="es-ES" sz="1800" dirty="0" err="1"/>
              <a:t>Virtamo</a:t>
            </a:r>
            <a:r>
              <a:rPr lang="es-ES" sz="1800" dirty="0"/>
              <a:t> H, </a:t>
            </a:r>
            <a:r>
              <a:rPr lang="es-ES" sz="1800" dirty="0" err="1"/>
              <a:t>Nikkilä</a:t>
            </a:r>
            <a:r>
              <a:rPr lang="es-ES" sz="1800" dirty="0"/>
              <a:t> K, et al. </a:t>
            </a:r>
            <a:r>
              <a:rPr lang="es-ES" sz="1800" dirty="0" err="1"/>
              <a:t>Insulin</a:t>
            </a:r>
            <a:r>
              <a:rPr lang="es-ES" sz="1800" dirty="0"/>
              <a:t> </a:t>
            </a:r>
            <a:r>
              <a:rPr lang="es-ES" sz="1800" dirty="0" err="1"/>
              <a:t>glargine</a:t>
            </a:r>
            <a:r>
              <a:rPr lang="es-ES" sz="1800" dirty="0"/>
              <a:t> </a:t>
            </a:r>
            <a:r>
              <a:rPr lang="es-ES" sz="1800" dirty="0" err="1"/>
              <a:t>or</a:t>
            </a:r>
            <a:r>
              <a:rPr lang="es-ES" sz="1800" dirty="0"/>
              <a:t> NPH </a:t>
            </a:r>
            <a:r>
              <a:rPr lang="es-ES" sz="1800" dirty="0" err="1"/>
              <a:t>combined</a:t>
            </a:r>
            <a:r>
              <a:rPr lang="es-ES" sz="1800" dirty="0"/>
              <a:t> </a:t>
            </a:r>
            <a:r>
              <a:rPr lang="es-ES" sz="1800" dirty="0" err="1"/>
              <a:t>with</a:t>
            </a:r>
            <a:r>
              <a:rPr lang="es-ES" sz="1800" dirty="0"/>
              <a:t> </a:t>
            </a:r>
            <a:r>
              <a:rPr lang="es-ES" sz="1800" dirty="0" err="1"/>
              <a:t>metformin</a:t>
            </a:r>
            <a:r>
              <a:rPr lang="es-ES" sz="1800" dirty="0"/>
              <a:t> in </a:t>
            </a:r>
            <a:r>
              <a:rPr lang="es-ES" sz="1800" dirty="0" err="1"/>
              <a:t>type</a:t>
            </a:r>
            <a:r>
              <a:rPr lang="es-ES" sz="1800" dirty="0"/>
              <a:t> 2 diabetes: </a:t>
            </a:r>
            <a:r>
              <a:rPr lang="es-ES" sz="1800" dirty="0" err="1"/>
              <a:t>the</a:t>
            </a:r>
            <a:r>
              <a:rPr lang="es-ES" sz="1800" dirty="0"/>
              <a:t> LANMET </a:t>
            </a:r>
            <a:r>
              <a:rPr lang="es-ES" sz="1800" dirty="0" err="1"/>
              <a:t>study</a:t>
            </a:r>
            <a:r>
              <a:rPr lang="es-ES" sz="1800" dirty="0"/>
              <a:t>. </a:t>
            </a:r>
            <a:r>
              <a:rPr lang="es-ES" sz="1800" dirty="0" err="1"/>
              <a:t>Diabetologia</a:t>
            </a:r>
            <a:r>
              <a:rPr lang="es-ES" sz="1800" dirty="0"/>
              <a:t> 2006;49:442-451</a:t>
            </a:r>
          </a:p>
          <a:p>
            <a:pPr marL="0" indent="0">
              <a:lnSpc>
                <a:spcPct val="120000"/>
              </a:lnSpc>
              <a:buNone/>
              <a:tabLst>
                <a:tab pos="174625" algn="l"/>
                <a:tab pos="273050" algn="l"/>
              </a:tabLst>
            </a:pPr>
            <a:r>
              <a:rPr lang="es-ES" sz="1800" dirty="0"/>
              <a:t>8.	13. </a:t>
            </a:r>
            <a:r>
              <a:rPr lang="es-ES" sz="1800" dirty="0" err="1"/>
              <a:t>Bolli</a:t>
            </a:r>
            <a:r>
              <a:rPr lang="es-ES" sz="1800" dirty="0"/>
              <a:t> GB, </a:t>
            </a:r>
            <a:r>
              <a:rPr lang="es-ES" sz="1800" dirty="0" err="1"/>
              <a:t>Riddle</a:t>
            </a:r>
            <a:r>
              <a:rPr lang="es-ES" sz="1800" dirty="0"/>
              <a:t> MC, </a:t>
            </a:r>
            <a:r>
              <a:rPr lang="es-ES" sz="1800" dirty="0" err="1"/>
              <a:t>Bergenstal</a:t>
            </a:r>
            <a:r>
              <a:rPr lang="es-ES" sz="1800" dirty="0"/>
              <a:t> RM, </a:t>
            </a:r>
            <a:r>
              <a:rPr lang="es-ES" sz="1800" dirty="0" err="1"/>
              <a:t>Ziemen</a:t>
            </a:r>
            <a:r>
              <a:rPr lang="es-ES" sz="1800" dirty="0"/>
              <a:t> M, </a:t>
            </a:r>
            <a:r>
              <a:rPr lang="es-ES" sz="1800" dirty="0" err="1"/>
              <a:t>Sestakauskas</a:t>
            </a:r>
            <a:r>
              <a:rPr lang="es-ES" sz="1800" dirty="0"/>
              <a:t> K, </a:t>
            </a:r>
            <a:r>
              <a:rPr lang="es-ES" sz="1800" dirty="0" err="1"/>
              <a:t>Goyeau</a:t>
            </a:r>
            <a:r>
              <a:rPr lang="es-ES" sz="1800" dirty="0"/>
              <a:t> H, et al.; </a:t>
            </a:r>
            <a:r>
              <a:rPr lang="es-ES" sz="1800" dirty="0" err="1"/>
              <a:t>on</a:t>
            </a:r>
            <a:r>
              <a:rPr lang="es-ES" sz="1800" dirty="0"/>
              <a:t> </a:t>
            </a:r>
            <a:r>
              <a:rPr lang="es-ES" sz="1800" dirty="0" err="1"/>
              <a:t>behalf</a:t>
            </a:r>
            <a:r>
              <a:rPr lang="es-ES" sz="1800" dirty="0"/>
              <a:t> of </a:t>
            </a:r>
            <a:r>
              <a:rPr lang="es-ES" sz="1800" dirty="0" err="1"/>
              <a:t>the</a:t>
            </a:r>
            <a:r>
              <a:rPr lang="es-ES" sz="1800" dirty="0"/>
              <a:t> EDITION 3 </a:t>
            </a:r>
            <a:r>
              <a:rPr lang="es-ES" sz="1800" dirty="0" err="1"/>
              <a:t>study</a:t>
            </a:r>
            <a:r>
              <a:rPr lang="es-ES" sz="1800" dirty="0"/>
              <a:t> </a:t>
            </a:r>
            <a:r>
              <a:rPr lang="es-ES" sz="1800" dirty="0" err="1"/>
              <a:t>investigators</a:t>
            </a:r>
            <a:r>
              <a:rPr lang="es-ES" sz="1800" dirty="0"/>
              <a:t>. New </a:t>
            </a:r>
            <a:r>
              <a:rPr lang="es-ES" sz="1800" dirty="0" err="1"/>
              <a:t>insulin</a:t>
            </a:r>
            <a:r>
              <a:rPr lang="es-ES" sz="1800" dirty="0"/>
              <a:t> </a:t>
            </a:r>
            <a:r>
              <a:rPr lang="es-ES" sz="1800" dirty="0" err="1"/>
              <a:t>glargine</a:t>
            </a:r>
            <a:r>
              <a:rPr lang="es-ES" sz="1800" dirty="0"/>
              <a:t> 300 U/ml </a:t>
            </a:r>
            <a:r>
              <a:rPr lang="es-ES" sz="1800" dirty="0" err="1"/>
              <a:t>compared</a:t>
            </a:r>
            <a:r>
              <a:rPr lang="es-ES" sz="1800" dirty="0"/>
              <a:t> </a:t>
            </a:r>
            <a:r>
              <a:rPr lang="es-ES" sz="1800" dirty="0" err="1"/>
              <a:t>with</a:t>
            </a:r>
            <a:r>
              <a:rPr lang="es-ES" sz="1800" dirty="0"/>
              <a:t> </a:t>
            </a:r>
            <a:r>
              <a:rPr lang="es-ES" sz="1800" dirty="0" err="1"/>
              <a:t>glargine</a:t>
            </a:r>
            <a:r>
              <a:rPr lang="es-ES" sz="1800" dirty="0"/>
              <a:t> 100 U/ml in </a:t>
            </a:r>
            <a:r>
              <a:rPr lang="es-ES" sz="1800" dirty="0" err="1"/>
              <a:t>insulin-naïve</a:t>
            </a:r>
            <a:r>
              <a:rPr lang="es-ES" sz="1800" dirty="0"/>
              <a:t> </a:t>
            </a:r>
            <a:r>
              <a:rPr lang="es-ES" sz="1800" dirty="0" err="1"/>
              <a:t>people</a:t>
            </a:r>
            <a:r>
              <a:rPr lang="es-ES" sz="1800" dirty="0"/>
              <a:t> </a:t>
            </a:r>
            <a:r>
              <a:rPr lang="es-ES" sz="1800" dirty="0" err="1"/>
              <a:t>with</a:t>
            </a:r>
            <a:r>
              <a:rPr lang="es-ES" sz="1800" dirty="0"/>
              <a:t> </a:t>
            </a:r>
            <a:r>
              <a:rPr lang="es-ES" sz="1800" dirty="0" err="1"/>
              <a:t>type</a:t>
            </a:r>
            <a:r>
              <a:rPr lang="es-ES" sz="1800" dirty="0"/>
              <a:t> 2 diabetes </a:t>
            </a:r>
            <a:r>
              <a:rPr lang="es-ES" sz="1800" dirty="0" err="1"/>
              <a:t>on</a:t>
            </a:r>
            <a:r>
              <a:rPr lang="es-ES" sz="1800" dirty="0"/>
              <a:t> oral </a:t>
            </a:r>
            <a:r>
              <a:rPr lang="es-ES" sz="1800" dirty="0" err="1"/>
              <a:t>glucose-lowering</a:t>
            </a:r>
            <a:r>
              <a:rPr lang="es-ES" sz="1800" dirty="0"/>
              <a:t> </a:t>
            </a:r>
            <a:r>
              <a:rPr lang="es-ES" sz="1800" dirty="0" err="1"/>
              <a:t>drugs</a:t>
            </a:r>
            <a:r>
              <a:rPr lang="es-ES" sz="1800" dirty="0"/>
              <a:t>: a </a:t>
            </a:r>
            <a:r>
              <a:rPr lang="es-ES" sz="1800" dirty="0" err="1"/>
              <a:t>randomized</a:t>
            </a:r>
            <a:r>
              <a:rPr lang="es-ES" sz="1800" dirty="0"/>
              <a:t> </a:t>
            </a:r>
            <a:r>
              <a:rPr lang="es-ES" sz="1800" dirty="0" err="1"/>
              <a:t>controlled</a:t>
            </a:r>
            <a:r>
              <a:rPr lang="es-ES" sz="1800" dirty="0"/>
              <a:t> trial (EDITION 3). Diabetes </a:t>
            </a:r>
            <a:r>
              <a:rPr lang="es-ES" sz="1800" dirty="0" err="1"/>
              <a:t>Obes</a:t>
            </a:r>
            <a:r>
              <a:rPr lang="es-ES" sz="1800" dirty="0"/>
              <a:t> </a:t>
            </a:r>
            <a:r>
              <a:rPr lang="es-ES" sz="1800" dirty="0" err="1"/>
              <a:t>Metab</a:t>
            </a:r>
            <a:r>
              <a:rPr lang="es-ES" sz="1800" dirty="0"/>
              <a:t> 2015;17:386-394.</a:t>
            </a:r>
          </a:p>
          <a:p>
            <a:pPr marL="0" indent="0">
              <a:lnSpc>
                <a:spcPct val="120000"/>
              </a:lnSpc>
              <a:buNone/>
              <a:tabLst>
                <a:tab pos="174625" algn="l"/>
                <a:tab pos="273050" algn="l"/>
              </a:tabLst>
            </a:pPr>
            <a:r>
              <a:rPr lang="es-ES" sz="1800" dirty="0"/>
              <a:t>9.	</a:t>
            </a:r>
            <a:r>
              <a:rPr lang="es-ES" sz="1800" dirty="0" err="1"/>
              <a:t>Yki-Järvinen</a:t>
            </a:r>
            <a:r>
              <a:rPr lang="es-ES" sz="1800" dirty="0"/>
              <a:t> H, </a:t>
            </a:r>
            <a:r>
              <a:rPr lang="es-ES" sz="1800" dirty="0" err="1"/>
              <a:t>Bergenstal</a:t>
            </a:r>
            <a:r>
              <a:rPr lang="es-ES" sz="1800" dirty="0"/>
              <a:t> RM, </a:t>
            </a:r>
            <a:r>
              <a:rPr lang="es-ES" sz="1800" dirty="0" err="1"/>
              <a:t>Bolli</a:t>
            </a:r>
            <a:r>
              <a:rPr lang="es-ES" sz="1800" dirty="0"/>
              <a:t> GB, </a:t>
            </a:r>
            <a:r>
              <a:rPr lang="es-ES" sz="1800" dirty="0" err="1"/>
              <a:t>Ziemen</a:t>
            </a:r>
            <a:r>
              <a:rPr lang="es-ES" sz="1800" dirty="0"/>
              <a:t> M, </a:t>
            </a:r>
            <a:r>
              <a:rPr lang="es-ES" sz="1800" dirty="0" err="1"/>
              <a:t>Wardecki</a:t>
            </a:r>
            <a:r>
              <a:rPr lang="es-ES" sz="1800" dirty="0"/>
              <a:t> M, </a:t>
            </a:r>
            <a:r>
              <a:rPr lang="es-ES" sz="1800" dirty="0" err="1"/>
              <a:t>Muehlen-Bartmer</a:t>
            </a:r>
            <a:r>
              <a:rPr lang="es-ES" sz="1800" dirty="0"/>
              <a:t> I, et al. </a:t>
            </a:r>
            <a:r>
              <a:rPr lang="es-ES" sz="1800" dirty="0" err="1"/>
              <a:t>Glycaemic</a:t>
            </a:r>
            <a:r>
              <a:rPr lang="es-ES" sz="1800" dirty="0"/>
              <a:t> control and </a:t>
            </a:r>
            <a:r>
              <a:rPr lang="es-ES" sz="1800" dirty="0" err="1"/>
              <a:t>hypoglycaemia</a:t>
            </a:r>
            <a:r>
              <a:rPr lang="es-ES" sz="1800" dirty="0"/>
              <a:t> </a:t>
            </a:r>
            <a:r>
              <a:rPr lang="es-ES" sz="1800" dirty="0" err="1"/>
              <a:t>with</a:t>
            </a:r>
            <a:r>
              <a:rPr lang="es-ES" sz="1800" dirty="0"/>
              <a:t> new </a:t>
            </a:r>
            <a:r>
              <a:rPr lang="es-ES" sz="1800" dirty="0" err="1"/>
              <a:t>insulin</a:t>
            </a:r>
            <a:r>
              <a:rPr lang="es-ES" sz="1800" dirty="0"/>
              <a:t> </a:t>
            </a:r>
            <a:r>
              <a:rPr lang="es-ES" sz="1800" dirty="0" err="1"/>
              <a:t>glargine</a:t>
            </a:r>
            <a:r>
              <a:rPr lang="es-ES" sz="1800" dirty="0"/>
              <a:t> 300 U/ml versus </a:t>
            </a:r>
            <a:r>
              <a:rPr lang="es-ES" sz="1800" dirty="0" err="1"/>
              <a:t>insulin</a:t>
            </a:r>
            <a:r>
              <a:rPr lang="es-ES" sz="1800" dirty="0"/>
              <a:t> </a:t>
            </a:r>
            <a:r>
              <a:rPr lang="es-ES" sz="1800" dirty="0" err="1"/>
              <a:t>glargine</a:t>
            </a:r>
            <a:r>
              <a:rPr lang="es-ES" sz="1800" dirty="0"/>
              <a:t> 100 U/ml in </a:t>
            </a:r>
            <a:r>
              <a:rPr lang="es-ES" sz="1800" dirty="0" err="1"/>
              <a:t>people</a:t>
            </a:r>
            <a:r>
              <a:rPr lang="es-ES" sz="1800" dirty="0"/>
              <a:t> </a:t>
            </a:r>
            <a:r>
              <a:rPr lang="es-ES" sz="1800" dirty="0" err="1"/>
              <a:t>with</a:t>
            </a:r>
            <a:r>
              <a:rPr lang="es-ES" sz="1800" dirty="0"/>
              <a:t> </a:t>
            </a:r>
            <a:r>
              <a:rPr lang="es-ES" sz="1800" dirty="0" err="1"/>
              <a:t>type</a:t>
            </a:r>
            <a:r>
              <a:rPr lang="es-ES" sz="1800" dirty="0"/>
              <a:t> 2 diabetes </a:t>
            </a:r>
            <a:r>
              <a:rPr lang="es-ES" sz="1800" dirty="0" err="1"/>
              <a:t>using</a:t>
            </a:r>
            <a:r>
              <a:rPr lang="es-ES" sz="1800" dirty="0"/>
              <a:t> basal </a:t>
            </a:r>
            <a:r>
              <a:rPr lang="es-ES" sz="1800" dirty="0" err="1"/>
              <a:t>insulin</a:t>
            </a:r>
            <a:r>
              <a:rPr lang="es-ES" sz="1800" dirty="0"/>
              <a:t> and oral </a:t>
            </a:r>
            <a:r>
              <a:rPr lang="es-ES" sz="1800" dirty="0" err="1"/>
              <a:t>antihyperglycaemic</a:t>
            </a:r>
            <a:r>
              <a:rPr lang="es-ES" sz="1800" dirty="0"/>
              <a:t> </a:t>
            </a:r>
            <a:r>
              <a:rPr lang="es-ES" sz="1800" dirty="0" err="1"/>
              <a:t>drugs</a:t>
            </a:r>
            <a:r>
              <a:rPr lang="es-ES" sz="1800" dirty="0"/>
              <a:t>: </a:t>
            </a:r>
            <a:r>
              <a:rPr lang="es-ES" sz="1800" dirty="0" err="1"/>
              <a:t>the</a:t>
            </a:r>
            <a:r>
              <a:rPr lang="es-ES" sz="1800" dirty="0"/>
              <a:t> EDITION 2 </a:t>
            </a:r>
            <a:r>
              <a:rPr lang="es-ES" sz="1800" dirty="0" err="1"/>
              <a:t>randomized</a:t>
            </a:r>
            <a:r>
              <a:rPr lang="es-ES" sz="1800" dirty="0"/>
              <a:t> 12-month trial </a:t>
            </a:r>
            <a:r>
              <a:rPr lang="es-ES" sz="1800" dirty="0" err="1"/>
              <a:t>including</a:t>
            </a:r>
            <a:r>
              <a:rPr lang="es-ES" sz="1800" dirty="0"/>
              <a:t> 6-month </a:t>
            </a:r>
            <a:r>
              <a:rPr lang="es-ES" sz="1800" dirty="0" err="1"/>
              <a:t>extension</a:t>
            </a:r>
            <a:r>
              <a:rPr lang="es-ES" sz="1800" dirty="0"/>
              <a:t>. Diabetes </a:t>
            </a:r>
            <a:r>
              <a:rPr lang="es-ES" sz="1800" dirty="0" err="1"/>
              <a:t>Obes</a:t>
            </a:r>
            <a:r>
              <a:rPr lang="es-ES" sz="1800" dirty="0"/>
              <a:t> </a:t>
            </a:r>
            <a:r>
              <a:rPr lang="es-ES" sz="1800" dirty="0" err="1"/>
              <a:t>Metab</a:t>
            </a:r>
            <a:r>
              <a:rPr lang="es-ES" sz="1800" dirty="0"/>
              <a:t> 2015;17:1142-1149.</a:t>
            </a:r>
          </a:p>
          <a:p>
            <a:pPr marL="0" indent="0">
              <a:lnSpc>
                <a:spcPct val="120000"/>
              </a:lnSpc>
              <a:buNone/>
              <a:tabLst>
                <a:tab pos="174625" algn="l"/>
                <a:tab pos="273050" algn="l"/>
              </a:tabLst>
            </a:pPr>
            <a:r>
              <a:rPr lang="es-ES" sz="1800" dirty="0"/>
              <a:t>10.	</a:t>
            </a:r>
            <a:r>
              <a:rPr lang="es-ES" sz="1800" dirty="0" err="1"/>
              <a:t>Cowart</a:t>
            </a:r>
            <a:r>
              <a:rPr lang="es-ES" sz="1800" dirty="0"/>
              <a:t> K. </a:t>
            </a:r>
            <a:r>
              <a:rPr lang="es-ES" sz="1800" dirty="0" err="1"/>
              <a:t>Overbasalization</a:t>
            </a:r>
            <a:r>
              <a:rPr lang="es-ES" sz="1800" dirty="0"/>
              <a:t>: </a:t>
            </a:r>
            <a:r>
              <a:rPr lang="es-ES" sz="1800" dirty="0" err="1"/>
              <a:t>addressing</a:t>
            </a:r>
            <a:r>
              <a:rPr lang="es-ES" sz="1800" dirty="0"/>
              <a:t> </a:t>
            </a:r>
            <a:r>
              <a:rPr lang="es-ES" sz="1800" dirty="0" err="1"/>
              <a:t>hesitancy</a:t>
            </a:r>
            <a:r>
              <a:rPr lang="es-ES" sz="1800" dirty="0"/>
              <a:t> in </a:t>
            </a:r>
            <a:r>
              <a:rPr lang="es-ES" sz="1800" dirty="0" err="1"/>
              <a:t>treatment</a:t>
            </a:r>
            <a:r>
              <a:rPr lang="es-ES" sz="1800" dirty="0"/>
              <a:t> </a:t>
            </a:r>
            <a:r>
              <a:rPr lang="es-ES" sz="1800" dirty="0" err="1"/>
              <a:t>intensification</a:t>
            </a:r>
            <a:r>
              <a:rPr lang="es-ES" sz="1800" dirty="0"/>
              <a:t> </a:t>
            </a:r>
            <a:r>
              <a:rPr lang="es-ES" sz="1800" dirty="0" err="1"/>
              <a:t>beyond</a:t>
            </a:r>
            <a:r>
              <a:rPr lang="es-ES" sz="1800" dirty="0"/>
              <a:t> basal </a:t>
            </a:r>
            <a:r>
              <a:rPr lang="es-ES" sz="1800" dirty="0" err="1"/>
              <a:t>insulin</a:t>
            </a:r>
            <a:r>
              <a:rPr lang="es-ES" sz="1800" dirty="0"/>
              <a:t>. </a:t>
            </a:r>
            <a:r>
              <a:rPr lang="es-ES" sz="1800" dirty="0" err="1"/>
              <a:t>Clin</a:t>
            </a:r>
            <a:r>
              <a:rPr lang="es-ES" sz="1800" dirty="0"/>
              <a:t> Diabetes 2020;38:304-310</a:t>
            </a:r>
          </a:p>
          <a:p>
            <a:pPr marL="0" indent="0">
              <a:lnSpc>
                <a:spcPct val="120000"/>
              </a:lnSpc>
              <a:buNone/>
              <a:tabLst>
                <a:tab pos="174625" algn="l"/>
                <a:tab pos="273050" algn="l"/>
              </a:tabLst>
            </a:pPr>
            <a:r>
              <a:rPr lang="es-ES" sz="1800" dirty="0"/>
              <a:t>11.	</a:t>
            </a:r>
            <a:r>
              <a:rPr lang="es-ES" sz="1800" dirty="0" err="1"/>
              <a:t>Nuha</a:t>
            </a:r>
            <a:r>
              <a:rPr lang="es-ES" sz="1800" dirty="0"/>
              <a:t> A. </a:t>
            </a:r>
            <a:r>
              <a:rPr lang="es-ES" sz="1800" dirty="0" err="1"/>
              <a:t>ElSayed</a:t>
            </a:r>
            <a:r>
              <a:rPr lang="es-ES" sz="1800" dirty="0"/>
              <a:t>, </a:t>
            </a:r>
            <a:r>
              <a:rPr lang="es-ES" sz="1800" dirty="0" err="1"/>
              <a:t>Grazia</a:t>
            </a:r>
            <a:r>
              <a:rPr lang="es-ES" sz="1800" dirty="0"/>
              <a:t> </a:t>
            </a:r>
            <a:r>
              <a:rPr lang="es-ES" sz="1800" dirty="0" err="1"/>
              <a:t>Aleppo</a:t>
            </a:r>
            <a:r>
              <a:rPr lang="es-ES" sz="1800" dirty="0"/>
              <a:t>, Vanita R. </a:t>
            </a:r>
            <a:r>
              <a:rPr lang="es-ES" sz="1800" dirty="0" err="1"/>
              <a:t>Aroda</a:t>
            </a:r>
            <a:r>
              <a:rPr lang="es-ES" sz="1800" dirty="0"/>
              <a:t>, </a:t>
            </a:r>
            <a:r>
              <a:rPr lang="es-ES" sz="1800" dirty="0" err="1"/>
              <a:t>Raveendhara</a:t>
            </a:r>
            <a:r>
              <a:rPr lang="es-ES" sz="1800" dirty="0"/>
              <a:t> R. </a:t>
            </a:r>
            <a:r>
              <a:rPr lang="es-ES" sz="1800" dirty="0" err="1"/>
              <a:t>Bannuru</a:t>
            </a:r>
            <a:r>
              <a:rPr lang="es-ES" sz="1800" dirty="0"/>
              <a:t>, Florence M. Brown, Dennis </a:t>
            </a:r>
            <a:r>
              <a:rPr lang="es-ES" sz="1800" dirty="0" err="1"/>
              <a:t>Bruemmer</a:t>
            </a:r>
            <a:r>
              <a:rPr lang="es-ES" sz="1800" dirty="0"/>
              <a:t>, Billy S. Collins, Marisa E. </a:t>
            </a:r>
            <a:r>
              <a:rPr lang="es-ES" sz="1800" dirty="0" err="1"/>
              <a:t>Hilliard</a:t>
            </a:r>
            <a:r>
              <a:rPr lang="es-ES" sz="1800" dirty="0"/>
              <a:t>, Diana </a:t>
            </a:r>
            <a:r>
              <a:rPr lang="es-ES" sz="1800" dirty="0" err="1"/>
              <a:t>Isaacs</a:t>
            </a:r>
            <a:r>
              <a:rPr lang="es-ES" sz="1800" dirty="0"/>
              <a:t>, Eric L. Johnson, Scott </a:t>
            </a:r>
            <a:r>
              <a:rPr lang="es-ES" sz="1800" dirty="0" err="1"/>
              <a:t>Kahan</a:t>
            </a:r>
            <a:r>
              <a:rPr lang="es-ES" sz="1800" dirty="0"/>
              <a:t>, </a:t>
            </a:r>
            <a:r>
              <a:rPr lang="es-ES" sz="1800" dirty="0" err="1"/>
              <a:t>Kamlesh</a:t>
            </a:r>
            <a:r>
              <a:rPr lang="es-ES" sz="1800" dirty="0"/>
              <a:t> </a:t>
            </a:r>
            <a:r>
              <a:rPr lang="es-ES" sz="1800" dirty="0" err="1"/>
              <a:t>Khunti</a:t>
            </a:r>
            <a:r>
              <a:rPr lang="es-ES" sz="1800" dirty="0"/>
              <a:t>, Jose </a:t>
            </a:r>
            <a:r>
              <a:rPr lang="es-ES" sz="1800" dirty="0" err="1"/>
              <a:t>Leon</a:t>
            </a:r>
            <a:r>
              <a:rPr lang="es-ES" sz="1800" dirty="0"/>
              <a:t>, Sarah K. </a:t>
            </a:r>
            <a:r>
              <a:rPr lang="es-ES" sz="1800" dirty="0" err="1"/>
              <a:t>Lyons</a:t>
            </a:r>
            <a:r>
              <a:rPr lang="es-ES" sz="1800" dirty="0"/>
              <a:t>, Mary Lou Perry, </a:t>
            </a:r>
            <a:r>
              <a:rPr lang="es-ES" sz="1800" dirty="0" err="1"/>
              <a:t>Priya</a:t>
            </a:r>
            <a:r>
              <a:rPr lang="es-ES" sz="1800" dirty="0"/>
              <a:t> </a:t>
            </a:r>
            <a:r>
              <a:rPr lang="es-ES" sz="1800" dirty="0" err="1"/>
              <a:t>Prahalad</a:t>
            </a:r>
            <a:r>
              <a:rPr lang="es-ES" sz="1800" dirty="0"/>
              <a:t>, Richard E. </a:t>
            </a:r>
            <a:r>
              <a:rPr lang="es-ES" sz="1800" dirty="0" err="1"/>
              <a:t>Pratley</a:t>
            </a:r>
            <a:r>
              <a:rPr lang="es-ES" sz="1800" dirty="0"/>
              <a:t>, Jane </a:t>
            </a:r>
            <a:r>
              <a:rPr lang="es-ES" sz="1800" dirty="0" err="1"/>
              <a:t>Jeffrie</a:t>
            </a:r>
            <a:r>
              <a:rPr lang="es-ES" sz="1800" dirty="0"/>
              <a:t> </a:t>
            </a:r>
            <a:r>
              <a:rPr lang="es-ES" sz="1800" dirty="0" err="1"/>
              <a:t>Seley</a:t>
            </a:r>
            <a:r>
              <a:rPr lang="es-ES" sz="1800" dirty="0"/>
              <a:t>, Robert C. </a:t>
            </a:r>
            <a:r>
              <a:rPr lang="es-ES" sz="1800" dirty="0" err="1"/>
              <a:t>Stanton</a:t>
            </a:r>
            <a:r>
              <a:rPr lang="es-ES" sz="1800" dirty="0"/>
              <a:t>, Robert A. </a:t>
            </a:r>
            <a:r>
              <a:rPr lang="es-ES" sz="1800" dirty="0" err="1"/>
              <a:t>Gabbay</a:t>
            </a:r>
            <a:r>
              <a:rPr lang="es-ES" sz="1800" dirty="0"/>
              <a:t>; </a:t>
            </a:r>
            <a:r>
              <a:rPr lang="es-ES" sz="1800" dirty="0" err="1"/>
              <a:t>on</a:t>
            </a:r>
            <a:r>
              <a:rPr lang="es-ES" sz="1800" dirty="0"/>
              <a:t> </a:t>
            </a:r>
            <a:r>
              <a:rPr lang="es-ES" sz="1800" dirty="0" err="1"/>
              <a:t>behalf</a:t>
            </a:r>
            <a:r>
              <a:rPr lang="es-ES" sz="1800" dirty="0"/>
              <a:t> of </a:t>
            </a:r>
            <a:r>
              <a:rPr lang="es-ES" sz="1800" dirty="0" err="1"/>
              <a:t>the</a:t>
            </a:r>
            <a:r>
              <a:rPr lang="es-ES" sz="1800" dirty="0"/>
              <a:t> American Diabetes </a:t>
            </a:r>
            <a:r>
              <a:rPr lang="es-ES" sz="1800" dirty="0" err="1"/>
              <a:t>Association</a:t>
            </a:r>
            <a:r>
              <a:rPr lang="es-ES" sz="1800" dirty="0"/>
              <a:t>, 8. </a:t>
            </a:r>
            <a:r>
              <a:rPr lang="es-ES" sz="1800" dirty="0" err="1"/>
              <a:t>Obesity</a:t>
            </a:r>
            <a:r>
              <a:rPr lang="es-ES" sz="1800" dirty="0"/>
              <a:t> and </a:t>
            </a:r>
            <a:r>
              <a:rPr lang="es-ES" sz="1800" dirty="0" err="1"/>
              <a:t>Weight</a:t>
            </a:r>
            <a:r>
              <a:rPr lang="es-ES" sz="1800" dirty="0"/>
              <a:t> Management </a:t>
            </a:r>
            <a:r>
              <a:rPr lang="es-ES" sz="1800" dirty="0" err="1"/>
              <a:t>for</a:t>
            </a:r>
            <a:r>
              <a:rPr lang="es-ES" sz="1800" dirty="0"/>
              <a:t> </a:t>
            </a:r>
            <a:r>
              <a:rPr lang="es-ES" sz="1800" dirty="0" err="1"/>
              <a:t>the</a:t>
            </a:r>
            <a:r>
              <a:rPr lang="es-ES" sz="1800" dirty="0"/>
              <a:t> </a:t>
            </a:r>
            <a:r>
              <a:rPr lang="es-ES" sz="1800" dirty="0" err="1"/>
              <a:t>Prevention</a:t>
            </a:r>
            <a:r>
              <a:rPr lang="es-ES" sz="1800" dirty="0"/>
              <a:t> and </a:t>
            </a:r>
            <a:r>
              <a:rPr lang="es-ES" sz="1800" dirty="0" err="1"/>
              <a:t>Treatment</a:t>
            </a:r>
            <a:r>
              <a:rPr lang="es-ES" sz="1800" dirty="0"/>
              <a:t> of </a:t>
            </a:r>
            <a:r>
              <a:rPr lang="es-ES" sz="1800" dirty="0" err="1"/>
              <a:t>Type</a:t>
            </a:r>
            <a:r>
              <a:rPr lang="es-ES" sz="1800" dirty="0"/>
              <a:t> 2 Diabetes: </a:t>
            </a:r>
            <a:r>
              <a:rPr lang="es-ES" sz="1800" dirty="0" err="1"/>
              <a:t>Standards</a:t>
            </a:r>
            <a:r>
              <a:rPr lang="es-ES" sz="1800" dirty="0"/>
              <a:t> of </a:t>
            </a:r>
            <a:r>
              <a:rPr lang="es-ES" sz="1800" dirty="0" err="1"/>
              <a:t>Care</a:t>
            </a:r>
            <a:r>
              <a:rPr lang="es-ES" sz="1800" dirty="0"/>
              <a:t> in Diabetes—2023. Diabetes </a:t>
            </a:r>
            <a:r>
              <a:rPr lang="es-ES" sz="1800" dirty="0" err="1"/>
              <a:t>Care</a:t>
            </a:r>
            <a:r>
              <a:rPr lang="es-ES" sz="1800" dirty="0"/>
              <a:t> 1 </a:t>
            </a:r>
            <a:r>
              <a:rPr lang="es-ES" sz="1800" dirty="0" err="1"/>
              <a:t>January</a:t>
            </a:r>
            <a:r>
              <a:rPr lang="es-ES" sz="1800" dirty="0"/>
              <a:t> 2023; 46 (Supplement_1): S128–S139. https://doi.org/10.2337/dc23-S008</a:t>
            </a:r>
          </a:p>
          <a:p>
            <a:pPr marL="0" indent="0">
              <a:buNone/>
              <a:tabLst>
                <a:tab pos="174625" algn="l"/>
                <a:tab pos="273050" algn="l"/>
              </a:tabLst>
            </a:pPr>
            <a:endParaRPr lang="es-ES" sz="2000" dirty="0"/>
          </a:p>
        </p:txBody>
      </p:sp>
      <p:sp>
        <p:nvSpPr>
          <p:cNvPr id="2" name="Título 1">
            <a:extLst>
              <a:ext uri="{FF2B5EF4-FFF2-40B4-BE49-F238E27FC236}">
                <a16:creationId xmlns:a16="http://schemas.microsoft.com/office/drawing/2014/main" id="{344C4458-72D1-FCBB-63A1-BD5634D9550A}"/>
              </a:ext>
            </a:extLst>
          </p:cNvPr>
          <p:cNvSpPr>
            <a:spLocks noGrp="1"/>
          </p:cNvSpPr>
          <p:nvPr>
            <p:ph type="title"/>
          </p:nvPr>
        </p:nvSpPr>
        <p:spPr>
          <a:xfrm>
            <a:off x="642026" y="648442"/>
            <a:ext cx="10711774" cy="1325563"/>
          </a:xfrm>
        </p:spPr>
        <p:txBody>
          <a:bodyPr>
            <a:normAutofit/>
          </a:bodyPr>
          <a:lstStyle/>
          <a:p>
            <a:r>
              <a:rPr lang="es-ES" sz="3200" dirty="0"/>
              <a:t>BIBLIOGRAFÍA</a:t>
            </a:r>
          </a:p>
        </p:txBody>
      </p:sp>
    </p:spTree>
    <p:extLst>
      <p:ext uri="{BB962C8B-B14F-4D97-AF65-F5344CB8AC3E}">
        <p14:creationId xmlns:p14="http://schemas.microsoft.com/office/powerpoint/2010/main" val="243796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940721"/>
            <a:ext cx="10515600" cy="1035040"/>
          </a:xfrm>
        </p:spPr>
        <p:txBody>
          <a:bodyPr>
            <a:normAutofit/>
          </a:bodyPr>
          <a:lstStyle/>
          <a:p>
            <a:pPr marL="0" indent="0" algn="ctr">
              <a:buNone/>
            </a:pPr>
            <a:r>
              <a:rPr lang="es-ES" sz="2000" b="1" dirty="0">
                <a:solidFill>
                  <a:schemeClr val="bg1"/>
                </a:solidFill>
              </a:rPr>
              <a:t>Gustavo Mora Navarro</a:t>
            </a:r>
          </a:p>
          <a:p>
            <a:pPr marL="0" indent="0" algn="ctr">
              <a:buNone/>
            </a:pPr>
            <a:r>
              <a:rPr lang="es-ES" sz="2000" b="1" dirty="0">
                <a:solidFill>
                  <a:schemeClr val="bg1"/>
                </a:solidFill>
              </a:rPr>
              <a:t>@</a:t>
            </a:r>
            <a:r>
              <a:rPr lang="es-ES" sz="2000" b="1" dirty="0" err="1">
                <a:solidFill>
                  <a:schemeClr val="bg1"/>
                </a:solidFill>
              </a:rPr>
              <a:t>GMNdoc</a:t>
            </a:r>
            <a:endParaRPr lang="es-ES" sz="2000" b="1" dirty="0">
              <a:solidFill>
                <a:schemeClr val="bg1"/>
              </a:solidFill>
            </a:endParaRPr>
          </a:p>
        </p:txBody>
      </p:sp>
    </p:spTree>
    <p:extLst>
      <p:ext uri="{BB962C8B-B14F-4D97-AF65-F5344CB8AC3E}">
        <p14:creationId xmlns:p14="http://schemas.microsoft.com/office/powerpoint/2010/main" val="95772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755514" y="850323"/>
            <a:ext cx="10680970" cy="1325563"/>
          </a:xfrm>
        </p:spPr>
        <p:txBody>
          <a:bodyPr>
            <a:normAutofit/>
          </a:bodyPr>
          <a:lstStyle/>
          <a:p>
            <a:r>
              <a:rPr lang="es-ES" sz="3200" dirty="0"/>
              <a:t>CONTEXTO</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3002185" y="2175886"/>
            <a:ext cx="6022260" cy="1756884"/>
          </a:xfrm>
        </p:spPr>
        <p:txBody>
          <a:bodyPr>
            <a:normAutofit/>
          </a:bodyPr>
          <a:lstStyle/>
          <a:p>
            <a:pPr>
              <a:buFont typeface="Wingdings" panose="05000000000000000000" pitchFamily="2" charset="2"/>
              <a:buChar char="§"/>
            </a:pPr>
            <a:r>
              <a:rPr lang="es-ES" sz="2000" dirty="0"/>
              <a:t>Creciente aumento de la prevalencia de DM2.</a:t>
            </a:r>
          </a:p>
          <a:p>
            <a:pPr>
              <a:buFont typeface="Wingdings" panose="05000000000000000000" pitchFamily="2" charset="2"/>
              <a:buChar char="§"/>
            </a:pPr>
            <a:r>
              <a:rPr lang="es-ES" sz="2000" dirty="0"/>
              <a:t>Aparición de nuevos grupos terapéuticos: </a:t>
            </a:r>
            <a:r>
              <a:rPr lang="es-ES" sz="2000" dirty="0" err="1"/>
              <a:t>ADNIs</a:t>
            </a:r>
            <a:r>
              <a:rPr lang="es-ES" sz="2000" dirty="0"/>
              <a:t>.</a:t>
            </a:r>
          </a:p>
          <a:p>
            <a:pPr>
              <a:buFont typeface="Wingdings" panose="05000000000000000000" pitchFamily="2" charset="2"/>
              <a:buChar char="§"/>
            </a:pPr>
            <a:r>
              <a:rPr lang="es-ES" sz="2000" dirty="0"/>
              <a:t>Nuevas dianas terapéuticas.</a:t>
            </a:r>
          </a:p>
          <a:p>
            <a:pPr>
              <a:buFont typeface="Wingdings" panose="05000000000000000000" pitchFamily="2" charset="2"/>
              <a:buChar char="§"/>
            </a:pPr>
            <a:r>
              <a:rPr lang="es-ES" sz="2000" dirty="0"/>
              <a:t>Beneficios añadidos al buen control metabólico.</a:t>
            </a:r>
          </a:p>
        </p:txBody>
      </p:sp>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3356330" y="4407189"/>
            <a:ext cx="5479338" cy="549852"/>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chemeClr val="bg1"/>
                </a:solidFill>
              </a:rPr>
              <a:t>Inicio de </a:t>
            </a:r>
            <a:r>
              <a:rPr lang="es-ES" sz="2000" b="1" dirty="0" err="1">
                <a:solidFill>
                  <a:schemeClr val="bg1"/>
                </a:solidFill>
              </a:rPr>
              <a:t>insulinización</a:t>
            </a:r>
            <a:r>
              <a:rPr lang="es-ES" sz="2000" b="1" dirty="0">
                <a:solidFill>
                  <a:schemeClr val="bg1"/>
                </a:solidFill>
              </a:rPr>
              <a:t> “retrasado”</a:t>
            </a:r>
          </a:p>
        </p:txBody>
      </p:sp>
    </p:spTree>
    <p:extLst>
      <p:ext uri="{BB962C8B-B14F-4D97-AF65-F5344CB8AC3E}">
        <p14:creationId xmlns:p14="http://schemas.microsoft.com/office/powerpoint/2010/main" val="405555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735249" y="850326"/>
            <a:ext cx="10721502" cy="1325563"/>
          </a:xfrm>
        </p:spPr>
        <p:txBody>
          <a:bodyPr>
            <a:normAutofit/>
          </a:bodyPr>
          <a:lstStyle/>
          <a:p>
            <a:r>
              <a:rPr lang="es-ES" sz="3200" dirty="0"/>
              <a:t>CONTEXTO</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2565362" y="2175889"/>
            <a:ext cx="7061274" cy="2112295"/>
          </a:xfrm>
        </p:spPr>
        <p:txBody>
          <a:bodyPr>
            <a:normAutofit/>
          </a:bodyPr>
          <a:lstStyle/>
          <a:p>
            <a:pPr>
              <a:buFont typeface="Wingdings" panose="05000000000000000000" pitchFamily="2" charset="2"/>
              <a:buChar char="§"/>
            </a:pPr>
            <a:r>
              <a:rPr lang="es-ES" sz="2000" dirty="0"/>
              <a:t>Nuevas opciones de tratamiento combinado con insulina.</a:t>
            </a:r>
          </a:p>
          <a:p>
            <a:pPr>
              <a:buFont typeface="Wingdings" panose="05000000000000000000" pitchFamily="2" charset="2"/>
              <a:buChar char="§"/>
            </a:pPr>
            <a:r>
              <a:rPr lang="es-ES" sz="2000" dirty="0"/>
              <a:t>Nuevas sinergias.</a:t>
            </a:r>
          </a:p>
          <a:p>
            <a:pPr>
              <a:buFont typeface="Wingdings" panose="05000000000000000000" pitchFamily="2" charset="2"/>
              <a:buChar char="§"/>
            </a:pPr>
            <a:r>
              <a:rPr lang="es-ES" sz="2000" dirty="0"/>
              <a:t>Situaciones clínicas: 1ª elección.</a:t>
            </a:r>
            <a:endParaRPr lang="es-ES" sz="2000" b="1" dirty="0"/>
          </a:p>
          <a:p>
            <a:pPr>
              <a:buFont typeface="Wingdings" panose="05000000000000000000" pitchFamily="2" charset="2"/>
              <a:buChar char="§"/>
            </a:pPr>
            <a:r>
              <a:rPr lang="es-ES" sz="2000" dirty="0"/>
              <a:t>Oportunidades de la MCG.</a:t>
            </a:r>
          </a:p>
          <a:p>
            <a:pPr>
              <a:buFont typeface="Wingdings" panose="05000000000000000000" pitchFamily="2" charset="2"/>
              <a:buChar char="§"/>
            </a:pPr>
            <a:r>
              <a:rPr lang="es-ES" sz="2000" dirty="0"/>
              <a:t>Nuevas presentaciones de insulina en desarrollo.</a:t>
            </a:r>
          </a:p>
          <a:p>
            <a:pPr>
              <a:buFont typeface="Wingdings" panose="05000000000000000000" pitchFamily="2" charset="2"/>
              <a:buChar char="§"/>
            </a:pPr>
            <a:endParaRPr lang="es-ES" sz="2000" dirty="0"/>
          </a:p>
          <a:p>
            <a:pPr>
              <a:buFont typeface="Wingdings" panose="05000000000000000000" pitchFamily="2" charset="2"/>
              <a:buChar char="§"/>
            </a:pPr>
            <a:endParaRPr lang="es-ES" sz="2000" dirty="0"/>
          </a:p>
        </p:txBody>
      </p:sp>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2000250" y="4456310"/>
            <a:ext cx="7786687" cy="730053"/>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chemeClr val="bg1"/>
                </a:solidFill>
              </a:rPr>
              <a:t>Nuevo posicionamiento de la insulina en el </a:t>
            </a:r>
            <a:r>
              <a:rPr lang="es-ES" sz="2000" b="1" dirty="0" err="1">
                <a:solidFill>
                  <a:schemeClr val="bg1"/>
                </a:solidFill>
              </a:rPr>
              <a:t>tto</a:t>
            </a:r>
            <a:r>
              <a:rPr lang="es-ES" sz="2000" b="1" dirty="0">
                <a:solidFill>
                  <a:schemeClr val="bg1"/>
                </a:solidFill>
              </a:rPr>
              <a:t> de la DM2</a:t>
            </a:r>
          </a:p>
        </p:txBody>
      </p:sp>
    </p:spTree>
    <p:extLst>
      <p:ext uri="{BB962C8B-B14F-4D97-AF65-F5344CB8AC3E}">
        <p14:creationId xmlns:p14="http://schemas.microsoft.com/office/powerpoint/2010/main" val="406523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642026" y="850323"/>
            <a:ext cx="10711774" cy="1325563"/>
          </a:xfrm>
        </p:spPr>
        <p:txBody>
          <a:bodyPr>
            <a:normAutofit/>
          </a:bodyPr>
          <a:lstStyle/>
          <a:p>
            <a:r>
              <a:rPr lang="es-ES" sz="3200" dirty="0"/>
              <a:t>RECUERDO FISIOPATOLÓGICO</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2556585" y="2031423"/>
            <a:ext cx="7078829" cy="3196160"/>
          </a:xfrm>
        </p:spPr>
        <p:txBody>
          <a:bodyPr>
            <a:normAutofit/>
          </a:bodyPr>
          <a:lstStyle/>
          <a:p>
            <a:pPr>
              <a:buFont typeface="Wingdings" panose="05000000000000000000" pitchFamily="2" charset="2"/>
              <a:buChar char="§"/>
            </a:pPr>
            <a:r>
              <a:rPr lang="es-ES" sz="2000" dirty="0"/>
              <a:t>Insulina = hormona secretada por las células </a:t>
            </a:r>
            <a:r>
              <a:rPr lang="es-ES" sz="2000" dirty="0" err="1">
                <a:latin typeface="GreekC" panose="00000400000000000000" pitchFamily="2" charset="0"/>
                <a:cs typeface="GreekC" panose="00000400000000000000" pitchFamily="2" charset="0"/>
              </a:rPr>
              <a:t>b</a:t>
            </a:r>
            <a:r>
              <a:rPr lang="es-ES" sz="2000" dirty="0" err="1"/>
              <a:t>de</a:t>
            </a:r>
            <a:r>
              <a:rPr lang="es-ES" sz="2000" dirty="0"/>
              <a:t> los islotes de Langerhans del páncreas. </a:t>
            </a:r>
          </a:p>
          <a:p>
            <a:pPr>
              <a:buFont typeface="Wingdings" panose="05000000000000000000" pitchFamily="2" charset="2"/>
              <a:buChar char="§"/>
            </a:pPr>
            <a:r>
              <a:rPr lang="es-ES" sz="2000" dirty="0"/>
              <a:t>Secreción:</a:t>
            </a:r>
          </a:p>
          <a:p>
            <a:pPr lvl="1">
              <a:buFont typeface="Wingdings" panose="05000000000000000000" pitchFamily="2" charset="2"/>
              <a:buChar char="§"/>
            </a:pPr>
            <a:r>
              <a:rPr lang="es-ES" sz="2000" dirty="0"/>
              <a:t>Deriva de la ingesta de alimentos.</a:t>
            </a:r>
          </a:p>
          <a:p>
            <a:pPr lvl="1">
              <a:buFont typeface="Wingdings" panose="05000000000000000000" pitchFamily="2" charset="2"/>
              <a:buChar char="§"/>
            </a:pPr>
            <a:r>
              <a:rPr lang="es-ES" sz="2000" dirty="0"/>
              <a:t>Por estimulación de las </a:t>
            </a:r>
            <a:r>
              <a:rPr lang="es-ES" sz="2000" dirty="0" err="1"/>
              <a:t>incretinas</a:t>
            </a:r>
            <a:r>
              <a:rPr lang="es-ES" sz="2000" dirty="0"/>
              <a:t> (GLP1 y GIP)</a:t>
            </a:r>
          </a:p>
          <a:p>
            <a:pPr>
              <a:buFont typeface="Wingdings" panose="05000000000000000000" pitchFamily="2" charset="2"/>
              <a:buChar char="§"/>
            </a:pPr>
            <a:r>
              <a:rPr lang="es-ES" sz="2000" dirty="0"/>
              <a:t>DM2 = Hiperglucemia derivada del deterioro de diversos mecanismos regulatorios.</a:t>
            </a:r>
          </a:p>
          <a:p>
            <a:pPr lvl="1">
              <a:buFont typeface="Wingdings" panose="05000000000000000000" pitchFamily="2" charset="2"/>
              <a:buChar char="§"/>
            </a:pPr>
            <a:r>
              <a:rPr lang="es-ES" sz="2000" dirty="0"/>
              <a:t>Deterioro progresivo.</a:t>
            </a:r>
          </a:p>
          <a:p>
            <a:pPr lvl="1">
              <a:buFont typeface="Wingdings" panose="05000000000000000000" pitchFamily="2" charset="2"/>
              <a:buChar char="§"/>
            </a:pPr>
            <a:r>
              <a:rPr lang="es-ES" sz="2000" dirty="0"/>
              <a:t>Fracaso de los </a:t>
            </a:r>
            <a:r>
              <a:rPr lang="es-ES" sz="2000" dirty="0" err="1"/>
              <a:t>ADNIs</a:t>
            </a:r>
            <a:r>
              <a:rPr lang="es-ES" sz="2000" dirty="0"/>
              <a:t>.</a:t>
            </a:r>
          </a:p>
          <a:p>
            <a:endParaRPr lang="es-ES" sz="2000" dirty="0"/>
          </a:p>
        </p:txBody>
      </p:sp>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2649234" y="5528442"/>
            <a:ext cx="6893529" cy="671513"/>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chemeClr val="bg1"/>
                </a:solidFill>
              </a:rPr>
              <a:t>Necesidad de Insulina en la evolución de la DM2</a:t>
            </a:r>
          </a:p>
        </p:txBody>
      </p:sp>
    </p:spTree>
    <p:extLst>
      <p:ext uri="{BB962C8B-B14F-4D97-AF65-F5344CB8AC3E}">
        <p14:creationId xmlns:p14="http://schemas.microsoft.com/office/powerpoint/2010/main" val="33978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622570" y="534831"/>
            <a:ext cx="10558159" cy="1325563"/>
          </a:xfrm>
        </p:spPr>
        <p:txBody>
          <a:bodyPr>
            <a:normAutofit/>
          </a:bodyPr>
          <a:lstStyle/>
          <a:p>
            <a:r>
              <a:rPr lang="es-ES" sz="3200" dirty="0"/>
              <a:t>PERFILES DE INSULINA: OPORTUNIDADES</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805482" y="1827761"/>
            <a:ext cx="5847568" cy="2597094"/>
          </a:xfrm>
        </p:spPr>
        <p:txBody>
          <a:bodyPr>
            <a:normAutofit/>
          </a:bodyPr>
          <a:lstStyle/>
          <a:p>
            <a:pPr marL="87313" indent="-87313">
              <a:buFont typeface="Wingdings" panose="05000000000000000000" pitchFamily="2" charset="2"/>
              <a:buChar char="§"/>
            </a:pPr>
            <a:r>
              <a:rPr lang="es-ES" sz="2000" dirty="0"/>
              <a:t>Insulinas basales:</a:t>
            </a:r>
          </a:p>
          <a:p>
            <a:pPr marL="285750" lvl="1" indent="-12700">
              <a:buFont typeface="Segoe UI" panose="020B0502040204020203" pitchFamily="34" charset="0"/>
              <a:buChar char="‐"/>
            </a:pPr>
            <a:r>
              <a:rPr lang="es-ES" sz="1600" dirty="0"/>
              <a:t>Insulinas intermedias. NPH </a:t>
            </a:r>
          </a:p>
          <a:p>
            <a:pPr marL="285750" lvl="1" indent="-12700">
              <a:buFont typeface="Segoe UI" panose="020B0502040204020203" pitchFamily="34" charset="0"/>
              <a:buChar char="‐"/>
            </a:pPr>
            <a:r>
              <a:rPr lang="es-ES" sz="1600" dirty="0"/>
              <a:t>Insulinas prolongadas: </a:t>
            </a:r>
            <a:r>
              <a:rPr lang="es-ES" sz="1600" dirty="0" err="1"/>
              <a:t>Detemir</a:t>
            </a:r>
            <a:r>
              <a:rPr lang="es-ES" sz="1600" dirty="0"/>
              <a:t>, </a:t>
            </a:r>
            <a:r>
              <a:rPr lang="es-ES" sz="1600" dirty="0" err="1"/>
              <a:t>Glargina</a:t>
            </a:r>
            <a:r>
              <a:rPr lang="es-ES" sz="1600" dirty="0"/>
              <a:t> 100, </a:t>
            </a:r>
            <a:r>
              <a:rPr lang="es-ES" sz="1600" dirty="0" err="1"/>
              <a:t>Glargina</a:t>
            </a:r>
            <a:r>
              <a:rPr lang="es-ES" sz="1600" dirty="0"/>
              <a:t> 300 y </a:t>
            </a:r>
            <a:r>
              <a:rPr lang="es-ES" sz="1600" dirty="0" err="1"/>
              <a:t>Degludec</a:t>
            </a:r>
            <a:r>
              <a:rPr lang="es-ES" sz="1600" dirty="0"/>
              <a:t>.</a:t>
            </a:r>
          </a:p>
          <a:p>
            <a:pPr marL="87313" indent="-87313">
              <a:buFont typeface="Wingdings" panose="05000000000000000000" pitchFamily="2" charset="2"/>
              <a:buChar char="§"/>
            </a:pPr>
            <a:r>
              <a:rPr lang="es-ES" sz="2000" dirty="0"/>
              <a:t>Insulinas </a:t>
            </a:r>
            <a:r>
              <a:rPr lang="es-ES" sz="2000" dirty="0" err="1"/>
              <a:t>prandiales</a:t>
            </a:r>
            <a:r>
              <a:rPr lang="es-ES" sz="2000" dirty="0"/>
              <a:t>:</a:t>
            </a:r>
          </a:p>
          <a:p>
            <a:pPr marL="285750" lvl="1" indent="-12700">
              <a:buFont typeface="Segoe UI" panose="020B0502040204020203" pitchFamily="34" charset="0"/>
              <a:buChar char="‐"/>
            </a:pPr>
            <a:r>
              <a:rPr lang="es-ES" sz="1600" dirty="0"/>
              <a:t>Insulina rápida.</a:t>
            </a:r>
          </a:p>
          <a:p>
            <a:pPr marL="285750" lvl="1" indent="-12700">
              <a:buFont typeface="Segoe UI" panose="020B0502040204020203" pitchFamily="34" charset="0"/>
              <a:buChar char="‐"/>
            </a:pPr>
            <a:r>
              <a:rPr lang="es-ES" sz="1600" dirty="0"/>
              <a:t>Insulinas ultrarrápidas: </a:t>
            </a:r>
            <a:r>
              <a:rPr lang="es-ES" sz="1600" dirty="0" err="1"/>
              <a:t>lispro</a:t>
            </a:r>
            <a:r>
              <a:rPr lang="es-ES" sz="1600" dirty="0"/>
              <a:t>, </a:t>
            </a:r>
            <a:r>
              <a:rPr lang="es-ES" sz="1600" dirty="0" err="1"/>
              <a:t>glulisina</a:t>
            </a:r>
            <a:r>
              <a:rPr lang="es-ES" sz="1600" dirty="0"/>
              <a:t>, </a:t>
            </a:r>
            <a:r>
              <a:rPr lang="es-ES" sz="1600" dirty="0" err="1"/>
              <a:t>aspart</a:t>
            </a:r>
            <a:r>
              <a:rPr lang="es-ES" sz="1600" dirty="0"/>
              <a:t> y </a:t>
            </a:r>
            <a:r>
              <a:rPr lang="es-ES" sz="1600" dirty="0" err="1"/>
              <a:t>fiasp</a:t>
            </a:r>
            <a:r>
              <a:rPr lang="es-ES" sz="1600" dirty="0"/>
              <a:t>. </a:t>
            </a:r>
          </a:p>
          <a:p>
            <a:pPr marL="87313" indent="-87313">
              <a:buFont typeface="Wingdings" panose="05000000000000000000" pitchFamily="2" charset="2"/>
              <a:buChar char="§"/>
            </a:pPr>
            <a:r>
              <a:rPr lang="es-ES" sz="2000" dirty="0"/>
              <a:t>Mezclas prefijadas de insulina.</a:t>
            </a:r>
          </a:p>
        </p:txBody>
      </p:sp>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816920" y="5717785"/>
            <a:ext cx="10558159" cy="466725"/>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a:solidFill>
                  <a:schemeClr val="bg1"/>
                </a:solidFill>
              </a:rPr>
              <a:t>Hacen a la insulina la 1ª opción terapéutica en determinadas situaciones.</a:t>
            </a:r>
          </a:p>
        </p:txBody>
      </p:sp>
      <p:pic>
        <p:nvPicPr>
          <p:cNvPr id="5" name="Imagen 4"/>
          <p:cNvPicPr>
            <a:picLocks noChangeAspect="1"/>
          </p:cNvPicPr>
          <p:nvPr/>
        </p:nvPicPr>
        <p:blipFill rotWithShape="1">
          <a:blip r:embed="rId3"/>
          <a:srcRect l="13949" t="14238" r="39366" b="12415"/>
          <a:stretch/>
        </p:blipFill>
        <p:spPr>
          <a:xfrm>
            <a:off x="6957851" y="1753889"/>
            <a:ext cx="4415463" cy="3721530"/>
          </a:xfrm>
          <a:prstGeom prst="rect">
            <a:avLst/>
          </a:prstGeom>
        </p:spPr>
      </p:pic>
    </p:spTree>
    <p:extLst>
      <p:ext uri="{BB962C8B-B14F-4D97-AF65-F5344CB8AC3E}">
        <p14:creationId xmlns:p14="http://schemas.microsoft.com/office/powerpoint/2010/main" val="34087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4C1D165-23A7-4294-EDF3-6ABCFC9DC06D}"/>
              </a:ext>
            </a:extLst>
          </p:cNvPr>
          <p:cNvSpPr>
            <a:spLocks noGrp="1"/>
          </p:cNvSpPr>
          <p:nvPr>
            <p:ph type="title"/>
          </p:nvPr>
        </p:nvSpPr>
        <p:spPr>
          <a:xfrm>
            <a:off x="838200" y="873797"/>
            <a:ext cx="10515600" cy="1325563"/>
          </a:xfrm>
        </p:spPr>
        <p:txBody>
          <a:bodyPr>
            <a:normAutofit/>
          </a:bodyPr>
          <a:lstStyle/>
          <a:p>
            <a:r>
              <a:rPr lang="es-ES" sz="3200" dirty="0"/>
              <a:t>POSICIONAMIENTO DE INSULINA</a:t>
            </a:r>
          </a:p>
        </p:txBody>
      </p:sp>
      <p:grpSp>
        <p:nvGrpSpPr>
          <p:cNvPr id="2" name="Grupo 1">
            <a:extLst>
              <a:ext uri="{FF2B5EF4-FFF2-40B4-BE49-F238E27FC236}">
                <a16:creationId xmlns:a16="http://schemas.microsoft.com/office/drawing/2014/main" id="{62C42236-3003-7D92-6BC9-4CABC57D1DDE}"/>
              </a:ext>
            </a:extLst>
          </p:cNvPr>
          <p:cNvGrpSpPr/>
          <p:nvPr/>
        </p:nvGrpSpPr>
        <p:grpSpPr>
          <a:xfrm>
            <a:off x="2394624" y="2426808"/>
            <a:ext cx="7402751" cy="2963271"/>
            <a:chOff x="2300423" y="2316108"/>
            <a:chExt cx="7402751" cy="2963271"/>
          </a:xfrm>
        </p:grpSpPr>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2300424" y="2316108"/>
              <a:ext cx="7402750" cy="676879"/>
            </a:xfrm>
            <a:prstGeom prst="rect">
              <a:avLst/>
            </a:prstGeom>
            <a:solidFill>
              <a:srgbClr val="C00000"/>
            </a:solidFill>
          </p:spPr>
          <p:txBody>
            <a:bodyPr vert="horz" lIns="91440" tIns="45720" rIns="91440" bIns="45720" rtlCol="0" anchor="ctr">
              <a:normAutofit/>
            </a:bodyPr>
            <a:lstStyle>
              <a:defPPr>
                <a:defRPr lang="es-ES"/>
              </a:defPPr>
              <a:lvl1pPr indent="0">
                <a:lnSpc>
                  <a:spcPct val="90000"/>
                </a:lnSpc>
                <a:spcBef>
                  <a:spcPts val="1000"/>
                </a:spcBef>
                <a:buFont typeface="Arial" panose="020B0604020202020204" pitchFamily="34" charset="0"/>
                <a:buNone/>
                <a:defRPr sz="2000" b="1" i="0">
                  <a:solidFill>
                    <a:schemeClr val="bg1"/>
                  </a:solidFill>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b="0" i="0">
                  <a:latin typeface="Segoe UI" panose="020B0502040204020203" pitchFamily="34" charset="0"/>
                  <a:cs typeface="Segoe UI" panose="020B0502040204020203" pitchFamily="34" charset="0"/>
                </a:defRPr>
              </a:lvl2pPr>
              <a:lvl3pPr marL="1143000" indent="-228600">
                <a:lnSpc>
                  <a:spcPct val="90000"/>
                </a:lnSpc>
                <a:spcBef>
                  <a:spcPts val="500"/>
                </a:spcBef>
                <a:buFont typeface="Arial" panose="020B0604020202020204" pitchFamily="34" charset="0"/>
                <a:buChar char="•"/>
                <a:defRPr sz="2000" b="0" i="0">
                  <a:latin typeface="Segoe UI" panose="020B0502040204020203" pitchFamily="34" charset="0"/>
                  <a:cs typeface="Segoe UI" panose="020B0502040204020203" pitchFamily="34" charset="0"/>
                </a:defRPr>
              </a:lvl3pPr>
              <a:lvl4pPr marL="16002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1. Necesidad de Insulina en la evolución de la DM2</a:t>
              </a:r>
            </a:p>
          </p:txBody>
        </p:sp>
        <p:sp>
          <p:nvSpPr>
            <p:cNvPr id="5" name="Marcador de contenido 2">
              <a:extLst>
                <a:ext uri="{FF2B5EF4-FFF2-40B4-BE49-F238E27FC236}">
                  <a16:creationId xmlns:a16="http://schemas.microsoft.com/office/drawing/2014/main" id="{38B7B7E5-BE2F-5F0C-0E8F-3A3EC56CAA26}"/>
                </a:ext>
              </a:extLst>
            </p:cNvPr>
            <p:cNvSpPr txBox="1">
              <a:spLocks/>
            </p:cNvSpPr>
            <p:nvPr/>
          </p:nvSpPr>
          <p:spPr>
            <a:xfrm>
              <a:off x="2300423" y="3498826"/>
              <a:ext cx="7402750" cy="637357"/>
            </a:xfrm>
            <a:prstGeom prst="rect">
              <a:avLst/>
            </a:prstGeom>
            <a:solidFill>
              <a:srgbClr val="C00000"/>
            </a:solidFill>
          </p:spPr>
          <p:txBody>
            <a:bodyPr vert="horz" lIns="91440" tIns="45720" rIns="91440" bIns="45720" rtlCol="0" anchor="ctr">
              <a:normAutofit/>
            </a:bodyPr>
            <a:lstStyle>
              <a:defPPr>
                <a:defRPr lang="es-ES"/>
              </a:defPPr>
              <a:lvl1pPr indent="0">
                <a:lnSpc>
                  <a:spcPct val="90000"/>
                </a:lnSpc>
                <a:spcBef>
                  <a:spcPts val="1000"/>
                </a:spcBef>
                <a:buFont typeface="Arial" panose="020B0604020202020204" pitchFamily="34" charset="0"/>
                <a:buNone/>
                <a:defRPr sz="2000" b="1" i="0">
                  <a:solidFill>
                    <a:schemeClr val="bg1"/>
                  </a:solidFill>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b="0" i="0">
                  <a:latin typeface="Segoe UI" panose="020B0502040204020203" pitchFamily="34" charset="0"/>
                  <a:cs typeface="Segoe UI" panose="020B0502040204020203" pitchFamily="34" charset="0"/>
                </a:defRPr>
              </a:lvl2pPr>
              <a:lvl3pPr marL="1143000" indent="-228600">
                <a:lnSpc>
                  <a:spcPct val="90000"/>
                </a:lnSpc>
                <a:spcBef>
                  <a:spcPts val="500"/>
                </a:spcBef>
                <a:buFont typeface="Arial" panose="020B0604020202020204" pitchFamily="34" charset="0"/>
                <a:buChar char="•"/>
                <a:defRPr sz="2000" b="0" i="0">
                  <a:latin typeface="Segoe UI" panose="020B0502040204020203" pitchFamily="34" charset="0"/>
                  <a:cs typeface="Segoe UI" panose="020B0502040204020203" pitchFamily="34" charset="0"/>
                </a:defRPr>
              </a:lvl3pPr>
              <a:lvl4pPr marL="16002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2. Primera opción terapéutica en determinadas situaciones</a:t>
              </a:r>
            </a:p>
          </p:txBody>
        </p:sp>
        <p:sp>
          <p:nvSpPr>
            <p:cNvPr id="7" name="Marcador de contenido 2">
              <a:extLst>
                <a:ext uri="{FF2B5EF4-FFF2-40B4-BE49-F238E27FC236}">
                  <a16:creationId xmlns:a16="http://schemas.microsoft.com/office/drawing/2014/main" id="{38B7B7E5-BE2F-5F0C-0E8F-3A3EC56CAA26}"/>
                </a:ext>
              </a:extLst>
            </p:cNvPr>
            <p:cNvSpPr txBox="1">
              <a:spLocks/>
            </p:cNvSpPr>
            <p:nvPr/>
          </p:nvSpPr>
          <p:spPr>
            <a:xfrm>
              <a:off x="2300423" y="4642022"/>
              <a:ext cx="7402750" cy="637357"/>
            </a:xfrm>
            <a:prstGeom prst="rect">
              <a:avLst/>
            </a:prstGeom>
            <a:solidFill>
              <a:srgbClr val="C00000"/>
            </a:solidFill>
          </p:spPr>
          <p:txBody>
            <a:bodyPr vert="horz" lIns="91440" tIns="45720" rIns="91440" bIns="45720" rtlCol="0" anchor="ctr">
              <a:normAutofit/>
            </a:bodyPr>
            <a:lstStyle>
              <a:defPPr>
                <a:defRPr lang="es-ES"/>
              </a:defPPr>
              <a:lvl1pPr indent="0">
                <a:lnSpc>
                  <a:spcPct val="90000"/>
                </a:lnSpc>
                <a:spcBef>
                  <a:spcPts val="1000"/>
                </a:spcBef>
                <a:buFont typeface="Arial" panose="020B0604020202020204" pitchFamily="34" charset="0"/>
                <a:buNone/>
                <a:defRPr sz="2000" b="1" i="0">
                  <a:solidFill>
                    <a:schemeClr val="bg1"/>
                  </a:solidFill>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b="0" i="0">
                  <a:latin typeface="Segoe UI" panose="020B0502040204020203" pitchFamily="34" charset="0"/>
                  <a:cs typeface="Segoe UI" panose="020B0502040204020203" pitchFamily="34" charset="0"/>
                </a:defRPr>
              </a:lvl2pPr>
              <a:lvl3pPr marL="1143000" indent="-228600">
                <a:lnSpc>
                  <a:spcPct val="90000"/>
                </a:lnSpc>
                <a:spcBef>
                  <a:spcPts val="500"/>
                </a:spcBef>
                <a:buFont typeface="Arial" panose="020B0604020202020204" pitchFamily="34" charset="0"/>
                <a:buChar char="•"/>
                <a:defRPr sz="2000" b="0" i="0">
                  <a:latin typeface="Segoe UI" panose="020B0502040204020203" pitchFamily="34" charset="0"/>
                  <a:cs typeface="Segoe UI" panose="020B0502040204020203" pitchFamily="34" charset="0"/>
                </a:defRPr>
              </a:lvl3pPr>
              <a:lvl4pPr marL="16002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3. Nuevas sinergias</a:t>
              </a:r>
            </a:p>
          </p:txBody>
        </p:sp>
      </p:grpSp>
    </p:spTree>
    <p:extLst>
      <p:ext uri="{BB962C8B-B14F-4D97-AF65-F5344CB8AC3E}">
        <p14:creationId xmlns:p14="http://schemas.microsoft.com/office/powerpoint/2010/main" val="236966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38B7B7E5-BE2F-5F0C-0E8F-3A3EC56CAA26}"/>
              </a:ext>
            </a:extLst>
          </p:cNvPr>
          <p:cNvSpPr txBox="1">
            <a:spLocks/>
          </p:cNvSpPr>
          <p:nvPr/>
        </p:nvSpPr>
        <p:spPr>
          <a:xfrm>
            <a:off x="299545" y="1179474"/>
            <a:ext cx="3408148" cy="925885"/>
          </a:xfrm>
          <a:prstGeom prst="rect">
            <a:avLst/>
          </a:prstGeom>
          <a:solidFill>
            <a:srgbClr val="C00000"/>
          </a:solidFill>
        </p:spPr>
        <p:txBody>
          <a:bodyPr vert="horz" lIns="91440" tIns="45720" rIns="91440" bIns="45720" rtlCol="0" anchor="ctr">
            <a:normAutofit/>
          </a:bodyPr>
          <a:lstStyle>
            <a:defPPr>
              <a:defRPr lang="es-ES"/>
            </a:defPPr>
            <a:lvl1pPr indent="0">
              <a:lnSpc>
                <a:spcPct val="90000"/>
              </a:lnSpc>
              <a:spcBef>
                <a:spcPts val="1000"/>
              </a:spcBef>
              <a:buFont typeface="Arial" panose="020B0604020202020204" pitchFamily="34" charset="0"/>
              <a:buNone/>
              <a:defRPr sz="2000" b="1" i="0">
                <a:solidFill>
                  <a:schemeClr val="bg1"/>
                </a:solidFill>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b="0" i="0">
                <a:latin typeface="Segoe UI" panose="020B0502040204020203" pitchFamily="34" charset="0"/>
                <a:cs typeface="Segoe UI" panose="020B0502040204020203" pitchFamily="34" charset="0"/>
              </a:defRPr>
            </a:lvl2pPr>
            <a:lvl3pPr marL="1143000" indent="-228600">
              <a:lnSpc>
                <a:spcPct val="90000"/>
              </a:lnSpc>
              <a:spcBef>
                <a:spcPts val="500"/>
              </a:spcBef>
              <a:buFont typeface="Arial" panose="020B0604020202020204" pitchFamily="34" charset="0"/>
              <a:buChar char="•"/>
              <a:defRPr sz="2000" b="0" i="0">
                <a:latin typeface="Segoe UI" panose="020B0502040204020203" pitchFamily="34" charset="0"/>
                <a:cs typeface="Segoe UI" panose="020B0502040204020203" pitchFamily="34" charset="0"/>
              </a:defRPr>
            </a:lvl3pPr>
            <a:lvl4pPr marL="16002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1. Necesidad de Insulina en la evolución de la DM2</a:t>
            </a:r>
          </a:p>
        </p:txBody>
      </p:sp>
      <p:pic>
        <p:nvPicPr>
          <p:cNvPr id="3" name="Imagen 2"/>
          <p:cNvPicPr>
            <a:picLocks noChangeAspect="1"/>
          </p:cNvPicPr>
          <p:nvPr/>
        </p:nvPicPr>
        <p:blipFill rotWithShape="1">
          <a:blip r:embed="rId3"/>
          <a:srcRect l="24221" t="14487" r="24583" b="18244"/>
          <a:stretch/>
        </p:blipFill>
        <p:spPr>
          <a:xfrm>
            <a:off x="3846786" y="925970"/>
            <a:ext cx="8045669" cy="5671260"/>
          </a:xfrm>
          <a:prstGeom prst="rect">
            <a:avLst/>
          </a:prstGeom>
        </p:spPr>
      </p:pic>
      <p:sp>
        <p:nvSpPr>
          <p:cNvPr id="8" name="Elipse 7"/>
          <p:cNvSpPr/>
          <p:nvPr/>
        </p:nvSpPr>
        <p:spPr>
          <a:xfrm>
            <a:off x="7869620" y="3350056"/>
            <a:ext cx="1008282" cy="823087"/>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3846786" y="925970"/>
            <a:ext cx="1831369" cy="143289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a:t>
            </a:r>
          </a:p>
        </p:txBody>
      </p:sp>
    </p:spTree>
    <p:extLst>
      <p:ext uri="{BB962C8B-B14F-4D97-AF65-F5344CB8AC3E}">
        <p14:creationId xmlns:p14="http://schemas.microsoft.com/office/powerpoint/2010/main" val="29556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164" t="14846" r="19583" b="6641"/>
          <a:stretch/>
        </p:blipFill>
        <p:spPr>
          <a:xfrm>
            <a:off x="2006468" y="950300"/>
            <a:ext cx="8140423" cy="5690603"/>
          </a:xfrm>
          <a:prstGeom prst="rect">
            <a:avLst/>
          </a:prstGeom>
        </p:spPr>
      </p:pic>
      <p:pic>
        <p:nvPicPr>
          <p:cNvPr id="5" name="Imagen 4"/>
          <p:cNvPicPr>
            <a:picLocks noChangeAspect="1"/>
          </p:cNvPicPr>
          <p:nvPr/>
        </p:nvPicPr>
        <p:blipFill>
          <a:blip r:embed="rId3"/>
          <a:stretch>
            <a:fillRect/>
          </a:stretch>
        </p:blipFill>
        <p:spPr>
          <a:xfrm>
            <a:off x="1871421" y="830966"/>
            <a:ext cx="2311357" cy="1508424"/>
          </a:xfrm>
          <a:prstGeom prst="rect">
            <a:avLst/>
          </a:prstGeom>
        </p:spPr>
      </p:pic>
      <p:sp>
        <p:nvSpPr>
          <p:cNvPr id="3" name="Triángulo 2">
            <a:extLst>
              <a:ext uri="{FF2B5EF4-FFF2-40B4-BE49-F238E27FC236}">
                <a16:creationId xmlns:a16="http://schemas.microsoft.com/office/drawing/2014/main" id="{8118A992-CFEB-45F0-B558-502EFD8D0841}"/>
              </a:ext>
            </a:extLst>
          </p:cNvPr>
          <p:cNvSpPr/>
          <p:nvPr/>
        </p:nvSpPr>
        <p:spPr>
          <a:xfrm>
            <a:off x="3764478" y="1347672"/>
            <a:ext cx="5949538" cy="2200081"/>
          </a:xfrm>
          <a:custGeom>
            <a:avLst/>
            <a:gdLst>
              <a:gd name="connsiteX0" fmla="*/ 0 w 5949538"/>
              <a:gd name="connsiteY0" fmla="*/ 1962575 h 1962575"/>
              <a:gd name="connsiteX1" fmla="*/ 2974769 w 5949538"/>
              <a:gd name="connsiteY1" fmla="*/ 0 h 1962575"/>
              <a:gd name="connsiteX2" fmla="*/ 5949538 w 5949538"/>
              <a:gd name="connsiteY2" fmla="*/ 1962575 h 1962575"/>
              <a:gd name="connsiteX3" fmla="*/ 0 w 5949538"/>
              <a:gd name="connsiteY3" fmla="*/ 1962575 h 1962575"/>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 name="connsiteX0" fmla="*/ 0 w 5949538"/>
              <a:gd name="connsiteY0" fmla="*/ 2200081 h 2200081"/>
              <a:gd name="connsiteX1" fmla="*/ 2962894 w 5949538"/>
              <a:gd name="connsiteY1" fmla="*/ 0 h 2200081"/>
              <a:gd name="connsiteX2" fmla="*/ 5949538 w 5949538"/>
              <a:gd name="connsiteY2" fmla="*/ 2200081 h 2200081"/>
              <a:gd name="connsiteX3" fmla="*/ 0 w 5949538"/>
              <a:gd name="connsiteY3" fmla="*/ 2200081 h 2200081"/>
            </a:gdLst>
            <a:ahLst/>
            <a:cxnLst>
              <a:cxn ang="0">
                <a:pos x="connsiteX0" y="connsiteY0"/>
              </a:cxn>
              <a:cxn ang="0">
                <a:pos x="connsiteX1" y="connsiteY1"/>
              </a:cxn>
              <a:cxn ang="0">
                <a:pos x="connsiteX2" y="connsiteY2"/>
              </a:cxn>
              <a:cxn ang="0">
                <a:pos x="connsiteX3" y="connsiteY3"/>
              </a:cxn>
            </a:cxnLst>
            <a:rect l="l" t="t" r="r" b="b"/>
            <a:pathLst>
              <a:path w="5949538" h="2200081">
                <a:moveTo>
                  <a:pt x="0" y="2200081"/>
                </a:moveTo>
                <a:cubicBezTo>
                  <a:pt x="203860" y="1454845"/>
                  <a:pt x="633351" y="68342"/>
                  <a:pt x="2962894" y="0"/>
                </a:cubicBezTo>
                <a:cubicBezTo>
                  <a:pt x="5157850" y="56466"/>
                  <a:pt x="5880266" y="1395469"/>
                  <a:pt x="5949538" y="2200081"/>
                </a:cubicBezTo>
                <a:lnTo>
                  <a:pt x="0" y="2200081"/>
                </a:lnTo>
                <a:close/>
              </a:path>
            </a:pathLst>
          </a:cu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10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1425964" y="1974274"/>
            <a:ext cx="9340070" cy="4000572"/>
          </a:xfrm>
        </p:spPr>
        <p:txBody>
          <a:bodyPr>
            <a:normAutofit/>
          </a:bodyPr>
          <a:lstStyle/>
          <a:p>
            <a:pPr marL="273050" indent="-273050">
              <a:buFont typeface="+mj-lt"/>
              <a:buAutoNum type="arabicPeriod"/>
            </a:pPr>
            <a:r>
              <a:rPr lang="es-ES" sz="2000" dirty="0"/>
              <a:t>Hiperglucemias elevadas (&gt; 250-300 mg/dl) + cetonuria + síntomas cardinales.</a:t>
            </a:r>
          </a:p>
          <a:p>
            <a:pPr marL="622300" lvl="2" indent="-165100">
              <a:buFont typeface="Wingdings" panose="05000000000000000000" pitchFamily="2" charset="2"/>
              <a:buChar char="§"/>
            </a:pPr>
            <a:r>
              <a:rPr lang="es-ES" dirty="0"/>
              <a:t>Debut diabético muy sintomático.</a:t>
            </a:r>
          </a:p>
          <a:p>
            <a:pPr marL="622300" lvl="2" indent="-165100">
              <a:buFont typeface="Wingdings" panose="05000000000000000000" pitchFamily="2" charset="2"/>
              <a:buChar char="§"/>
            </a:pPr>
            <a:r>
              <a:rPr lang="es-ES" dirty="0"/>
              <a:t>Situaciones de mal control metabólico</a:t>
            </a:r>
            <a:r>
              <a:rPr lang="es-ES" sz="1600" dirty="0"/>
              <a:t>.</a:t>
            </a:r>
          </a:p>
          <a:p>
            <a:pPr marL="622300" lvl="2" indent="-165100">
              <a:buFont typeface="Wingdings" panose="05000000000000000000" pitchFamily="2" charset="2"/>
              <a:buChar char="§"/>
            </a:pPr>
            <a:r>
              <a:rPr lang="es-ES" sz="2000" dirty="0"/>
              <a:t>Enfermedades intercurrentes.</a:t>
            </a:r>
          </a:p>
          <a:p>
            <a:pPr marL="622300" lvl="2" indent="-165100">
              <a:buFont typeface="Wingdings" panose="05000000000000000000" pitchFamily="2" charset="2"/>
              <a:buChar char="§"/>
            </a:pPr>
            <a:endParaRPr lang="es-ES" sz="1000" dirty="0"/>
          </a:p>
          <a:p>
            <a:pPr marL="273050" indent="-273050">
              <a:buFont typeface="+mj-lt"/>
              <a:buAutoNum type="arabicPeriod"/>
            </a:pPr>
            <a:r>
              <a:rPr lang="es-ES" sz="2000" dirty="0"/>
              <a:t>Hiperglucemia inducida por glucocorticoides.</a:t>
            </a:r>
          </a:p>
          <a:p>
            <a:pPr marL="273050" indent="-273050">
              <a:buFont typeface="+mj-lt"/>
              <a:buAutoNum type="arabicPeriod"/>
            </a:pPr>
            <a:endParaRPr lang="es-ES" sz="1000" dirty="0"/>
          </a:p>
          <a:p>
            <a:pPr marL="273050" indent="-273050">
              <a:buFont typeface="+mj-lt"/>
              <a:buAutoNum type="arabicPeriod"/>
            </a:pPr>
            <a:r>
              <a:rPr lang="es-ES" sz="2000" dirty="0"/>
              <a:t>Enfermedad renal crónica avanzada con filtrados glomerulares bajos (FG&lt;30).</a:t>
            </a:r>
          </a:p>
          <a:p>
            <a:pPr marL="273050" indent="-273050">
              <a:buFont typeface="+mj-lt"/>
              <a:buAutoNum type="arabicPeriod"/>
            </a:pPr>
            <a:endParaRPr lang="es-ES" sz="1000" dirty="0"/>
          </a:p>
          <a:p>
            <a:pPr marL="273050" indent="-273050">
              <a:buFont typeface="+mj-lt"/>
              <a:buAutoNum type="arabicPeriod"/>
            </a:pPr>
            <a:r>
              <a:rPr lang="es-ES" sz="2000" dirty="0"/>
              <a:t>Personas con DM2 en situación de fragilidad o en cuidados paliativos. </a:t>
            </a:r>
          </a:p>
          <a:p>
            <a:pPr marL="273050" indent="-273050">
              <a:buFont typeface="+mj-lt"/>
              <a:buAutoNum type="arabicPeriod"/>
            </a:pPr>
            <a:endParaRPr lang="es-ES" sz="1000" dirty="0"/>
          </a:p>
          <a:p>
            <a:pPr marL="273050" indent="-273050">
              <a:buFont typeface="+mj-lt"/>
              <a:buAutoNum type="arabicPeriod"/>
            </a:pPr>
            <a:r>
              <a:rPr lang="es-ES" sz="2000" dirty="0"/>
              <a:t>Embarazo.</a:t>
            </a:r>
          </a:p>
          <a:p>
            <a:pPr marL="273050" indent="-273050">
              <a:buFont typeface="+mj-lt"/>
              <a:buAutoNum type="arabicPeriod"/>
            </a:pPr>
            <a:endParaRPr lang="es-ES" sz="2000" dirty="0"/>
          </a:p>
        </p:txBody>
      </p:sp>
      <p:sp>
        <p:nvSpPr>
          <p:cNvPr id="3" name="Marcador de contenido 2">
            <a:extLst>
              <a:ext uri="{FF2B5EF4-FFF2-40B4-BE49-F238E27FC236}">
                <a16:creationId xmlns:a16="http://schemas.microsoft.com/office/drawing/2014/main" id="{DD331A3C-AE82-8E4B-B48F-E071EF9D5738}"/>
              </a:ext>
            </a:extLst>
          </p:cNvPr>
          <p:cNvSpPr txBox="1">
            <a:spLocks/>
          </p:cNvSpPr>
          <p:nvPr/>
        </p:nvSpPr>
        <p:spPr>
          <a:xfrm>
            <a:off x="816920" y="1217110"/>
            <a:ext cx="10558159" cy="466725"/>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b="1" dirty="0">
                <a:solidFill>
                  <a:schemeClr val="bg1"/>
                </a:solidFill>
              </a:rPr>
              <a:t>2. Primera opción terapéutica en determinadas situaciones</a:t>
            </a:r>
          </a:p>
        </p:txBody>
      </p:sp>
    </p:spTree>
    <p:extLst>
      <p:ext uri="{BB962C8B-B14F-4D97-AF65-F5344CB8AC3E}">
        <p14:creationId xmlns:p14="http://schemas.microsoft.com/office/powerpoint/2010/main" val="454223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1825</Words>
  <Application>Microsoft Macintosh PowerPoint</Application>
  <PresentationFormat>Panorámica</PresentationFormat>
  <Paragraphs>92</Paragraphs>
  <Slides>14</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GreekC</vt:lpstr>
      <vt:lpstr>Segoe UI</vt:lpstr>
      <vt:lpstr>Segoe UI Semibold</vt:lpstr>
      <vt:lpstr>Segoe UI Semilight</vt:lpstr>
      <vt:lpstr>Wingdings</vt:lpstr>
      <vt:lpstr>Tema de Office</vt:lpstr>
      <vt:lpstr>Papel de la insulina en el tratamiento actual de la persona con Diabetes Mellitus tipo 2</vt:lpstr>
      <vt:lpstr>CONTEXTO</vt:lpstr>
      <vt:lpstr>CONTEXTO</vt:lpstr>
      <vt:lpstr>RECUERDO FISIOPATOLÓGICO</vt:lpstr>
      <vt:lpstr>PERFILES DE INSULINA: OPORTUNIDADES</vt:lpstr>
      <vt:lpstr>POSICIONAMIENTO DE INSULINA</vt:lpstr>
      <vt:lpstr>Presentación de PowerPoint</vt:lpstr>
      <vt:lpstr>Presentación de PowerPoint</vt:lpstr>
      <vt:lpstr>Presentación de PowerPoint</vt:lpstr>
      <vt:lpstr>Presentación de PowerPoint</vt:lpstr>
      <vt:lpstr>Presentación de PowerPoint</vt:lpstr>
      <vt:lpstr>IDEAS CLAVE</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diaz</dc:creator>
  <cp:lastModifiedBy>marcos diaz</cp:lastModifiedBy>
  <cp:revision>23</cp:revision>
  <dcterms:created xsi:type="dcterms:W3CDTF">2023-08-30T12:36:38Z</dcterms:created>
  <dcterms:modified xsi:type="dcterms:W3CDTF">2023-10-16T15:44:23Z</dcterms:modified>
</cp:coreProperties>
</file>