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57" r:id="rId4"/>
    <p:sldId id="272" r:id="rId5"/>
    <p:sldId id="259" r:id="rId6"/>
    <p:sldId id="260" r:id="rId7"/>
    <p:sldId id="261" r:id="rId8"/>
    <p:sldId id="262" r:id="rId9"/>
    <p:sldId id="263" r:id="rId10"/>
    <p:sldId id="264" r:id="rId11"/>
    <p:sldId id="273" r:id="rId12"/>
    <p:sldId id="265" r:id="rId13"/>
    <p:sldId id="266" r:id="rId14"/>
    <p:sldId id="274" r:id="rId15"/>
    <p:sldId id="267" r:id="rId16"/>
    <p:sldId id="268" r:id="rId17"/>
    <p:sldId id="275"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F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88571" autoAdjust="0"/>
  </p:normalViewPr>
  <p:slideViewPr>
    <p:cSldViewPr snapToGrid="0">
      <p:cViewPr varScale="1">
        <p:scale>
          <a:sx n="113" d="100"/>
          <a:sy n="113" d="100"/>
        </p:scale>
        <p:origin x="1152"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8AAB3-07A6-4FFC-964D-E3FAE7DE7E25}" type="datetimeFigureOut">
              <a:rPr lang="es-ES" smtClean="0"/>
              <a:t>16/10/23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07FE6-F662-41CB-8DD7-41A99CCCA025}" type="slidenum">
              <a:rPr lang="es-ES" smtClean="0"/>
              <a:t>‹Nº›</a:t>
            </a:fld>
            <a:endParaRPr lang="es-ES"/>
          </a:p>
        </p:txBody>
      </p:sp>
    </p:spTree>
    <p:extLst>
      <p:ext uri="{BB962C8B-B14F-4D97-AF65-F5344CB8AC3E}">
        <p14:creationId xmlns:p14="http://schemas.microsoft.com/office/powerpoint/2010/main" val="101381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1F07FE6-F662-41CB-8DD7-41A99CCCA025}" type="slidenum">
              <a:rPr lang="es-ES" smtClean="0"/>
              <a:t>2</a:t>
            </a:fld>
            <a:endParaRPr lang="es-ES"/>
          </a:p>
        </p:txBody>
      </p:sp>
    </p:spTree>
    <p:extLst>
      <p:ext uri="{BB962C8B-B14F-4D97-AF65-F5344CB8AC3E}">
        <p14:creationId xmlns:p14="http://schemas.microsoft.com/office/powerpoint/2010/main" val="150947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Ante la sospecha de encontrarnos ante un posible paciente frágil, nuestro primer objetivo es la identificación de su situación de fragilidad, para lo que precisaremos realizar una valoración geriátrica integral, mediante una anamnesis y exploración física adecuadas; y la ejecución de varios cuestionarios elaborados con dicha finalidad, que resumimos en esta diapositiva </a:t>
            </a:r>
          </a:p>
        </p:txBody>
      </p:sp>
      <p:sp>
        <p:nvSpPr>
          <p:cNvPr id="4" name="Marcador de número de diapositiva 3"/>
          <p:cNvSpPr>
            <a:spLocks noGrp="1"/>
          </p:cNvSpPr>
          <p:nvPr>
            <p:ph type="sldNum" sz="quarter" idx="5"/>
          </p:nvPr>
        </p:nvSpPr>
        <p:spPr/>
        <p:txBody>
          <a:bodyPr/>
          <a:lstStyle/>
          <a:p>
            <a:fld id="{E1F07FE6-F662-41CB-8DD7-41A99CCCA025}" type="slidenum">
              <a:rPr lang="es-ES" smtClean="0"/>
              <a:t>6</a:t>
            </a:fld>
            <a:endParaRPr lang="es-ES"/>
          </a:p>
        </p:txBody>
      </p:sp>
    </p:spTree>
    <p:extLst>
      <p:ext uri="{BB962C8B-B14F-4D97-AF65-F5344CB8AC3E}">
        <p14:creationId xmlns:p14="http://schemas.microsoft.com/office/powerpoint/2010/main" val="326230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mayor parte de los pacientes frágiles tienen una edad avanzada. En este sentido la Asociación Americana de Diabetes ha elaborado un algoritmo de manejo de insulina en personas mayores que adjuntamos en esta diapositiva. En el paciente mayor debe de evitarse el uso de pautas de insulina complejas con insulina rápida o con insulina premezclada, debido a que éstas presentan un riesgo muy elevado de hipoglucemia, con el consiguiente riesgo de sufrir arritmias, accidentes o caídas que reducen en gran medida la calidad y cantidad de vida de los pacientes.</a:t>
            </a:r>
          </a:p>
        </p:txBody>
      </p:sp>
      <p:sp>
        <p:nvSpPr>
          <p:cNvPr id="4" name="Marcador de número de diapositiva 3"/>
          <p:cNvSpPr>
            <a:spLocks noGrp="1"/>
          </p:cNvSpPr>
          <p:nvPr>
            <p:ph type="sldNum" sz="quarter" idx="5"/>
          </p:nvPr>
        </p:nvSpPr>
        <p:spPr/>
        <p:txBody>
          <a:bodyPr/>
          <a:lstStyle/>
          <a:p>
            <a:fld id="{E1F07FE6-F662-41CB-8DD7-41A99CCCA025}" type="slidenum">
              <a:rPr lang="es-ES" smtClean="0"/>
              <a:t>8</a:t>
            </a:fld>
            <a:endParaRPr lang="es-ES"/>
          </a:p>
        </p:txBody>
      </p:sp>
    </p:spTree>
    <p:extLst>
      <p:ext uri="{BB962C8B-B14F-4D97-AF65-F5344CB8AC3E}">
        <p14:creationId xmlns:p14="http://schemas.microsoft.com/office/powerpoint/2010/main" val="9924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Entre las insulinas basales que podemos utilizar con el paciente frágil destacamos la insulina glargina-300, ya que en múltiples estudios ha demostrado una elevada eficacia y una excelente seguridad, con un riesgo de hipoglucemias muy bajo </a:t>
            </a:r>
          </a:p>
        </p:txBody>
      </p:sp>
      <p:sp>
        <p:nvSpPr>
          <p:cNvPr id="4" name="Marcador de número de diapositiva 3"/>
          <p:cNvSpPr>
            <a:spLocks noGrp="1"/>
          </p:cNvSpPr>
          <p:nvPr>
            <p:ph type="sldNum" sz="quarter" idx="5"/>
          </p:nvPr>
        </p:nvSpPr>
        <p:spPr/>
        <p:txBody>
          <a:bodyPr/>
          <a:lstStyle/>
          <a:p>
            <a:fld id="{E1F07FE6-F662-41CB-8DD7-41A99CCCA025}" type="slidenum">
              <a:rPr lang="es-ES" smtClean="0"/>
              <a:t>9</a:t>
            </a:fld>
            <a:endParaRPr lang="es-ES"/>
          </a:p>
        </p:txBody>
      </p:sp>
    </p:spTree>
    <p:extLst>
      <p:ext uri="{BB962C8B-B14F-4D97-AF65-F5344CB8AC3E}">
        <p14:creationId xmlns:p14="http://schemas.microsoft.com/office/powerpoint/2010/main" val="810076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1F07FE6-F662-41CB-8DD7-41A99CCCA025}" type="slidenum">
              <a:rPr lang="es-ES" smtClean="0"/>
              <a:t>15</a:t>
            </a:fld>
            <a:endParaRPr lang="es-ES"/>
          </a:p>
        </p:txBody>
      </p:sp>
    </p:spTree>
    <p:extLst>
      <p:ext uri="{BB962C8B-B14F-4D97-AF65-F5344CB8AC3E}">
        <p14:creationId xmlns:p14="http://schemas.microsoft.com/office/powerpoint/2010/main" val="257389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D49E40-F597-BDCC-372A-1BB2DE2BEC7E}"/>
              </a:ext>
            </a:extLst>
          </p:cNvPr>
          <p:cNvSpPr>
            <a:spLocks noGrp="1"/>
          </p:cNvSpPr>
          <p:nvPr>
            <p:ph type="ctrTitle"/>
          </p:nvPr>
        </p:nvSpPr>
        <p:spPr>
          <a:xfrm>
            <a:off x="1524000" y="1122363"/>
            <a:ext cx="9144000" cy="2387600"/>
          </a:xfrm>
        </p:spPr>
        <p:txBody>
          <a:bodyPr anchor="b"/>
          <a:lstStyle>
            <a:lvl1pPr algn="ctr">
              <a:defRPr sz="60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Subtítulo 2">
            <a:extLst>
              <a:ext uri="{FF2B5EF4-FFF2-40B4-BE49-F238E27FC236}">
                <a16:creationId xmlns:a16="http://schemas.microsoft.com/office/drawing/2014/main" id="{0E4521AA-DFB5-7E8B-DBF6-535503F17D3B}"/>
              </a:ext>
            </a:extLst>
          </p:cNvPr>
          <p:cNvSpPr>
            <a:spLocks noGrp="1"/>
          </p:cNvSpPr>
          <p:nvPr>
            <p:ph type="subTitle" idx="1"/>
          </p:nvPr>
        </p:nvSpPr>
        <p:spPr>
          <a:xfrm>
            <a:off x="1524000" y="3602038"/>
            <a:ext cx="9144000" cy="1655762"/>
          </a:xfrm>
        </p:spPr>
        <p:txBody>
          <a:bodyPr/>
          <a:lstStyle>
            <a:lvl1pPr marL="0" indent="0" algn="ctr">
              <a:buNone/>
              <a:defRPr sz="2400" b="0" i="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4" name="Marcador de fecha 3">
            <a:extLst>
              <a:ext uri="{FF2B5EF4-FFF2-40B4-BE49-F238E27FC236}">
                <a16:creationId xmlns:a16="http://schemas.microsoft.com/office/drawing/2014/main" id="{56FD79F3-44CD-047B-DC8E-F1147661CB4F}"/>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dirty="0"/>
          </a:p>
        </p:txBody>
      </p:sp>
      <p:sp>
        <p:nvSpPr>
          <p:cNvPr id="5" name="Marcador de pie de página 4">
            <a:extLst>
              <a:ext uri="{FF2B5EF4-FFF2-40B4-BE49-F238E27FC236}">
                <a16:creationId xmlns:a16="http://schemas.microsoft.com/office/drawing/2014/main" id="{0AC859FD-7B29-64C3-2760-EA10591930BB}"/>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25137578-1456-5C6A-CFDA-47D1CC996EDE}"/>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96855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85209-2648-617A-2689-A75EFF4311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6B62253-3301-5717-6754-E2BF2FCD8E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E3BE93-A8A2-A33D-6C2B-3CF3E39EF4D9}"/>
              </a:ext>
            </a:extLst>
          </p:cNvPr>
          <p:cNvSpPr>
            <a:spLocks noGrp="1"/>
          </p:cNvSpPr>
          <p:nvPr>
            <p:ph type="dt" sz="half" idx="10"/>
          </p:nvPr>
        </p:nvSpPr>
        <p:spPr/>
        <p:txBody>
          <a:bodyPr/>
          <a:lstStyle/>
          <a:p>
            <a:fld id="{76E68DB2-8C78-DE4F-B103-4686A32FA171}" type="datetimeFigureOut">
              <a:rPr lang="es-ES" smtClean="0"/>
              <a:t>16/10/23</a:t>
            </a:fld>
            <a:endParaRPr lang="es-ES"/>
          </a:p>
        </p:txBody>
      </p:sp>
      <p:sp>
        <p:nvSpPr>
          <p:cNvPr id="5" name="Marcador de pie de página 4">
            <a:extLst>
              <a:ext uri="{FF2B5EF4-FFF2-40B4-BE49-F238E27FC236}">
                <a16:creationId xmlns:a16="http://schemas.microsoft.com/office/drawing/2014/main" id="{A4EB005F-A943-FA75-38E6-B4C495AE7E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551C26-8D44-146C-14E1-76D8DA54A93A}"/>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37211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767207-12B6-9EDD-93E1-D9DCDB120B4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3119C8-4F53-60B5-22F0-B257D6BC3E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8356A4-3551-A480-344C-1196B6EF53F2}"/>
              </a:ext>
            </a:extLst>
          </p:cNvPr>
          <p:cNvSpPr>
            <a:spLocks noGrp="1"/>
          </p:cNvSpPr>
          <p:nvPr>
            <p:ph type="dt" sz="half" idx="10"/>
          </p:nvPr>
        </p:nvSpPr>
        <p:spPr/>
        <p:txBody>
          <a:bodyPr/>
          <a:lstStyle/>
          <a:p>
            <a:fld id="{76E68DB2-8C78-DE4F-B103-4686A32FA171}" type="datetimeFigureOut">
              <a:rPr lang="es-ES" smtClean="0"/>
              <a:t>16/10/23</a:t>
            </a:fld>
            <a:endParaRPr lang="es-ES"/>
          </a:p>
        </p:txBody>
      </p:sp>
      <p:sp>
        <p:nvSpPr>
          <p:cNvPr id="5" name="Marcador de pie de página 4">
            <a:extLst>
              <a:ext uri="{FF2B5EF4-FFF2-40B4-BE49-F238E27FC236}">
                <a16:creationId xmlns:a16="http://schemas.microsoft.com/office/drawing/2014/main" id="{B94ED395-E4A9-B099-4394-1088D7D51B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69039A-6422-74C2-876D-39EBF252187F}"/>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11826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0B98E-D044-0800-ABBC-4A8BE9905AA6}"/>
              </a:ext>
            </a:extLst>
          </p:cNvPr>
          <p:cNvSpPr>
            <a:spLocks noGrp="1"/>
          </p:cNvSpPr>
          <p:nvPr>
            <p:ph type="title"/>
          </p:nvPr>
        </p:nvSpPr>
        <p:spPr/>
        <p:txBody>
          <a:bodyPr/>
          <a:lstStyle>
            <a:lvl1pPr algn="ct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D38D674-1949-C65E-1FE3-422BE504EB33}"/>
              </a:ext>
            </a:extLst>
          </p:cNvPr>
          <p:cNvSpPr>
            <a:spLocks noGrp="1"/>
          </p:cNvSpPr>
          <p:nvPr>
            <p:ph idx="1"/>
          </p:nvPr>
        </p:nvSpPr>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4B4839D5-2F2A-0132-C5B4-33C365C3E996}"/>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5" name="Marcador de pie de página 4">
            <a:extLst>
              <a:ext uri="{FF2B5EF4-FFF2-40B4-BE49-F238E27FC236}">
                <a16:creationId xmlns:a16="http://schemas.microsoft.com/office/drawing/2014/main" id="{73446076-2FA8-BB51-71AA-0520982E75EB}"/>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5FAAABF7-9C23-0774-56E7-54477B553BB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59422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A92FF8-A8CE-77C6-0791-75CA4B4A7004}"/>
              </a:ext>
            </a:extLst>
          </p:cNvPr>
          <p:cNvSpPr>
            <a:spLocks noGrp="1"/>
          </p:cNvSpPr>
          <p:nvPr>
            <p:ph type="title"/>
          </p:nvPr>
        </p:nvSpPr>
        <p:spPr>
          <a:xfrm>
            <a:off x="831850" y="1709738"/>
            <a:ext cx="10515600" cy="2852737"/>
          </a:xfrm>
        </p:spPr>
        <p:txBody>
          <a:bodyPr anchor="b"/>
          <a:lstStyle>
            <a:lvl1pPr algn="ctr">
              <a:defRPr sz="6000" b="1">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B63C90D-7297-FC39-255F-55B7760AD4DD}"/>
              </a:ext>
            </a:extLst>
          </p:cNvPr>
          <p:cNvSpPr>
            <a:spLocks noGrp="1"/>
          </p:cNvSpPr>
          <p:nvPr>
            <p:ph type="body" idx="1"/>
          </p:nvPr>
        </p:nvSpPr>
        <p:spPr>
          <a:xfrm>
            <a:off x="831850" y="4589463"/>
            <a:ext cx="10515600" cy="1500187"/>
          </a:xfrm>
        </p:spPr>
        <p:txBody>
          <a:bodyPr/>
          <a:lstStyle>
            <a:lvl1pPr marL="0" indent="0" algn="ctr">
              <a:buNone/>
              <a:defRPr sz="2400" b="0" i="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DF8E725-EDFE-D97A-0A3D-DF2E89051D22}"/>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5" name="Marcador de pie de página 4">
            <a:extLst>
              <a:ext uri="{FF2B5EF4-FFF2-40B4-BE49-F238E27FC236}">
                <a16:creationId xmlns:a16="http://schemas.microsoft.com/office/drawing/2014/main" id="{D28036E3-E9D4-ACD2-A9BF-961856A36DCA}"/>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9455A6DB-4FB1-6E2C-A162-8FEBDD8A2D2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98139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B6E8F-4C39-6388-DDA2-CA55A1147A2A}"/>
              </a:ext>
            </a:extLst>
          </p:cNvPr>
          <p:cNvSpPr>
            <a:spLocks noGrp="1"/>
          </p:cNvSpPr>
          <p:nvPr>
            <p:ph type="title"/>
          </p:nvPr>
        </p:nvSpPr>
        <p:spPr/>
        <p:txBody>
          <a:bodyPr/>
          <a:lstStyle>
            <a:lvl1pPr>
              <a:defRPr b="1" i="0">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ED3024FF-3674-17C6-653B-A822F0B6043E}"/>
              </a:ext>
            </a:extLst>
          </p:cNvPr>
          <p:cNvSpPr>
            <a:spLocks noGrp="1"/>
          </p:cNvSpPr>
          <p:nvPr>
            <p:ph sz="half" idx="1"/>
          </p:nvPr>
        </p:nvSpPr>
        <p:spPr>
          <a:xfrm>
            <a:off x="838200" y="1825625"/>
            <a:ext cx="5181600" cy="435133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040C80-7A25-338D-579A-DB769538E80F}"/>
              </a:ext>
            </a:extLst>
          </p:cNvPr>
          <p:cNvSpPr>
            <a:spLocks noGrp="1"/>
          </p:cNvSpPr>
          <p:nvPr>
            <p:ph sz="half" idx="2"/>
          </p:nvPr>
        </p:nvSpPr>
        <p:spPr>
          <a:xfrm>
            <a:off x="6172200" y="1825625"/>
            <a:ext cx="5181600" cy="435133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54F42D-D27E-8556-1929-79EDF6F19F3A}"/>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6" name="Marcador de pie de página 5">
            <a:extLst>
              <a:ext uri="{FF2B5EF4-FFF2-40B4-BE49-F238E27FC236}">
                <a16:creationId xmlns:a16="http://schemas.microsoft.com/office/drawing/2014/main" id="{65733216-D48B-BE0F-CBD0-77A53C9E8F7C}"/>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D60702F0-24F5-D88A-707E-2DFE51433331}"/>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60407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AA4567-2B2A-D523-9E4E-56DBB252CE7D}"/>
              </a:ext>
            </a:extLst>
          </p:cNvPr>
          <p:cNvSpPr>
            <a:spLocks noGrp="1"/>
          </p:cNvSpPr>
          <p:nvPr>
            <p:ph type="title"/>
          </p:nvPr>
        </p:nvSpPr>
        <p:spPr>
          <a:xfrm>
            <a:off x="839788" y="365125"/>
            <a:ext cx="10515600" cy="1325563"/>
          </a:xfrm>
        </p:spPr>
        <p:txBody>
          <a:bodyPr/>
          <a:lstStyle>
            <a:lvl1pP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9D603B-DDA9-174A-1D45-BC741FF748C7}"/>
              </a:ext>
            </a:extLst>
          </p:cNvPr>
          <p:cNvSpPr>
            <a:spLocks noGrp="1"/>
          </p:cNvSpPr>
          <p:nvPr>
            <p:ph type="body" idx="1"/>
          </p:nvPr>
        </p:nvSpPr>
        <p:spPr>
          <a:xfrm>
            <a:off x="839788" y="1681163"/>
            <a:ext cx="5157787" cy="823912"/>
          </a:xfrm>
        </p:spPr>
        <p:txBody>
          <a:bodyPr anchor="b"/>
          <a:lstStyle>
            <a:lvl1pPr marL="0" indent="0">
              <a:buNone/>
              <a:defRPr sz="2400" b="1" i="0">
                <a:latin typeface="Segoe UI Semibold" panose="020B0502040204020203"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E5B6F82-B514-9F6D-9C61-02C71B3E4207}"/>
              </a:ext>
            </a:extLst>
          </p:cNvPr>
          <p:cNvSpPr>
            <a:spLocks noGrp="1"/>
          </p:cNvSpPr>
          <p:nvPr>
            <p:ph sz="half" idx="2"/>
          </p:nvPr>
        </p:nvSpPr>
        <p:spPr>
          <a:xfrm>
            <a:off x="839788" y="2505075"/>
            <a:ext cx="5157787" cy="368458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E667198-D8FD-CE2E-F25C-151A8BC86478}"/>
              </a:ext>
            </a:extLst>
          </p:cNvPr>
          <p:cNvSpPr>
            <a:spLocks noGrp="1"/>
          </p:cNvSpPr>
          <p:nvPr>
            <p:ph type="body" sz="quarter" idx="3"/>
          </p:nvPr>
        </p:nvSpPr>
        <p:spPr>
          <a:xfrm>
            <a:off x="6172200" y="1681163"/>
            <a:ext cx="5183188" cy="823912"/>
          </a:xfrm>
        </p:spPr>
        <p:txBody>
          <a:bodyPr anchor="b"/>
          <a:lstStyle>
            <a:lvl1pPr marL="0" indent="0">
              <a:buNone/>
              <a:defRPr sz="2400" b="1" i="0">
                <a:latin typeface="Segoe UI Semibold" panose="020B0502040204020203"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CE50FD-7856-E069-64B1-78A5A958000C}"/>
              </a:ext>
            </a:extLst>
          </p:cNvPr>
          <p:cNvSpPr>
            <a:spLocks noGrp="1"/>
          </p:cNvSpPr>
          <p:nvPr>
            <p:ph sz="quarter" idx="4"/>
          </p:nvPr>
        </p:nvSpPr>
        <p:spPr>
          <a:xfrm>
            <a:off x="6172200" y="2505075"/>
            <a:ext cx="5183188" cy="368458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ED7DC55-1D43-56AE-0AE9-87977B24406E}"/>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8" name="Marcador de pie de página 7">
            <a:extLst>
              <a:ext uri="{FF2B5EF4-FFF2-40B4-BE49-F238E27FC236}">
                <a16:creationId xmlns:a16="http://schemas.microsoft.com/office/drawing/2014/main" id="{E5432BE7-A4BD-943B-40C8-FCF8A9B9382F}"/>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9" name="Marcador de número de diapositiva 8">
            <a:extLst>
              <a:ext uri="{FF2B5EF4-FFF2-40B4-BE49-F238E27FC236}">
                <a16:creationId xmlns:a16="http://schemas.microsoft.com/office/drawing/2014/main" id="{C857DB7F-C8F5-98BC-403A-DE78AF1C4398}"/>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89418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C4416F-0897-3704-141E-07601A46FFD4}"/>
              </a:ext>
            </a:extLst>
          </p:cNvPr>
          <p:cNvSpPr>
            <a:spLocks noGrp="1"/>
          </p:cNvSpPr>
          <p:nvPr>
            <p:ph type="title"/>
          </p:nvPr>
        </p:nvSpPr>
        <p:spPr/>
        <p:txBody>
          <a:bodyPr/>
          <a:lstStyle>
            <a:lvl1pPr algn="ct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1D1A95-4282-52AB-F121-126C87B8E9E1}"/>
              </a:ext>
            </a:extLst>
          </p:cNvPr>
          <p:cNvSpPr>
            <a:spLocks noGrp="1"/>
          </p:cNvSpPr>
          <p:nvPr>
            <p:ph type="dt" sz="half" idx="10"/>
          </p:nvPr>
        </p:nvSpPr>
        <p:spPr/>
        <p:txBody>
          <a:bodyPr/>
          <a:lstStyle/>
          <a:p>
            <a:fld id="{76E68DB2-8C78-DE4F-B103-4686A32FA171}" type="datetimeFigureOut">
              <a:rPr lang="es-ES" smtClean="0"/>
              <a:t>16/10/23</a:t>
            </a:fld>
            <a:endParaRPr lang="es-ES"/>
          </a:p>
        </p:txBody>
      </p:sp>
      <p:sp>
        <p:nvSpPr>
          <p:cNvPr id="4" name="Marcador de pie de página 3">
            <a:extLst>
              <a:ext uri="{FF2B5EF4-FFF2-40B4-BE49-F238E27FC236}">
                <a16:creationId xmlns:a16="http://schemas.microsoft.com/office/drawing/2014/main" id="{22838A18-E433-4D4D-E8B5-588D72E6518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222D6D8-4DAD-4CBB-4B38-197680E8EFD3}"/>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304898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94CCCC-E5B2-FBF2-616E-07EEE0F6984A}"/>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3" name="Marcador de pie de página 2">
            <a:extLst>
              <a:ext uri="{FF2B5EF4-FFF2-40B4-BE49-F238E27FC236}">
                <a16:creationId xmlns:a16="http://schemas.microsoft.com/office/drawing/2014/main" id="{E6CE0129-70CC-B880-039C-AC818F4657C5}"/>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4" name="Marcador de número de diapositiva 3">
            <a:extLst>
              <a:ext uri="{FF2B5EF4-FFF2-40B4-BE49-F238E27FC236}">
                <a16:creationId xmlns:a16="http://schemas.microsoft.com/office/drawing/2014/main" id="{CBB65DB0-50FF-60EC-ED6A-512DB4D368C0}"/>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63573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9A413-1052-685A-3347-BE386EA3F89C}"/>
              </a:ext>
            </a:extLst>
          </p:cNvPr>
          <p:cNvSpPr>
            <a:spLocks noGrp="1"/>
          </p:cNvSpPr>
          <p:nvPr>
            <p:ph type="title"/>
          </p:nvPr>
        </p:nvSpPr>
        <p:spPr>
          <a:xfrm>
            <a:off x="839788" y="457200"/>
            <a:ext cx="3932237" cy="1600200"/>
          </a:xfrm>
        </p:spPr>
        <p:txBody>
          <a:bodyPr anchor="b"/>
          <a:lstStyle>
            <a:lvl1pPr>
              <a:defRPr sz="32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F6BDCE-4E69-439A-87F3-53D5F7DF17B1}"/>
              </a:ext>
            </a:extLst>
          </p:cNvPr>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47A8114-FF3F-1CDD-874E-08E90A0F192A}"/>
              </a:ext>
            </a:extLst>
          </p:cNvPr>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6EC011-17A3-7AFA-7369-270CAAC72A58}"/>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6" name="Marcador de pie de página 5">
            <a:extLst>
              <a:ext uri="{FF2B5EF4-FFF2-40B4-BE49-F238E27FC236}">
                <a16:creationId xmlns:a16="http://schemas.microsoft.com/office/drawing/2014/main" id="{7B0B7C34-027A-5098-CC8E-0E899636A018}"/>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B005D0D7-BBEB-3185-8F7B-AF4CA35E8AD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93554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CD204-79C8-E1F6-7251-D44008B34068}"/>
              </a:ext>
            </a:extLst>
          </p:cNvPr>
          <p:cNvSpPr>
            <a:spLocks noGrp="1"/>
          </p:cNvSpPr>
          <p:nvPr>
            <p:ph type="title"/>
          </p:nvPr>
        </p:nvSpPr>
        <p:spPr>
          <a:xfrm>
            <a:off x="839788" y="457200"/>
            <a:ext cx="3932237" cy="1600200"/>
          </a:xfrm>
        </p:spPr>
        <p:txBody>
          <a:bodyPr anchor="b"/>
          <a:lstStyle>
            <a:lvl1pPr>
              <a:defRPr sz="32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FC6FBE7-8187-5402-4C24-7C8BE032214C}"/>
              </a:ext>
            </a:extLst>
          </p:cNvPr>
          <p:cNvSpPr>
            <a:spLocks noGrp="1"/>
          </p:cNvSpPr>
          <p:nvPr>
            <p:ph type="pic" idx="1"/>
          </p:nvPr>
        </p:nvSpPr>
        <p:spPr>
          <a:xfrm>
            <a:off x="5183188" y="987425"/>
            <a:ext cx="6172200" cy="4873625"/>
          </a:xfr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AA690CD-EFAB-2B8E-9FB0-3F6464D3840C}"/>
              </a:ext>
            </a:extLst>
          </p:cNvPr>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876D050A-7BBB-1464-4C0A-E141035A2686}"/>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6" name="Marcador de pie de página 5">
            <a:extLst>
              <a:ext uri="{FF2B5EF4-FFF2-40B4-BE49-F238E27FC236}">
                <a16:creationId xmlns:a16="http://schemas.microsoft.com/office/drawing/2014/main" id="{0A9005EA-3456-AA60-9143-5838AAA169F2}"/>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8C69F0D9-D179-59F1-FF6A-FCB49A6A90B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54644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F02DED-9475-9BEB-8403-A2258ECAD78A}"/>
              </a:ext>
            </a:extLst>
          </p:cNvPr>
          <p:cNvSpPr>
            <a:spLocks noGrp="1"/>
          </p:cNvSpPr>
          <p:nvPr>
            <p:ph type="title"/>
          </p:nvPr>
        </p:nvSpPr>
        <p:spPr>
          <a:xfrm>
            <a:off x="838200" y="850323"/>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B8DC69C-3FD0-E954-1069-09CC2C195802}"/>
              </a:ext>
            </a:extLst>
          </p:cNvPr>
          <p:cNvSpPr>
            <a:spLocks noGrp="1"/>
          </p:cNvSpPr>
          <p:nvPr>
            <p:ph type="body" idx="1"/>
          </p:nvPr>
        </p:nvSpPr>
        <p:spPr>
          <a:xfrm>
            <a:off x="838200" y="2355273"/>
            <a:ext cx="10515600" cy="382169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54C3FEE4-D92E-97E7-64E8-FA44C4DCB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5" name="Marcador de pie de página 4">
            <a:extLst>
              <a:ext uri="{FF2B5EF4-FFF2-40B4-BE49-F238E27FC236}">
                <a16:creationId xmlns:a16="http://schemas.microsoft.com/office/drawing/2014/main" id="{C9DDB8B9-46D4-6C62-29A8-9CE589518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A1499960-01F3-677A-D228-6282E4DCD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60030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isterra.com/guias-clinicas/manejo-insulina-diabetes-tipo-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52102/diabetpract/algoritmo/art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52102/diabetpract/algoritmo/art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isterra.com/guias-clinicas/manejo-insulina-diabetes-tipo-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121B9-B720-EC3C-28CC-BCFE0FEACDBB}"/>
              </a:ext>
            </a:extLst>
          </p:cNvPr>
          <p:cNvSpPr>
            <a:spLocks noGrp="1"/>
          </p:cNvSpPr>
          <p:nvPr>
            <p:ph type="ctrTitle"/>
          </p:nvPr>
        </p:nvSpPr>
        <p:spPr>
          <a:xfrm>
            <a:off x="555812" y="2951163"/>
            <a:ext cx="5280212" cy="1307072"/>
          </a:xfrm>
        </p:spPr>
        <p:txBody>
          <a:bodyPr anchor="ctr">
            <a:normAutofit/>
          </a:bodyPr>
          <a:lstStyle/>
          <a:p>
            <a:pPr algn="l"/>
            <a:r>
              <a:rPr lang="es-ES" sz="2800" dirty="0"/>
              <a:t>La insulina basal en poblaciones especiales</a:t>
            </a:r>
          </a:p>
        </p:txBody>
      </p:sp>
      <p:sp>
        <p:nvSpPr>
          <p:cNvPr id="3" name="Subtítulo 2">
            <a:extLst>
              <a:ext uri="{FF2B5EF4-FFF2-40B4-BE49-F238E27FC236}">
                <a16:creationId xmlns:a16="http://schemas.microsoft.com/office/drawing/2014/main" id="{F0C040EA-5C6C-28A0-8E09-C196FD92024F}"/>
              </a:ext>
            </a:extLst>
          </p:cNvPr>
          <p:cNvSpPr>
            <a:spLocks noGrp="1"/>
          </p:cNvSpPr>
          <p:nvPr>
            <p:ph type="subTitle" idx="1"/>
          </p:nvPr>
        </p:nvSpPr>
        <p:spPr>
          <a:xfrm>
            <a:off x="555812" y="4489544"/>
            <a:ext cx="5280212" cy="754809"/>
          </a:xfrm>
        </p:spPr>
        <p:txBody>
          <a:bodyPr anchor="ctr">
            <a:normAutofit/>
          </a:bodyPr>
          <a:lstStyle/>
          <a:p>
            <a:pPr algn="l"/>
            <a:r>
              <a:rPr lang="es-ES" sz="1800" dirty="0"/>
              <a:t>Javier García Soidán</a:t>
            </a:r>
          </a:p>
          <a:p>
            <a:pPr algn="l"/>
            <a:r>
              <a:rPr lang="es-ES" sz="1800" i="1" dirty="0"/>
              <a:t>Médico de familia (Centro de salud de Porriño)</a:t>
            </a:r>
          </a:p>
        </p:txBody>
      </p:sp>
      <p:sp>
        <p:nvSpPr>
          <p:cNvPr id="4" name="Rectángulo 3">
            <a:extLst>
              <a:ext uri="{FF2B5EF4-FFF2-40B4-BE49-F238E27FC236}">
                <a16:creationId xmlns:a16="http://schemas.microsoft.com/office/drawing/2014/main" id="{A1EAB526-48C0-8C1F-3016-F3A51106ABA4}"/>
              </a:ext>
            </a:extLst>
          </p:cNvPr>
          <p:cNvSpPr/>
          <p:nvPr/>
        </p:nvSpPr>
        <p:spPr>
          <a:xfrm>
            <a:off x="3489434" y="6032938"/>
            <a:ext cx="1849821"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Logotipo, nombre de la empresa&#10;&#10;Descripción generada automáticamente">
            <a:extLst>
              <a:ext uri="{FF2B5EF4-FFF2-40B4-BE49-F238E27FC236}">
                <a16:creationId xmlns:a16="http://schemas.microsoft.com/office/drawing/2014/main" id="{F7B4A423-59E8-386E-845B-D5730F7CC047}"/>
              </a:ext>
            </a:extLst>
          </p:cNvPr>
          <p:cNvPicPr>
            <a:picLocks noChangeAspect="1"/>
          </p:cNvPicPr>
          <p:nvPr/>
        </p:nvPicPr>
        <p:blipFill>
          <a:blip r:embed="rId3"/>
          <a:stretch>
            <a:fillRect/>
          </a:stretch>
        </p:blipFill>
        <p:spPr>
          <a:xfrm>
            <a:off x="3722669" y="5875399"/>
            <a:ext cx="1435321" cy="662035"/>
          </a:xfrm>
          <a:prstGeom prst="rect">
            <a:avLst/>
          </a:prstGeom>
        </p:spPr>
      </p:pic>
    </p:spTree>
    <p:extLst>
      <p:ext uri="{BB962C8B-B14F-4D97-AF65-F5344CB8AC3E}">
        <p14:creationId xmlns:p14="http://schemas.microsoft.com/office/powerpoint/2010/main" val="285371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F7046-37E2-713C-A278-01E3A438F276}"/>
              </a:ext>
            </a:extLst>
          </p:cNvPr>
          <p:cNvSpPr>
            <a:spLocks noGrp="1"/>
          </p:cNvSpPr>
          <p:nvPr>
            <p:ph type="title"/>
          </p:nvPr>
        </p:nvSpPr>
        <p:spPr>
          <a:xfrm>
            <a:off x="838199" y="1055896"/>
            <a:ext cx="10515600" cy="783167"/>
          </a:xfrm>
        </p:spPr>
        <p:txBody>
          <a:bodyPr>
            <a:normAutofit/>
          </a:bodyPr>
          <a:lstStyle/>
          <a:p>
            <a:r>
              <a:rPr lang="es-ES" sz="2800" dirty="0"/>
              <a:t>GLARGINA 300 VS DEGLUDEC EN PACIENTES MAYORES</a:t>
            </a:r>
          </a:p>
        </p:txBody>
      </p:sp>
      <p:sp>
        <p:nvSpPr>
          <p:cNvPr id="3" name="Marcador de contenido 2">
            <a:extLst>
              <a:ext uri="{FF2B5EF4-FFF2-40B4-BE49-F238E27FC236}">
                <a16:creationId xmlns:a16="http://schemas.microsoft.com/office/drawing/2014/main" id="{CE3C813F-4C03-36E9-F6FA-20156A764B82}"/>
              </a:ext>
            </a:extLst>
          </p:cNvPr>
          <p:cNvSpPr>
            <a:spLocks noGrp="1"/>
          </p:cNvSpPr>
          <p:nvPr>
            <p:ph idx="1"/>
          </p:nvPr>
        </p:nvSpPr>
        <p:spPr>
          <a:xfrm>
            <a:off x="838200" y="2138929"/>
            <a:ext cx="10515600" cy="3187084"/>
          </a:xfrm>
        </p:spPr>
        <p:txBody>
          <a:bodyPr>
            <a:noAutofit/>
          </a:bodyPr>
          <a:lstStyle/>
          <a:p>
            <a:pPr marL="0" indent="0">
              <a:lnSpc>
                <a:spcPct val="120000"/>
              </a:lnSpc>
              <a:buNone/>
            </a:pPr>
            <a:r>
              <a:rPr lang="es-ES" sz="2000" dirty="0"/>
              <a:t>En un </a:t>
            </a:r>
            <a:r>
              <a:rPr lang="es-ES" sz="2000" dirty="0" err="1"/>
              <a:t>subestudio</a:t>
            </a:r>
            <a:r>
              <a:rPr lang="es-ES" sz="2000" dirty="0"/>
              <a:t> del </a:t>
            </a:r>
            <a:r>
              <a:rPr lang="es-ES" sz="2000" b="1" dirty="0"/>
              <a:t>estudio BRIGHT </a:t>
            </a:r>
            <a:r>
              <a:rPr lang="es-ES" sz="2000" dirty="0"/>
              <a:t>que </a:t>
            </a:r>
            <a:r>
              <a:rPr lang="es-ES" sz="2000" b="1" dirty="0"/>
              <a:t>comparaba</a:t>
            </a:r>
            <a:r>
              <a:rPr lang="es-ES" sz="2000" dirty="0"/>
              <a:t> los resultados de eficacia y seguridad de las dos insulinas basales de segunda generación, </a:t>
            </a:r>
            <a:r>
              <a:rPr lang="es-ES" sz="2000" b="1" dirty="0"/>
              <a:t>insulina glargina-300 frente a insulina </a:t>
            </a:r>
            <a:r>
              <a:rPr lang="es-ES" sz="2000" b="1" dirty="0" err="1"/>
              <a:t>degludec</a:t>
            </a:r>
            <a:r>
              <a:rPr lang="es-ES" sz="2000" b="1" dirty="0"/>
              <a:t> en pacientes de edad avanzada</a:t>
            </a:r>
            <a:r>
              <a:rPr lang="es-ES" sz="2000" dirty="0"/>
              <a:t>, se observó:</a:t>
            </a:r>
          </a:p>
          <a:p>
            <a:pPr lvl="1">
              <a:lnSpc>
                <a:spcPct val="170000"/>
              </a:lnSpc>
            </a:pPr>
            <a:r>
              <a:rPr lang="es-ES" sz="2000" b="1" dirty="0"/>
              <a:t>Mayor reducción de HbA1c con glargina -300 </a:t>
            </a:r>
            <a:r>
              <a:rPr lang="es-ES" sz="2000" dirty="0"/>
              <a:t>en los pacientes mayores de 70 años</a:t>
            </a:r>
          </a:p>
          <a:p>
            <a:pPr lvl="1">
              <a:lnSpc>
                <a:spcPct val="170000"/>
              </a:lnSpc>
            </a:pPr>
            <a:r>
              <a:rPr lang="es-ES" sz="2000" b="1" dirty="0"/>
              <a:t>Disminución numérica de hipoglucemias en las primeras 12 semanas </a:t>
            </a:r>
            <a:r>
              <a:rPr lang="es-ES" sz="2000" dirty="0"/>
              <a:t>en los pacientes tratados con insulina glargina-300</a:t>
            </a:r>
          </a:p>
        </p:txBody>
      </p:sp>
      <p:sp>
        <p:nvSpPr>
          <p:cNvPr id="5" name="CuadroTexto 4">
            <a:extLst>
              <a:ext uri="{FF2B5EF4-FFF2-40B4-BE49-F238E27FC236}">
                <a16:creationId xmlns:a16="http://schemas.microsoft.com/office/drawing/2014/main" id="{9001ABD0-A0E9-1A96-44C9-2EBA3DBB3EB9}"/>
              </a:ext>
            </a:extLst>
          </p:cNvPr>
          <p:cNvSpPr txBox="1"/>
          <p:nvPr/>
        </p:nvSpPr>
        <p:spPr>
          <a:xfrm>
            <a:off x="1661581" y="5925744"/>
            <a:ext cx="8868837" cy="430887"/>
          </a:xfrm>
          <a:prstGeom prst="rect">
            <a:avLst/>
          </a:prstGeom>
          <a:noFill/>
        </p:spPr>
        <p:txBody>
          <a:bodyPr wrap="square">
            <a:spAutoFit/>
          </a:bodyPr>
          <a:lstStyle/>
          <a:p>
            <a:r>
              <a:rPr lang="es-ES" sz="1100" dirty="0"/>
              <a:t>Bolli GB, Cheng A, </a:t>
            </a:r>
            <a:r>
              <a:rPr lang="es-ES" sz="1100" dirty="0" err="1"/>
              <a:t>Charbonnel</a:t>
            </a:r>
            <a:r>
              <a:rPr lang="es-ES" sz="1100" dirty="0"/>
              <a:t> B, </a:t>
            </a:r>
            <a:r>
              <a:rPr lang="es-ES" sz="1100" dirty="0" err="1"/>
              <a:t>Aroda</a:t>
            </a:r>
            <a:r>
              <a:rPr lang="es-ES" sz="1100" dirty="0"/>
              <a:t> VR, </a:t>
            </a:r>
            <a:r>
              <a:rPr lang="es-ES" sz="1100" dirty="0" err="1"/>
              <a:t>Westerbacka</a:t>
            </a:r>
            <a:r>
              <a:rPr lang="es-ES" sz="1100" dirty="0"/>
              <a:t> J, </a:t>
            </a:r>
            <a:r>
              <a:rPr lang="es-ES" sz="1100" dirty="0" err="1"/>
              <a:t>Bosnyak</a:t>
            </a:r>
            <a:r>
              <a:rPr lang="es-ES" sz="1100" dirty="0"/>
              <a:t> Z, et al. </a:t>
            </a:r>
            <a:r>
              <a:rPr lang="es-ES" sz="1100" dirty="0" err="1"/>
              <a:t>Glycaemic</a:t>
            </a:r>
            <a:r>
              <a:rPr lang="es-ES" sz="1100" dirty="0"/>
              <a:t> control and </a:t>
            </a:r>
            <a:r>
              <a:rPr lang="es-ES" sz="1100" dirty="0" err="1"/>
              <a:t>hypoglycaemia</a:t>
            </a:r>
            <a:r>
              <a:rPr lang="es-ES" sz="1100" dirty="0"/>
              <a:t> </a:t>
            </a:r>
            <a:r>
              <a:rPr lang="es-ES" sz="1100" dirty="0" err="1"/>
              <a:t>risk</a:t>
            </a:r>
            <a:r>
              <a:rPr lang="es-ES" sz="1100" dirty="0"/>
              <a:t> </a:t>
            </a:r>
            <a:r>
              <a:rPr lang="es-ES" sz="1100" dirty="0" err="1"/>
              <a:t>with</a:t>
            </a:r>
            <a:r>
              <a:rPr lang="es-ES" sz="1100" dirty="0"/>
              <a:t> </a:t>
            </a:r>
            <a:r>
              <a:rPr lang="es-ES" sz="1100" dirty="0" err="1"/>
              <a:t>insulin</a:t>
            </a:r>
            <a:r>
              <a:rPr lang="es-ES" sz="1100" dirty="0"/>
              <a:t> glargine 300 U/</a:t>
            </a:r>
            <a:r>
              <a:rPr lang="es-ES" sz="1100" dirty="0" err="1"/>
              <a:t>mL</a:t>
            </a:r>
            <a:r>
              <a:rPr lang="es-ES" sz="1100" dirty="0"/>
              <a:t> and </a:t>
            </a:r>
            <a:r>
              <a:rPr lang="es-ES" sz="1100" dirty="0" err="1"/>
              <a:t>insulin</a:t>
            </a:r>
            <a:r>
              <a:rPr lang="es-ES" sz="1100" dirty="0"/>
              <a:t> </a:t>
            </a:r>
            <a:r>
              <a:rPr lang="es-ES" sz="1100" dirty="0" err="1"/>
              <a:t>degludec</a:t>
            </a:r>
            <a:r>
              <a:rPr lang="es-ES" sz="1100" dirty="0"/>
              <a:t> 100 U/</a:t>
            </a:r>
            <a:r>
              <a:rPr lang="es-ES" sz="1100" dirty="0" err="1"/>
              <a:t>mL</a:t>
            </a:r>
            <a:r>
              <a:rPr lang="es-ES" sz="1100" dirty="0"/>
              <a:t> in </a:t>
            </a:r>
            <a:r>
              <a:rPr lang="es-ES" sz="1100" dirty="0" err="1"/>
              <a:t>older</a:t>
            </a:r>
            <a:r>
              <a:rPr lang="es-ES" sz="1100" dirty="0"/>
              <a:t> </a:t>
            </a:r>
            <a:r>
              <a:rPr lang="es-ES" sz="1100" dirty="0" err="1"/>
              <a:t>participants</a:t>
            </a:r>
            <a:r>
              <a:rPr lang="es-ES" sz="1100" dirty="0"/>
              <a:t> in </a:t>
            </a:r>
            <a:r>
              <a:rPr lang="es-ES" sz="1100" dirty="0" err="1"/>
              <a:t>the</a:t>
            </a:r>
            <a:r>
              <a:rPr lang="es-ES" sz="1100" dirty="0"/>
              <a:t> BRIGHT trial. Diabetes </a:t>
            </a:r>
            <a:r>
              <a:rPr lang="es-ES" sz="1100" dirty="0" err="1"/>
              <a:t>Obes</a:t>
            </a:r>
            <a:r>
              <a:rPr lang="es-ES" sz="1100" dirty="0"/>
              <a:t> </a:t>
            </a:r>
            <a:r>
              <a:rPr lang="es-ES" sz="1100" dirty="0" err="1"/>
              <a:t>Metab</a:t>
            </a:r>
            <a:r>
              <a:rPr lang="es-ES" sz="1100" dirty="0"/>
              <a:t>. 2021 Jul;23(7):1588-1593. </a:t>
            </a:r>
            <a:r>
              <a:rPr lang="es-ES" sz="1100" dirty="0" err="1"/>
              <a:t>doi</a:t>
            </a:r>
            <a:r>
              <a:rPr lang="es-ES" sz="1100" dirty="0"/>
              <a:t>: 10.1111/dom.14372.</a:t>
            </a:r>
          </a:p>
        </p:txBody>
      </p:sp>
    </p:spTree>
    <p:extLst>
      <p:ext uri="{BB962C8B-B14F-4D97-AF65-F5344CB8AC3E}">
        <p14:creationId xmlns:p14="http://schemas.microsoft.com/office/powerpoint/2010/main" val="217116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A0AA2-248B-E3FC-C2CC-8397A3F99F6E}"/>
              </a:ext>
            </a:extLst>
          </p:cNvPr>
          <p:cNvSpPr>
            <a:spLocks noGrp="1"/>
          </p:cNvSpPr>
          <p:nvPr>
            <p:ph type="title"/>
          </p:nvPr>
        </p:nvSpPr>
        <p:spPr>
          <a:xfrm>
            <a:off x="595312" y="2766218"/>
            <a:ext cx="11001375" cy="1325563"/>
          </a:xfrm>
        </p:spPr>
        <p:txBody>
          <a:bodyPr>
            <a:normAutofit fontScale="90000"/>
          </a:bodyPr>
          <a:lstStyle/>
          <a:p>
            <a:r>
              <a:rPr lang="es-ES" sz="4800" dirty="0">
                <a:solidFill>
                  <a:srgbClr val="BC0F36"/>
                </a:solidFill>
              </a:rPr>
              <a:t>INSULINA TRAS INGRESO HOSPITALARIO</a:t>
            </a:r>
          </a:p>
        </p:txBody>
      </p:sp>
    </p:spTree>
    <p:extLst>
      <p:ext uri="{BB962C8B-B14F-4D97-AF65-F5344CB8AC3E}">
        <p14:creationId xmlns:p14="http://schemas.microsoft.com/office/powerpoint/2010/main" val="339093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42B290-0A80-C4F7-BAFD-B86656C4C3C1}"/>
              </a:ext>
            </a:extLst>
          </p:cNvPr>
          <p:cNvSpPr>
            <a:spLocks noGrp="1"/>
          </p:cNvSpPr>
          <p:nvPr>
            <p:ph type="title"/>
          </p:nvPr>
        </p:nvSpPr>
        <p:spPr>
          <a:xfrm>
            <a:off x="838200" y="904217"/>
            <a:ext cx="10515600" cy="712147"/>
          </a:xfrm>
        </p:spPr>
        <p:txBody>
          <a:bodyPr>
            <a:normAutofit/>
          </a:bodyPr>
          <a:lstStyle/>
          <a:p>
            <a:r>
              <a:rPr lang="es-ES" sz="3200" dirty="0"/>
              <a:t>MANEJO INSULINA TRAS INGRESO HOSPITALARIO</a:t>
            </a:r>
          </a:p>
        </p:txBody>
      </p:sp>
      <p:sp>
        <p:nvSpPr>
          <p:cNvPr id="3" name="Marcador de contenido 2">
            <a:extLst>
              <a:ext uri="{FF2B5EF4-FFF2-40B4-BE49-F238E27FC236}">
                <a16:creationId xmlns:a16="http://schemas.microsoft.com/office/drawing/2014/main" id="{8E4CD9EC-03CB-9E5F-F15F-C1F280A73F20}"/>
              </a:ext>
            </a:extLst>
          </p:cNvPr>
          <p:cNvSpPr>
            <a:spLocks noGrp="1"/>
          </p:cNvSpPr>
          <p:nvPr>
            <p:ph idx="1"/>
          </p:nvPr>
        </p:nvSpPr>
        <p:spPr>
          <a:xfrm>
            <a:off x="838200" y="1916254"/>
            <a:ext cx="10853691" cy="4037529"/>
          </a:xfrm>
        </p:spPr>
        <p:txBody>
          <a:bodyPr>
            <a:normAutofit fontScale="92500" lnSpcReduction="10000"/>
          </a:bodyPr>
          <a:lstStyle/>
          <a:p>
            <a:r>
              <a:rPr lang="es-ES" sz="2200" b="1" dirty="0"/>
              <a:t>Muchos pacientes con diabetes tipo 2 </a:t>
            </a:r>
            <a:r>
              <a:rPr lang="es-ES" sz="2200" dirty="0"/>
              <a:t>que presentan un buen control con antidiabéticos no insulínicos </a:t>
            </a:r>
            <a:r>
              <a:rPr lang="es-ES" sz="2200" b="1" dirty="0"/>
              <a:t>pueden precisar el uso de insulina en el caso de necesitar un ingreso hospitalario</a:t>
            </a:r>
            <a:r>
              <a:rPr lang="es-ES" sz="2200" dirty="0"/>
              <a:t>, ya que se hace imprescindible su uso </a:t>
            </a:r>
            <a:r>
              <a:rPr lang="es-ES" sz="2200" b="1" dirty="0"/>
              <a:t>ante diversas situaciones</a:t>
            </a:r>
            <a:r>
              <a:rPr lang="es-ES" sz="2200" dirty="0"/>
              <a:t> que requieren ser tratadas a nivel hospitalario como son: </a:t>
            </a:r>
            <a:r>
              <a:rPr lang="es-ES" sz="2200" b="1" dirty="0"/>
              <a:t>infección grave o sepsis, infarto agudo de miocardio, cirugía mayor, traumatismo grave, intolerancia oral, insuficiencia cardiaca, hepática o renal aguda</a:t>
            </a:r>
          </a:p>
          <a:p>
            <a:pPr marL="0" indent="0">
              <a:buNone/>
            </a:pPr>
            <a:endParaRPr lang="es-ES" sz="1100" b="1" dirty="0"/>
          </a:p>
          <a:p>
            <a:r>
              <a:rPr lang="es-ES" sz="2200" b="1" dirty="0"/>
              <a:t>Tras el al alta </a:t>
            </a:r>
            <a:r>
              <a:rPr lang="es-ES" sz="2200" dirty="0"/>
              <a:t>hospitalaria, </a:t>
            </a:r>
            <a:r>
              <a:rPr lang="es-ES" sz="2200" b="1" dirty="0"/>
              <a:t>la mayoría de los pacientes podrán volver a ser tratados con la terapia que recibían </a:t>
            </a:r>
            <a:r>
              <a:rPr lang="es-ES" sz="2200" dirty="0"/>
              <a:t>previamente al ingreso, por lo que se les podrá retirar la insulina, </a:t>
            </a:r>
            <a:r>
              <a:rPr lang="es-ES" sz="2200" b="1" dirty="0"/>
              <a:t>pero en algunos casos tendrán que continuar con ella</a:t>
            </a:r>
            <a:r>
              <a:rPr lang="es-ES" sz="2200" dirty="0"/>
              <a:t>, si persiste la causa que la ha hecho necesaria o si el control glucémico previo al ingreso no era el adecuado</a:t>
            </a:r>
          </a:p>
          <a:p>
            <a:pPr marL="0" indent="0">
              <a:buNone/>
            </a:pPr>
            <a:endParaRPr lang="es-ES" sz="1100" dirty="0"/>
          </a:p>
          <a:p>
            <a:r>
              <a:rPr lang="es-ES" sz="2200" dirty="0"/>
              <a:t>Como norma general podemos recomendar su </a:t>
            </a:r>
            <a:r>
              <a:rPr lang="es-ES" sz="2200" b="1" dirty="0"/>
              <a:t>retirada</a:t>
            </a:r>
            <a:r>
              <a:rPr lang="es-ES" sz="2200" dirty="0"/>
              <a:t>, </a:t>
            </a:r>
            <a:r>
              <a:rPr lang="es-ES" sz="2200" b="1" dirty="0"/>
              <a:t>cuando la dosis total de insulina que recibe el paciente es menor de 0,3 U/kg/día</a:t>
            </a:r>
            <a:r>
              <a:rPr lang="es-ES" sz="2200" dirty="0"/>
              <a:t>, y es poco probable que podamos retirarla si su dosis es mayor a esta cifra</a:t>
            </a:r>
          </a:p>
          <a:p>
            <a:pPr marL="0" indent="0">
              <a:buNone/>
            </a:pPr>
            <a:endParaRPr lang="es-ES" sz="2400" dirty="0"/>
          </a:p>
        </p:txBody>
      </p:sp>
      <p:sp>
        <p:nvSpPr>
          <p:cNvPr id="5" name="CuadroTexto 4">
            <a:extLst>
              <a:ext uri="{FF2B5EF4-FFF2-40B4-BE49-F238E27FC236}">
                <a16:creationId xmlns:a16="http://schemas.microsoft.com/office/drawing/2014/main" id="{3BCE350A-AC52-708B-1054-8FB206E6B600}"/>
              </a:ext>
            </a:extLst>
          </p:cNvPr>
          <p:cNvSpPr txBox="1"/>
          <p:nvPr/>
        </p:nvSpPr>
        <p:spPr>
          <a:xfrm>
            <a:off x="1631642" y="6176818"/>
            <a:ext cx="8928716" cy="430887"/>
          </a:xfrm>
          <a:prstGeom prst="rect">
            <a:avLst/>
          </a:prstGeom>
          <a:noFill/>
        </p:spPr>
        <p:txBody>
          <a:bodyPr wrap="square">
            <a:spAutoFit/>
          </a:bodyPr>
          <a:lstStyle/>
          <a:p>
            <a:pPr algn="ctr"/>
            <a:r>
              <a:rPr lang="es-ES" sz="1100" dirty="0"/>
              <a:t>García Soidán FJ, Martínez Baladrón A. Manejo de insulina en personas con diabetes tipo 2.</a:t>
            </a:r>
            <a:br>
              <a:rPr lang="es-ES" sz="1100" dirty="0"/>
            </a:br>
            <a:r>
              <a:rPr lang="es-ES" sz="1100" dirty="0" err="1"/>
              <a:t>Disponoble</a:t>
            </a:r>
            <a:r>
              <a:rPr lang="es-ES" sz="1100" dirty="0"/>
              <a:t> en Fisterra: </a:t>
            </a:r>
            <a:r>
              <a:rPr lang="es-ES" sz="1100" dirty="0">
                <a:hlinkClick r:id="rId2"/>
              </a:rPr>
              <a:t>https://www.fisterra.com/guias-clinicas/manejo-insulina-diabetes-tipo-2/</a:t>
            </a:r>
            <a:endParaRPr lang="es-ES" sz="1100" dirty="0"/>
          </a:p>
        </p:txBody>
      </p:sp>
    </p:spTree>
    <p:extLst>
      <p:ext uri="{BB962C8B-B14F-4D97-AF65-F5344CB8AC3E}">
        <p14:creationId xmlns:p14="http://schemas.microsoft.com/office/powerpoint/2010/main" val="2590496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A1894C0-24BB-6DDD-B9A2-88240891B2B1}"/>
              </a:ext>
            </a:extLst>
          </p:cNvPr>
          <p:cNvSpPr>
            <a:spLocks noGrp="1"/>
          </p:cNvSpPr>
          <p:nvPr>
            <p:ph idx="1"/>
          </p:nvPr>
        </p:nvSpPr>
        <p:spPr>
          <a:xfrm>
            <a:off x="665679" y="1731463"/>
            <a:ext cx="11113655" cy="4209637"/>
          </a:xfrm>
        </p:spPr>
        <p:txBody>
          <a:bodyPr>
            <a:noAutofit/>
          </a:bodyPr>
          <a:lstStyle/>
          <a:p>
            <a:r>
              <a:rPr lang="es-ES" sz="2000" dirty="0"/>
              <a:t>Es un estudio realizado con </a:t>
            </a:r>
            <a:r>
              <a:rPr lang="es-ES" sz="2000" b="1" dirty="0"/>
              <a:t>pacientes con diabetes tipo 2 </a:t>
            </a:r>
            <a:r>
              <a:rPr lang="es-ES" sz="2000" dirty="0"/>
              <a:t>que fueron </a:t>
            </a:r>
            <a:r>
              <a:rPr lang="es-ES" sz="2000" b="1" dirty="0"/>
              <a:t>ingresados</a:t>
            </a:r>
            <a:r>
              <a:rPr lang="es-ES" sz="2000" dirty="0"/>
              <a:t>, y que presentaban </a:t>
            </a:r>
            <a:r>
              <a:rPr lang="es-ES" sz="2000" b="1" dirty="0"/>
              <a:t>mal control glucémico previo </a:t>
            </a:r>
            <a:r>
              <a:rPr lang="es-ES" sz="2000" dirty="0"/>
              <a:t>al ingreso a pesar de recibir tratamiento con antidiabéticos y/o insulinas basales de primera generación</a:t>
            </a:r>
          </a:p>
          <a:p>
            <a:endParaRPr lang="es-ES" sz="1000" dirty="0"/>
          </a:p>
          <a:p>
            <a:r>
              <a:rPr lang="es-ES" sz="2000" b="1" dirty="0"/>
              <a:t>Durante el ingreso </a:t>
            </a:r>
            <a:r>
              <a:rPr lang="es-ES" sz="2000" dirty="0"/>
              <a:t>se realizó un </a:t>
            </a:r>
            <a:r>
              <a:rPr lang="es-ES" sz="2000" b="1" dirty="0"/>
              <a:t>tratamiento intensivo con insulina glargina-300 y bolos </a:t>
            </a:r>
            <a:r>
              <a:rPr lang="es-ES" sz="2000" dirty="0"/>
              <a:t>de insulina rápida.</a:t>
            </a:r>
          </a:p>
          <a:p>
            <a:endParaRPr lang="es-ES" sz="1000" dirty="0"/>
          </a:p>
          <a:p>
            <a:r>
              <a:rPr lang="es-ES" sz="2000" b="1" dirty="0"/>
              <a:t>Tras el alta fueron tratados con insulina glargina-300 conjuntamente con otros antidiabéticos</a:t>
            </a:r>
            <a:r>
              <a:rPr lang="es-ES" sz="2000" dirty="0"/>
              <a:t>, </a:t>
            </a:r>
            <a:r>
              <a:rPr lang="es-ES" sz="2000" b="1" dirty="0"/>
              <a:t>consiguiéndose una gran mejoría en el control </a:t>
            </a:r>
            <a:r>
              <a:rPr lang="es-ES" sz="2000" dirty="0"/>
              <a:t>glucémico a los 6 meses (reducción media -1,6 % a -1,1%; p&lt;0,001)</a:t>
            </a:r>
          </a:p>
          <a:p>
            <a:endParaRPr lang="es-ES" sz="1000" dirty="0"/>
          </a:p>
          <a:p>
            <a:r>
              <a:rPr lang="es-ES" sz="2000" dirty="0"/>
              <a:t>Por lo que podemos concluir que la insulina </a:t>
            </a:r>
            <a:r>
              <a:rPr lang="es-ES" sz="2000" b="1" dirty="0"/>
              <a:t>glargina-300</a:t>
            </a:r>
            <a:r>
              <a:rPr lang="es-ES" sz="2000" dirty="0"/>
              <a:t> es una terapia </a:t>
            </a:r>
            <a:r>
              <a:rPr lang="es-ES" sz="2000" b="1" dirty="0"/>
              <a:t>muy útil </a:t>
            </a:r>
            <a:r>
              <a:rPr lang="es-ES" sz="2000" dirty="0"/>
              <a:t>en pacientes con diabetes tipo 2 mal controlados </a:t>
            </a:r>
            <a:r>
              <a:rPr lang="es-ES" sz="2000" b="1" dirty="0"/>
              <a:t>durante la hospitalización y tras recibir el alta</a:t>
            </a:r>
          </a:p>
        </p:txBody>
      </p:sp>
      <p:sp>
        <p:nvSpPr>
          <p:cNvPr id="4" name="Título 1">
            <a:extLst>
              <a:ext uri="{FF2B5EF4-FFF2-40B4-BE49-F238E27FC236}">
                <a16:creationId xmlns:a16="http://schemas.microsoft.com/office/drawing/2014/main" id="{15FF1827-E99A-4C34-0C33-EE4F6AD7839A}"/>
              </a:ext>
            </a:extLst>
          </p:cNvPr>
          <p:cNvSpPr>
            <a:spLocks noGrp="1"/>
          </p:cNvSpPr>
          <p:nvPr>
            <p:ph type="title"/>
          </p:nvPr>
        </p:nvSpPr>
        <p:spPr>
          <a:xfrm>
            <a:off x="838200" y="850323"/>
            <a:ext cx="10515600" cy="712147"/>
          </a:xfrm>
        </p:spPr>
        <p:txBody>
          <a:bodyPr>
            <a:normAutofit/>
          </a:bodyPr>
          <a:lstStyle/>
          <a:p>
            <a:r>
              <a:rPr lang="es-ES" sz="3200" dirty="0"/>
              <a:t>Estudio COBALTA</a:t>
            </a:r>
          </a:p>
        </p:txBody>
      </p:sp>
      <p:sp>
        <p:nvSpPr>
          <p:cNvPr id="7" name="CuadroTexto 6">
            <a:extLst>
              <a:ext uri="{FF2B5EF4-FFF2-40B4-BE49-F238E27FC236}">
                <a16:creationId xmlns:a16="http://schemas.microsoft.com/office/drawing/2014/main" id="{AF44436F-F4F8-85D3-733F-3C486DE1A186}"/>
              </a:ext>
            </a:extLst>
          </p:cNvPr>
          <p:cNvSpPr txBox="1"/>
          <p:nvPr/>
        </p:nvSpPr>
        <p:spPr>
          <a:xfrm>
            <a:off x="1187534" y="6110093"/>
            <a:ext cx="9816931" cy="430887"/>
          </a:xfrm>
          <a:prstGeom prst="rect">
            <a:avLst/>
          </a:prstGeom>
          <a:noFill/>
        </p:spPr>
        <p:txBody>
          <a:bodyPr wrap="square">
            <a:spAutoFit/>
          </a:bodyPr>
          <a:lstStyle/>
          <a:p>
            <a:r>
              <a:rPr lang="es-ES" sz="1100" dirty="0"/>
              <a:t>Perez A, Carrasco-Sánchez FJ, González C, et al. </a:t>
            </a:r>
            <a:r>
              <a:rPr lang="es-ES" sz="1100" dirty="0" err="1"/>
              <a:t>Efficacy</a:t>
            </a:r>
            <a:r>
              <a:rPr lang="es-ES" sz="1100" dirty="0"/>
              <a:t> and safety </a:t>
            </a:r>
            <a:r>
              <a:rPr lang="es-ES" sz="1100" dirty="0" err="1"/>
              <a:t>of</a:t>
            </a:r>
            <a:r>
              <a:rPr lang="es-ES" sz="1100" dirty="0"/>
              <a:t> </a:t>
            </a:r>
            <a:r>
              <a:rPr lang="es-ES" sz="1100" dirty="0" err="1"/>
              <a:t>insulin</a:t>
            </a:r>
            <a:r>
              <a:rPr lang="es-ES" sz="1100" dirty="0"/>
              <a:t> glargine 300 U/</a:t>
            </a:r>
            <a:r>
              <a:rPr lang="es-ES" sz="1100" dirty="0" err="1"/>
              <a:t>mL</a:t>
            </a:r>
            <a:r>
              <a:rPr lang="es-ES" sz="1100" dirty="0"/>
              <a:t> (Gla-300) </a:t>
            </a:r>
            <a:r>
              <a:rPr lang="es-ES" sz="1100" dirty="0" err="1"/>
              <a:t>during</a:t>
            </a:r>
            <a:r>
              <a:rPr lang="es-ES" sz="1100" dirty="0"/>
              <a:t> </a:t>
            </a:r>
            <a:r>
              <a:rPr lang="es-ES" sz="1100" dirty="0" err="1"/>
              <a:t>hospitalization</a:t>
            </a:r>
            <a:r>
              <a:rPr lang="es-ES" sz="1100" dirty="0"/>
              <a:t> and </a:t>
            </a:r>
            <a:r>
              <a:rPr lang="es-ES" sz="1100" dirty="0" err="1"/>
              <a:t>therapy</a:t>
            </a:r>
            <a:r>
              <a:rPr lang="es-ES" sz="1100" dirty="0"/>
              <a:t> </a:t>
            </a:r>
            <a:r>
              <a:rPr lang="es-ES" sz="1100" dirty="0" err="1"/>
              <a:t>intensification</a:t>
            </a:r>
            <a:r>
              <a:rPr lang="es-ES" sz="1100" dirty="0"/>
              <a:t> at </a:t>
            </a:r>
            <a:r>
              <a:rPr lang="es-ES" sz="1100" dirty="0" err="1"/>
              <a:t>discharge</a:t>
            </a:r>
            <a:r>
              <a:rPr lang="es-ES" sz="1100" dirty="0"/>
              <a:t> in </a:t>
            </a:r>
            <a:r>
              <a:rPr lang="es-ES" sz="1100" dirty="0" err="1"/>
              <a:t>patients</a:t>
            </a:r>
            <a:r>
              <a:rPr lang="es-ES" sz="1100" dirty="0"/>
              <a:t> </a:t>
            </a:r>
            <a:r>
              <a:rPr lang="es-ES" sz="1100" dirty="0" err="1"/>
              <a:t>with</a:t>
            </a:r>
            <a:r>
              <a:rPr lang="es-ES" sz="1100" dirty="0"/>
              <a:t> </a:t>
            </a:r>
            <a:r>
              <a:rPr lang="es-ES" sz="1100" dirty="0" err="1"/>
              <a:t>insufficiently</a:t>
            </a:r>
            <a:r>
              <a:rPr lang="es-ES" sz="1100" dirty="0"/>
              <a:t> </a:t>
            </a:r>
            <a:r>
              <a:rPr lang="es-ES" sz="1100" dirty="0" err="1"/>
              <a:t>controlled</a:t>
            </a:r>
            <a:r>
              <a:rPr lang="es-ES" sz="1100" dirty="0"/>
              <a:t> </a:t>
            </a:r>
            <a:r>
              <a:rPr lang="es-ES" sz="1100" dirty="0" err="1"/>
              <a:t>type</a:t>
            </a:r>
            <a:r>
              <a:rPr lang="es-ES" sz="1100" dirty="0"/>
              <a:t> 2 diabetes: </a:t>
            </a:r>
            <a:r>
              <a:rPr lang="es-ES" sz="1100" dirty="0" err="1"/>
              <a:t>results</a:t>
            </a:r>
            <a:r>
              <a:rPr lang="es-ES" sz="1100" dirty="0"/>
              <a:t> </a:t>
            </a:r>
            <a:r>
              <a:rPr lang="es-ES" sz="1100" dirty="0" err="1"/>
              <a:t>of</a:t>
            </a:r>
            <a:r>
              <a:rPr lang="es-ES" sz="1100" dirty="0"/>
              <a:t> </a:t>
            </a:r>
            <a:r>
              <a:rPr lang="es-ES" sz="1100" dirty="0" err="1"/>
              <a:t>the</a:t>
            </a:r>
            <a:r>
              <a:rPr lang="es-ES" sz="1100" dirty="0"/>
              <a:t> </a:t>
            </a:r>
            <a:r>
              <a:rPr lang="es-ES" sz="1100" dirty="0" err="1"/>
              <a:t>phase</a:t>
            </a:r>
            <a:r>
              <a:rPr lang="es-ES" sz="1100" dirty="0"/>
              <a:t> IV COBALTA trial. BMJ Open </a:t>
            </a:r>
            <a:r>
              <a:rPr lang="es-ES" sz="1100" dirty="0" err="1"/>
              <a:t>Diab</a:t>
            </a:r>
            <a:r>
              <a:rPr lang="es-ES" sz="1100" dirty="0"/>
              <a:t> Res Care 2020;8:e001518. doi:10.1136/bmjdrc-2020-001518.</a:t>
            </a:r>
          </a:p>
        </p:txBody>
      </p:sp>
    </p:spTree>
    <p:extLst>
      <p:ext uri="{BB962C8B-B14F-4D97-AF65-F5344CB8AC3E}">
        <p14:creationId xmlns:p14="http://schemas.microsoft.com/office/powerpoint/2010/main" val="39302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A0AA2-248B-E3FC-C2CC-8397A3F99F6E}"/>
              </a:ext>
            </a:extLst>
          </p:cNvPr>
          <p:cNvSpPr>
            <a:spLocks noGrp="1"/>
          </p:cNvSpPr>
          <p:nvPr>
            <p:ph type="title"/>
          </p:nvPr>
        </p:nvSpPr>
        <p:spPr>
          <a:xfrm>
            <a:off x="838200" y="2766218"/>
            <a:ext cx="10515600" cy="1325563"/>
          </a:xfrm>
        </p:spPr>
        <p:txBody>
          <a:bodyPr>
            <a:normAutofit/>
          </a:bodyPr>
          <a:lstStyle/>
          <a:p>
            <a:r>
              <a:rPr lang="es-ES" sz="4800" dirty="0">
                <a:solidFill>
                  <a:srgbClr val="BC0F36"/>
                </a:solidFill>
              </a:rPr>
              <a:t>ENFERMEDAD RENAL</a:t>
            </a:r>
          </a:p>
        </p:txBody>
      </p:sp>
    </p:spTree>
    <p:extLst>
      <p:ext uri="{BB962C8B-B14F-4D97-AF65-F5344CB8AC3E}">
        <p14:creationId xmlns:p14="http://schemas.microsoft.com/office/powerpoint/2010/main" val="208802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83838-0A4C-3D39-A539-41B432FEA496}"/>
              </a:ext>
            </a:extLst>
          </p:cNvPr>
          <p:cNvSpPr>
            <a:spLocks noGrp="1"/>
          </p:cNvSpPr>
          <p:nvPr>
            <p:ph type="title"/>
          </p:nvPr>
        </p:nvSpPr>
        <p:spPr>
          <a:xfrm>
            <a:off x="382500" y="1082675"/>
            <a:ext cx="11426995" cy="499083"/>
          </a:xfrm>
        </p:spPr>
        <p:txBody>
          <a:bodyPr>
            <a:noAutofit/>
          </a:bodyPr>
          <a:lstStyle/>
          <a:p>
            <a:r>
              <a:rPr lang="es-ES" sz="2800" dirty="0"/>
              <a:t>MANEJO DE INSULINA EN EL PACIENTE CON ENFERMEDAD RENAL</a:t>
            </a:r>
          </a:p>
        </p:txBody>
      </p:sp>
      <p:sp>
        <p:nvSpPr>
          <p:cNvPr id="3" name="Marcador de contenido 2">
            <a:extLst>
              <a:ext uri="{FF2B5EF4-FFF2-40B4-BE49-F238E27FC236}">
                <a16:creationId xmlns:a16="http://schemas.microsoft.com/office/drawing/2014/main" id="{353BC46B-B66B-6B69-57EC-F5049FE77C69}"/>
              </a:ext>
            </a:extLst>
          </p:cNvPr>
          <p:cNvSpPr>
            <a:spLocks noGrp="1"/>
          </p:cNvSpPr>
          <p:nvPr>
            <p:ph idx="1"/>
          </p:nvPr>
        </p:nvSpPr>
        <p:spPr>
          <a:xfrm>
            <a:off x="740174" y="1920042"/>
            <a:ext cx="10711649" cy="3515557"/>
          </a:xfrm>
        </p:spPr>
        <p:txBody>
          <a:bodyPr>
            <a:normAutofit/>
          </a:bodyPr>
          <a:lstStyle/>
          <a:p>
            <a:r>
              <a:rPr lang="es-ES" sz="2000" dirty="0"/>
              <a:t>Cerca de un </a:t>
            </a:r>
            <a:r>
              <a:rPr lang="es-ES" sz="2000" b="1" dirty="0"/>
              <a:t>30%</a:t>
            </a:r>
            <a:r>
              <a:rPr lang="es-ES" sz="2000" dirty="0"/>
              <a:t> de los pacientes con diabetes tipo 2 </a:t>
            </a:r>
            <a:r>
              <a:rPr lang="es-ES" sz="2000" b="1" dirty="0"/>
              <a:t>padecen algún grado de enfermedad renal</a:t>
            </a:r>
            <a:r>
              <a:rPr lang="es-ES" sz="2000" baseline="30000" dirty="0"/>
              <a:t>1</a:t>
            </a:r>
            <a:endParaRPr lang="es-ES" sz="2000" dirty="0"/>
          </a:p>
          <a:p>
            <a:r>
              <a:rPr lang="es-ES" sz="2000" dirty="0"/>
              <a:t>Debemos tener una </a:t>
            </a:r>
            <a:r>
              <a:rPr lang="es-ES" sz="2000" b="1" dirty="0"/>
              <a:t>especial precaución </a:t>
            </a:r>
            <a:r>
              <a:rPr lang="es-ES" sz="2000" dirty="0"/>
              <a:t>con estos pacientes, debido a la necesidad del </a:t>
            </a:r>
            <a:r>
              <a:rPr lang="es-ES" sz="2000" b="1" dirty="0"/>
              <a:t>ajuste de la dosis de los fármacos</a:t>
            </a:r>
            <a:r>
              <a:rPr lang="es-ES" sz="2000" dirty="0"/>
              <a:t>, como consecuencia de la eliminación por vía renal de muchos de ellos, así como por el </a:t>
            </a:r>
            <a:r>
              <a:rPr lang="es-ES" sz="2000" b="1" dirty="0"/>
              <a:t>mayor riesgo de hipoglucemias </a:t>
            </a:r>
            <a:r>
              <a:rPr lang="es-ES" sz="2000" dirty="0"/>
              <a:t>que presentan estos pacientes</a:t>
            </a:r>
          </a:p>
          <a:p>
            <a:r>
              <a:rPr lang="es-ES" sz="2000" dirty="0"/>
              <a:t>Por ello, la instauración y titulación del tratamiento con insulina debe hacerse </a:t>
            </a:r>
            <a:r>
              <a:rPr lang="es-ES" sz="2000" b="1" dirty="0"/>
              <a:t>comenzando por </a:t>
            </a:r>
            <a:r>
              <a:rPr lang="es-ES" sz="2000" dirty="0"/>
              <a:t>una dosis baja, en torno al </a:t>
            </a:r>
            <a:r>
              <a:rPr lang="es-ES" sz="2000" b="1" dirty="0"/>
              <a:t>0,1 U/Kg/día</a:t>
            </a:r>
            <a:r>
              <a:rPr lang="es-ES" sz="2000" dirty="0"/>
              <a:t>, de un </a:t>
            </a:r>
            <a:r>
              <a:rPr lang="es-ES" sz="2000" b="1" dirty="0"/>
              <a:t>análogo de insulina basal</a:t>
            </a:r>
            <a:r>
              <a:rPr lang="es-ES" sz="2000" dirty="0"/>
              <a:t>, preferentemente de </a:t>
            </a:r>
            <a:r>
              <a:rPr lang="es-ES" sz="2000" b="1" dirty="0"/>
              <a:t>segunda generación </a:t>
            </a:r>
            <a:r>
              <a:rPr lang="es-ES" sz="2000" dirty="0"/>
              <a:t>(glargina-300 o </a:t>
            </a:r>
            <a:r>
              <a:rPr lang="es-ES" sz="2000" dirty="0" err="1"/>
              <a:t>degludec</a:t>
            </a:r>
            <a:r>
              <a:rPr lang="es-ES" sz="2000" dirty="0"/>
              <a:t>), que posteriormente se titulará </a:t>
            </a:r>
            <a:r>
              <a:rPr lang="es-ES" sz="2000" b="1" dirty="0"/>
              <a:t>aumentando su dosis en 2 U cada 3 días hasta</a:t>
            </a:r>
            <a:r>
              <a:rPr lang="es-ES" sz="2000" dirty="0"/>
              <a:t> que la </a:t>
            </a:r>
            <a:r>
              <a:rPr lang="es-ES" sz="2000" b="1" dirty="0"/>
              <a:t>glucemia en ayunas sea inferior a los 150 mg/dl</a:t>
            </a:r>
            <a:r>
              <a:rPr lang="es-ES" sz="2000" baseline="30000" dirty="0"/>
              <a:t>2</a:t>
            </a:r>
            <a:r>
              <a:rPr lang="es-ES" sz="2000" dirty="0"/>
              <a:t> </a:t>
            </a:r>
          </a:p>
        </p:txBody>
      </p:sp>
      <p:sp>
        <p:nvSpPr>
          <p:cNvPr id="5" name="CuadroTexto 4">
            <a:extLst>
              <a:ext uri="{FF2B5EF4-FFF2-40B4-BE49-F238E27FC236}">
                <a16:creationId xmlns:a16="http://schemas.microsoft.com/office/drawing/2014/main" id="{C99CCBAE-5BF5-7C21-AA0F-50A7495D23FB}"/>
              </a:ext>
            </a:extLst>
          </p:cNvPr>
          <p:cNvSpPr txBox="1"/>
          <p:nvPr/>
        </p:nvSpPr>
        <p:spPr>
          <a:xfrm>
            <a:off x="1363674" y="5773883"/>
            <a:ext cx="9464650" cy="769441"/>
          </a:xfrm>
          <a:prstGeom prst="rect">
            <a:avLst/>
          </a:prstGeom>
          <a:noFill/>
        </p:spPr>
        <p:txBody>
          <a:bodyPr wrap="square">
            <a:spAutoFit/>
          </a:bodyPr>
          <a:lstStyle/>
          <a:p>
            <a:pPr marL="228600" indent="-228600">
              <a:buFont typeface="+mj-lt"/>
              <a:buAutoNum type="arabicPeriod"/>
            </a:pPr>
            <a:r>
              <a:rPr lang="es-ES" sz="1100" dirty="0" err="1"/>
              <a:t>Rodriguez-Poncelas</a:t>
            </a:r>
            <a:r>
              <a:rPr lang="es-ES" sz="1100" dirty="0"/>
              <a:t> A, Garre-Olmo J, Franch-Nadal J, Diez-Espino J, Mundet-Tuduri X, </a:t>
            </a:r>
            <a:r>
              <a:rPr lang="es-ES" sz="1100" dirty="0" err="1"/>
              <a:t>Barrot</a:t>
            </a:r>
            <a:r>
              <a:rPr lang="es-ES" sz="1100" dirty="0"/>
              <a:t>-De la Puente J, Coll-de Tuero G; RedGDPS </a:t>
            </a:r>
            <a:r>
              <a:rPr lang="es-ES" sz="1100" dirty="0" err="1"/>
              <a:t>Study</a:t>
            </a:r>
            <a:r>
              <a:rPr lang="es-ES" sz="1100" dirty="0"/>
              <a:t> </a:t>
            </a:r>
            <a:r>
              <a:rPr lang="es-ES" sz="1100" dirty="0" err="1"/>
              <a:t>Group</a:t>
            </a:r>
            <a:r>
              <a:rPr lang="es-ES" sz="1100" dirty="0"/>
              <a:t>. </a:t>
            </a:r>
            <a:r>
              <a:rPr lang="es-ES" sz="1100" dirty="0" err="1"/>
              <a:t>Prevalence</a:t>
            </a:r>
            <a:r>
              <a:rPr lang="es-ES" sz="1100" dirty="0"/>
              <a:t> </a:t>
            </a:r>
            <a:r>
              <a:rPr lang="es-ES" sz="1100" dirty="0" err="1"/>
              <a:t>of</a:t>
            </a:r>
            <a:r>
              <a:rPr lang="es-ES" sz="1100" dirty="0"/>
              <a:t> </a:t>
            </a:r>
            <a:r>
              <a:rPr lang="es-ES" sz="1100" dirty="0" err="1"/>
              <a:t>chronic</a:t>
            </a:r>
            <a:r>
              <a:rPr lang="es-ES" sz="1100" dirty="0"/>
              <a:t> </a:t>
            </a:r>
            <a:r>
              <a:rPr lang="es-ES" sz="1100" dirty="0" err="1"/>
              <a:t>kidney</a:t>
            </a:r>
            <a:r>
              <a:rPr lang="es-ES" sz="1100" dirty="0"/>
              <a:t> </a:t>
            </a:r>
            <a:r>
              <a:rPr lang="es-ES" sz="1100" dirty="0" err="1"/>
              <a:t>disease</a:t>
            </a:r>
            <a:r>
              <a:rPr lang="es-ES" sz="1100" dirty="0"/>
              <a:t> in </a:t>
            </a:r>
            <a:r>
              <a:rPr lang="es-ES" sz="1100" dirty="0" err="1"/>
              <a:t>patients</a:t>
            </a:r>
            <a:r>
              <a:rPr lang="es-ES" sz="1100" dirty="0"/>
              <a:t> </a:t>
            </a:r>
            <a:r>
              <a:rPr lang="es-ES" sz="1100" dirty="0" err="1"/>
              <a:t>with</a:t>
            </a:r>
            <a:r>
              <a:rPr lang="es-ES" sz="1100" dirty="0"/>
              <a:t> </a:t>
            </a:r>
            <a:r>
              <a:rPr lang="es-ES" sz="1100" dirty="0" err="1"/>
              <a:t>type</a:t>
            </a:r>
            <a:r>
              <a:rPr lang="es-ES" sz="1100" dirty="0"/>
              <a:t> 2 diabetes in </a:t>
            </a:r>
            <a:r>
              <a:rPr lang="es-ES" sz="1100" dirty="0" err="1"/>
              <a:t>Spain</a:t>
            </a:r>
            <a:r>
              <a:rPr lang="es-ES" sz="1100" dirty="0"/>
              <a:t>: PERCEDIME2 </a:t>
            </a:r>
            <a:r>
              <a:rPr lang="es-ES" sz="1100" dirty="0" err="1"/>
              <a:t>study</a:t>
            </a:r>
            <a:r>
              <a:rPr lang="es-ES" sz="1100" dirty="0"/>
              <a:t>. BMC </a:t>
            </a:r>
            <a:r>
              <a:rPr lang="es-ES" sz="1100" dirty="0" err="1"/>
              <a:t>Nephrol</a:t>
            </a:r>
            <a:r>
              <a:rPr lang="es-ES" sz="1100" dirty="0"/>
              <a:t>. 2013 Feb 22;14:46. </a:t>
            </a:r>
            <a:r>
              <a:rPr lang="es-ES" sz="1100" dirty="0" err="1"/>
              <a:t>doi</a:t>
            </a:r>
            <a:r>
              <a:rPr lang="es-ES" sz="1100" dirty="0"/>
              <a:t>: 10.1186/1471-2369-14-46.</a:t>
            </a:r>
          </a:p>
          <a:p>
            <a:pPr marL="228600" indent="-228600">
              <a:buFont typeface="+mj-lt"/>
              <a:buAutoNum type="arabicPeriod"/>
            </a:pPr>
            <a:r>
              <a:rPr lang="es-ES" sz="1100" dirty="0"/>
              <a:t>Artola Menéndez S, Mata Cases M. Algoritmo de </a:t>
            </a:r>
            <a:r>
              <a:rPr lang="es-ES" sz="1100" dirty="0" err="1"/>
              <a:t>insulinización</a:t>
            </a:r>
            <a:r>
              <a:rPr lang="es-ES" sz="1100" dirty="0"/>
              <a:t> de la DM2 </a:t>
            </a:r>
            <a:r>
              <a:rPr lang="es-ES" sz="1100" dirty="0" err="1"/>
              <a:t>redGDPS</a:t>
            </a:r>
            <a:r>
              <a:rPr lang="es-ES" sz="1100" dirty="0"/>
              <a:t> 2022. Diabetes práctica 2022: 2(</a:t>
            </a:r>
            <a:r>
              <a:rPr lang="es-ES" sz="1100" dirty="0" err="1"/>
              <a:t>Supl</a:t>
            </a:r>
            <a:r>
              <a:rPr lang="es-ES" sz="1100" dirty="0"/>
              <a:t> </a:t>
            </a:r>
            <a:r>
              <a:rPr lang="es-ES" sz="1100" dirty="0" err="1"/>
              <a:t>Extr</a:t>
            </a:r>
            <a:r>
              <a:rPr lang="es-ES" sz="1100" dirty="0"/>
              <a:t> 2):1-30. </a:t>
            </a:r>
            <a:br>
              <a:rPr lang="es-ES" sz="1100" dirty="0"/>
            </a:br>
            <a:r>
              <a:rPr lang="es-ES" sz="1100" dirty="0" err="1"/>
              <a:t>doi</a:t>
            </a:r>
            <a:r>
              <a:rPr lang="es-ES" sz="1100" dirty="0"/>
              <a:t>: </a:t>
            </a:r>
            <a:r>
              <a:rPr lang="es-ES" sz="1100" dirty="0">
                <a:hlinkClick r:id="rId3"/>
              </a:rPr>
              <a:t>https://doi.org/10.52102/diabetpract/algoritmo/art1</a:t>
            </a:r>
            <a:endParaRPr lang="es-ES" sz="1100" dirty="0"/>
          </a:p>
        </p:txBody>
      </p:sp>
    </p:spTree>
    <p:extLst>
      <p:ext uri="{BB962C8B-B14F-4D97-AF65-F5344CB8AC3E}">
        <p14:creationId xmlns:p14="http://schemas.microsoft.com/office/powerpoint/2010/main" val="197012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7C0BCDE-2FE7-0103-087E-F7F8F49EED1E}"/>
              </a:ext>
            </a:extLst>
          </p:cNvPr>
          <p:cNvSpPr>
            <a:spLocks noGrp="1"/>
          </p:cNvSpPr>
          <p:nvPr>
            <p:ph idx="1"/>
          </p:nvPr>
        </p:nvSpPr>
        <p:spPr>
          <a:xfrm>
            <a:off x="838200" y="1640776"/>
            <a:ext cx="10515600" cy="3576447"/>
          </a:xfrm>
        </p:spPr>
        <p:txBody>
          <a:bodyPr>
            <a:normAutofit/>
          </a:bodyPr>
          <a:lstStyle/>
          <a:p>
            <a:r>
              <a:rPr lang="es-ES" sz="2000" dirty="0"/>
              <a:t>El </a:t>
            </a:r>
            <a:r>
              <a:rPr lang="es-ES" sz="2000" b="1" dirty="0"/>
              <a:t>riesgo de hipoglucemias </a:t>
            </a:r>
            <a:r>
              <a:rPr lang="es-ES" sz="2000" dirty="0"/>
              <a:t>en el paciente con enfermedad renal es </a:t>
            </a:r>
            <a:r>
              <a:rPr lang="es-ES" sz="2000" b="1" dirty="0"/>
              <a:t>menor</a:t>
            </a:r>
            <a:r>
              <a:rPr lang="es-ES" sz="2000" dirty="0"/>
              <a:t> con la utilización de las </a:t>
            </a:r>
            <a:r>
              <a:rPr lang="es-ES" sz="2000" b="1" dirty="0"/>
              <a:t>insulinas de segunda generación</a:t>
            </a:r>
          </a:p>
          <a:p>
            <a:endParaRPr lang="es-ES" sz="1000" b="1" dirty="0"/>
          </a:p>
          <a:p>
            <a:r>
              <a:rPr lang="es-ES" sz="2000" dirty="0"/>
              <a:t>En un </a:t>
            </a:r>
            <a:r>
              <a:rPr lang="es-ES" sz="2000" b="1" dirty="0" err="1"/>
              <a:t>metanálisis</a:t>
            </a:r>
            <a:r>
              <a:rPr lang="es-ES" sz="2000" dirty="0"/>
              <a:t> de los estudios </a:t>
            </a:r>
            <a:r>
              <a:rPr lang="es-ES" sz="2000" b="1" dirty="0"/>
              <a:t>EDITION 1-3 </a:t>
            </a:r>
            <a:r>
              <a:rPr lang="es-ES" sz="2000" dirty="0"/>
              <a:t>se observó que los </a:t>
            </a:r>
            <a:r>
              <a:rPr lang="es-ES" sz="2000" b="1" dirty="0"/>
              <a:t>beneficios</a:t>
            </a:r>
            <a:r>
              <a:rPr lang="es-ES" sz="2000" dirty="0"/>
              <a:t> en seguridad de insulina </a:t>
            </a:r>
            <a:r>
              <a:rPr lang="es-ES" sz="2000" b="1" dirty="0"/>
              <a:t>glargina-300 con respecto a insulina glargina-100 se mantienen </a:t>
            </a:r>
            <a:r>
              <a:rPr lang="es-ES" sz="2000" dirty="0"/>
              <a:t>independientemente del grado de filtrado glomerular</a:t>
            </a:r>
            <a:r>
              <a:rPr lang="es-ES" sz="2000" baseline="30000" dirty="0"/>
              <a:t>1</a:t>
            </a:r>
          </a:p>
          <a:p>
            <a:endParaRPr lang="es-ES" sz="1000" baseline="30000" dirty="0"/>
          </a:p>
          <a:p>
            <a:r>
              <a:rPr lang="es-ES" sz="2000" dirty="0"/>
              <a:t>En un </a:t>
            </a:r>
            <a:r>
              <a:rPr lang="es-ES" sz="2000" b="1" dirty="0"/>
              <a:t>subanálisis del estudio BRIGHT</a:t>
            </a:r>
            <a:r>
              <a:rPr lang="es-ES" sz="2000" dirty="0"/>
              <a:t>, que incluía a los </a:t>
            </a:r>
            <a:r>
              <a:rPr lang="es-ES" sz="2000" b="1" dirty="0"/>
              <a:t>pacientes con enfermedad renal</a:t>
            </a:r>
            <a:r>
              <a:rPr lang="es-ES" sz="2000" dirty="0"/>
              <a:t>, se observó una </a:t>
            </a:r>
            <a:r>
              <a:rPr lang="es-ES" sz="2000" b="1" dirty="0"/>
              <a:t>mayor reducción de HbA1c </a:t>
            </a:r>
            <a:r>
              <a:rPr lang="es-ES" sz="2000" dirty="0"/>
              <a:t>en los pacientes con </a:t>
            </a:r>
            <a:r>
              <a:rPr lang="es-ES" sz="2000" b="1" dirty="0"/>
              <a:t>enfermedad renal moderada o grave que recibieron insulina glargina-300</a:t>
            </a:r>
            <a:r>
              <a:rPr lang="es-ES" sz="2000" dirty="0"/>
              <a:t> (reducción media [IC95%] -0,43% [-0,74 a -0,12]%) </a:t>
            </a:r>
            <a:r>
              <a:rPr lang="es-ES" sz="2000" b="1" dirty="0"/>
              <a:t>en comparación </a:t>
            </a:r>
            <a:r>
              <a:rPr lang="es-ES" sz="2000" dirty="0"/>
              <a:t>a los que recibieron </a:t>
            </a:r>
            <a:r>
              <a:rPr lang="es-ES" sz="2000" b="1" dirty="0"/>
              <a:t>insulina </a:t>
            </a:r>
            <a:r>
              <a:rPr lang="es-ES" sz="2000" b="1" dirty="0" err="1"/>
              <a:t>degludec</a:t>
            </a:r>
            <a:r>
              <a:rPr lang="es-ES" sz="2000" dirty="0"/>
              <a:t>, siendo similar en ambos grupos el riesgo de hipoglucemia</a:t>
            </a:r>
            <a:r>
              <a:rPr lang="es-ES" sz="2000" baseline="30000" dirty="0"/>
              <a:t>2</a:t>
            </a:r>
          </a:p>
          <a:p>
            <a:endParaRPr lang="es-ES" sz="2000" dirty="0"/>
          </a:p>
        </p:txBody>
      </p:sp>
      <p:sp>
        <p:nvSpPr>
          <p:cNvPr id="5" name="CuadroTexto 4">
            <a:extLst>
              <a:ext uri="{FF2B5EF4-FFF2-40B4-BE49-F238E27FC236}">
                <a16:creationId xmlns:a16="http://schemas.microsoft.com/office/drawing/2014/main" id="{863211A0-B7E1-02C7-A819-9CFC94891327}"/>
              </a:ext>
            </a:extLst>
          </p:cNvPr>
          <p:cNvSpPr txBox="1"/>
          <p:nvPr/>
        </p:nvSpPr>
        <p:spPr>
          <a:xfrm>
            <a:off x="880739" y="5773071"/>
            <a:ext cx="10430522" cy="769441"/>
          </a:xfrm>
          <a:prstGeom prst="rect">
            <a:avLst/>
          </a:prstGeom>
          <a:noFill/>
        </p:spPr>
        <p:txBody>
          <a:bodyPr wrap="square">
            <a:spAutoFit/>
          </a:bodyPr>
          <a:lstStyle/>
          <a:p>
            <a:pPr marL="228600" indent="-228600">
              <a:buFont typeface="+mj-lt"/>
              <a:buAutoNum type="arabicPeriod"/>
            </a:pPr>
            <a:r>
              <a:rPr lang="es-ES" sz="1100" dirty="0"/>
              <a:t>Escalada FJ, </a:t>
            </a:r>
            <a:r>
              <a:rPr lang="es-ES" sz="1100" dirty="0" err="1"/>
              <a:t>Halimi</a:t>
            </a:r>
            <a:r>
              <a:rPr lang="es-ES" sz="1100" dirty="0"/>
              <a:t> S, Senior PA, </a:t>
            </a:r>
            <a:r>
              <a:rPr lang="es-ES" sz="1100" dirty="0" err="1"/>
              <a:t>Bonnemaire</a:t>
            </a:r>
            <a:r>
              <a:rPr lang="es-ES" sz="1100" dirty="0"/>
              <a:t> M, Cali AMG, </a:t>
            </a:r>
            <a:r>
              <a:rPr lang="es-ES" sz="1100" dirty="0" err="1"/>
              <a:t>Melas-Melt</a:t>
            </a:r>
            <a:r>
              <a:rPr lang="es-ES" sz="1100" dirty="0"/>
              <a:t> L, </a:t>
            </a:r>
            <a:r>
              <a:rPr lang="es-ES" sz="1100" dirty="0" err="1"/>
              <a:t>Karalliedde</a:t>
            </a:r>
            <a:r>
              <a:rPr lang="es-ES" sz="1100" dirty="0"/>
              <a:t> J, </a:t>
            </a:r>
            <a:r>
              <a:rPr lang="es-ES" sz="1100" dirty="0" err="1"/>
              <a:t>Ritzel</a:t>
            </a:r>
            <a:r>
              <a:rPr lang="es-ES" sz="1100" dirty="0"/>
              <a:t> RA. </a:t>
            </a:r>
            <a:r>
              <a:rPr lang="es-ES" sz="1100" dirty="0" err="1"/>
              <a:t>Glycaemic</a:t>
            </a:r>
            <a:r>
              <a:rPr lang="es-ES" sz="1100" dirty="0"/>
              <a:t> control and </a:t>
            </a:r>
            <a:r>
              <a:rPr lang="es-ES" sz="1100" dirty="0" err="1"/>
              <a:t>hypoglycaemia</a:t>
            </a:r>
            <a:r>
              <a:rPr lang="es-ES" sz="1100" dirty="0"/>
              <a:t> </a:t>
            </a:r>
            <a:r>
              <a:rPr lang="es-ES" sz="1100" dirty="0" err="1"/>
              <a:t>benefits</a:t>
            </a:r>
            <a:r>
              <a:rPr lang="es-ES" sz="1100" dirty="0"/>
              <a:t> </a:t>
            </a:r>
            <a:r>
              <a:rPr lang="es-ES" sz="1100" dirty="0" err="1"/>
              <a:t>with</a:t>
            </a:r>
            <a:r>
              <a:rPr lang="es-ES" sz="1100" dirty="0"/>
              <a:t> </a:t>
            </a:r>
            <a:r>
              <a:rPr lang="es-ES" sz="1100" dirty="0" err="1"/>
              <a:t>insulin</a:t>
            </a:r>
            <a:r>
              <a:rPr lang="es-ES" sz="1100" dirty="0"/>
              <a:t> glargine 300 U/</a:t>
            </a:r>
            <a:r>
              <a:rPr lang="es-ES" sz="1100" dirty="0" err="1"/>
              <a:t>mL</a:t>
            </a:r>
            <a:r>
              <a:rPr lang="es-ES" sz="1100" dirty="0"/>
              <a:t> </a:t>
            </a:r>
            <a:r>
              <a:rPr lang="es-ES" sz="1100" dirty="0" err="1"/>
              <a:t>extend</a:t>
            </a:r>
            <a:r>
              <a:rPr lang="es-ES" sz="1100" dirty="0"/>
              <a:t> </a:t>
            </a:r>
            <a:r>
              <a:rPr lang="es-ES" sz="1100" dirty="0" err="1"/>
              <a:t>to</a:t>
            </a:r>
            <a:r>
              <a:rPr lang="es-ES" sz="1100" dirty="0"/>
              <a:t> </a:t>
            </a:r>
            <a:r>
              <a:rPr lang="es-ES" sz="1100" dirty="0" err="1"/>
              <a:t>people</a:t>
            </a:r>
            <a:r>
              <a:rPr lang="es-ES" sz="1100" dirty="0"/>
              <a:t> </a:t>
            </a:r>
            <a:r>
              <a:rPr lang="es-ES" sz="1100" dirty="0" err="1"/>
              <a:t>with</a:t>
            </a:r>
            <a:r>
              <a:rPr lang="es-ES" sz="1100" dirty="0"/>
              <a:t> </a:t>
            </a:r>
            <a:r>
              <a:rPr lang="es-ES" sz="1100" dirty="0" err="1"/>
              <a:t>type</a:t>
            </a:r>
            <a:r>
              <a:rPr lang="es-ES" sz="1100" dirty="0"/>
              <a:t> 2 diabetes and </a:t>
            </a:r>
            <a:r>
              <a:rPr lang="es-ES" sz="1100" dirty="0" err="1"/>
              <a:t>mild-to-moderate</a:t>
            </a:r>
            <a:r>
              <a:rPr lang="es-ES" sz="1100" dirty="0"/>
              <a:t> renal </a:t>
            </a:r>
            <a:r>
              <a:rPr lang="es-ES" sz="1100" dirty="0" err="1"/>
              <a:t>impairment</a:t>
            </a:r>
            <a:r>
              <a:rPr lang="es-ES" sz="1100" dirty="0"/>
              <a:t>. Diabetes </a:t>
            </a:r>
            <a:r>
              <a:rPr lang="es-ES" sz="1100" dirty="0" err="1"/>
              <a:t>Obes</a:t>
            </a:r>
            <a:r>
              <a:rPr lang="es-ES" sz="1100" dirty="0"/>
              <a:t> </a:t>
            </a:r>
            <a:r>
              <a:rPr lang="es-ES" sz="1100" dirty="0" err="1"/>
              <a:t>Metab</a:t>
            </a:r>
            <a:r>
              <a:rPr lang="es-ES" sz="1100" dirty="0"/>
              <a:t>. 2018 Dec;20(12):2860-2868. </a:t>
            </a:r>
            <a:r>
              <a:rPr lang="es-ES" sz="1100" dirty="0" err="1"/>
              <a:t>doi</a:t>
            </a:r>
            <a:r>
              <a:rPr lang="es-ES" sz="1100" dirty="0"/>
              <a:t>: 10.1111/dom.13470.</a:t>
            </a:r>
          </a:p>
          <a:p>
            <a:pPr marL="228600" indent="-228600">
              <a:buFont typeface="+mj-lt"/>
              <a:buAutoNum type="arabicPeriod"/>
            </a:pPr>
            <a:r>
              <a:rPr lang="es-ES" sz="1100" dirty="0" err="1"/>
              <a:t>Haluzík</a:t>
            </a:r>
            <a:r>
              <a:rPr lang="es-ES" sz="1100" dirty="0"/>
              <a:t> M, Cheng A, Müller-</a:t>
            </a:r>
            <a:r>
              <a:rPr lang="es-ES" sz="1100" dirty="0" err="1"/>
              <a:t>Wieland</a:t>
            </a:r>
            <a:r>
              <a:rPr lang="es-ES" sz="1100" dirty="0"/>
              <a:t> D, </a:t>
            </a:r>
            <a:r>
              <a:rPr lang="es-ES" sz="1100" dirty="0" err="1"/>
              <a:t>Westerbacka</a:t>
            </a:r>
            <a:r>
              <a:rPr lang="es-ES" sz="1100" dirty="0"/>
              <a:t> J, </a:t>
            </a:r>
            <a:r>
              <a:rPr lang="es-ES" sz="1100" dirty="0" err="1"/>
              <a:t>Bosnyak</a:t>
            </a:r>
            <a:r>
              <a:rPr lang="es-ES" sz="1100" dirty="0"/>
              <a:t> Z, </a:t>
            </a:r>
            <a:r>
              <a:rPr lang="es-ES" sz="1100" dirty="0" err="1"/>
              <a:t>Lauand</a:t>
            </a:r>
            <a:r>
              <a:rPr lang="es-ES" sz="1100" dirty="0"/>
              <a:t> F, et al. </a:t>
            </a:r>
            <a:r>
              <a:rPr lang="es-ES" sz="1100" dirty="0" err="1"/>
              <a:t>Differential</a:t>
            </a:r>
            <a:r>
              <a:rPr lang="es-ES" sz="1100" dirty="0"/>
              <a:t> </a:t>
            </a:r>
            <a:r>
              <a:rPr lang="es-ES" sz="1100" dirty="0" err="1"/>
              <a:t>glycaemic</a:t>
            </a:r>
            <a:r>
              <a:rPr lang="es-ES" sz="1100" dirty="0"/>
              <a:t> control </a:t>
            </a:r>
            <a:r>
              <a:rPr lang="es-ES" sz="1100" dirty="0" err="1"/>
              <a:t>with</a:t>
            </a:r>
            <a:r>
              <a:rPr lang="es-ES" sz="1100" dirty="0"/>
              <a:t> basal </a:t>
            </a:r>
            <a:r>
              <a:rPr lang="es-ES" sz="1100" dirty="0" err="1"/>
              <a:t>insulin</a:t>
            </a:r>
            <a:r>
              <a:rPr lang="es-ES" sz="1100" dirty="0"/>
              <a:t> glargine 300 U/</a:t>
            </a:r>
            <a:r>
              <a:rPr lang="es-ES" sz="1100" dirty="0" err="1"/>
              <a:t>mL</a:t>
            </a:r>
            <a:r>
              <a:rPr lang="es-ES" sz="1100" dirty="0"/>
              <a:t> versus </a:t>
            </a:r>
            <a:r>
              <a:rPr lang="es-ES" sz="1100" dirty="0" err="1"/>
              <a:t>degludec</a:t>
            </a:r>
            <a:r>
              <a:rPr lang="es-ES" sz="1100" dirty="0"/>
              <a:t> 100 U/</a:t>
            </a:r>
            <a:r>
              <a:rPr lang="es-ES" sz="1100" dirty="0" err="1"/>
              <a:t>mL</a:t>
            </a:r>
            <a:r>
              <a:rPr lang="es-ES" sz="1100" dirty="0"/>
              <a:t> </a:t>
            </a:r>
            <a:r>
              <a:rPr lang="es-ES" sz="1100" dirty="0" err="1"/>
              <a:t>according</a:t>
            </a:r>
            <a:r>
              <a:rPr lang="es-ES" sz="1100" dirty="0"/>
              <a:t> </a:t>
            </a:r>
            <a:r>
              <a:rPr lang="es-ES" sz="1100" dirty="0" err="1"/>
              <a:t>to</a:t>
            </a:r>
            <a:r>
              <a:rPr lang="es-ES" sz="1100" dirty="0"/>
              <a:t> </a:t>
            </a:r>
            <a:r>
              <a:rPr lang="es-ES" sz="1100" dirty="0" err="1"/>
              <a:t>kidney</a:t>
            </a:r>
            <a:r>
              <a:rPr lang="es-ES" sz="1100" dirty="0"/>
              <a:t> </a:t>
            </a:r>
            <a:r>
              <a:rPr lang="es-ES" sz="1100" dirty="0" err="1"/>
              <a:t>function</a:t>
            </a:r>
            <a:r>
              <a:rPr lang="es-ES" sz="1100" dirty="0"/>
              <a:t> in </a:t>
            </a:r>
            <a:r>
              <a:rPr lang="es-ES" sz="1100" dirty="0" err="1"/>
              <a:t>type</a:t>
            </a:r>
            <a:r>
              <a:rPr lang="es-ES" sz="1100" dirty="0"/>
              <a:t> 2 diabetes: A </a:t>
            </a:r>
            <a:r>
              <a:rPr lang="es-ES" sz="1100" dirty="0" err="1"/>
              <a:t>subanalysis</a:t>
            </a:r>
            <a:r>
              <a:rPr lang="es-ES" sz="1100" dirty="0"/>
              <a:t> </a:t>
            </a:r>
            <a:r>
              <a:rPr lang="es-ES" sz="1100" dirty="0" err="1"/>
              <a:t>from</a:t>
            </a:r>
            <a:r>
              <a:rPr lang="es-ES" sz="1100" dirty="0"/>
              <a:t> </a:t>
            </a:r>
            <a:r>
              <a:rPr lang="es-ES" sz="1100" dirty="0" err="1"/>
              <a:t>the</a:t>
            </a:r>
            <a:r>
              <a:rPr lang="es-ES" sz="1100" dirty="0"/>
              <a:t> BRIGHT trial. Diabetes </a:t>
            </a:r>
            <a:r>
              <a:rPr lang="es-ES" sz="1100" dirty="0" err="1"/>
              <a:t>Obes</a:t>
            </a:r>
            <a:r>
              <a:rPr lang="es-ES" sz="1100" dirty="0"/>
              <a:t> </a:t>
            </a:r>
            <a:r>
              <a:rPr lang="es-ES" sz="1100" dirty="0" err="1"/>
              <a:t>Metab</a:t>
            </a:r>
            <a:r>
              <a:rPr lang="es-ES" sz="1100" dirty="0"/>
              <a:t>. 2020 Aug;22(8):1369-1377. </a:t>
            </a:r>
            <a:r>
              <a:rPr lang="es-ES" sz="1100" dirty="0" err="1"/>
              <a:t>doi</a:t>
            </a:r>
            <a:r>
              <a:rPr lang="es-ES" sz="1100" dirty="0"/>
              <a:t>: 10.1111/dom.14043.</a:t>
            </a:r>
          </a:p>
        </p:txBody>
      </p:sp>
    </p:spTree>
    <p:extLst>
      <p:ext uri="{BB962C8B-B14F-4D97-AF65-F5344CB8AC3E}">
        <p14:creationId xmlns:p14="http://schemas.microsoft.com/office/powerpoint/2010/main" val="9284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80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207EF-7460-EEDF-1428-B3B12AD821BE}"/>
              </a:ext>
            </a:extLst>
          </p:cNvPr>
          <p:cNvSpPr>
            <a:spLocks noGrp="1"/>
          </p:cNvSpPr>
          <p:nvPr>
            <p:ph type="title"/>
          </p:nvPr>
        </p:nvSpPr>
        <p:spPr>
          <a:xfrm>
            <a:off x="838200" y="942006"/>
            <a:ext cx="10515600" cy="543471"/>
          </a:xfrm>
        </p:spPr>
        <p:txBody>
          <a:bodyPr>
            <a:normAutofit/>
          </a:bodyPr>
          <a:lstStyle/>
          <a:p>
            <a:r>
              <a:rPr lang="es-ES" sz="2800" dirty="0"/>
              <a:t>MANEJO DE LA INSULINA EN DIABETES TIPO 2</a:t>
            </a:r>
          </a:p>
        </p:txBody>
      </p:sp>
      <p:sp>
        <p:nvSpPr>
          <p:cNvPr id="3" name="Marcador de contenido 2">
            <a:extLst>
              <a:ext uri="{FF2B5EF4-FFF2-40B4-BE49-F238E27FC236}">
                <a16:creationId xmlns:a16="http://schemas.microsoft.com/office/drawing/2014/main" id="{B9427E61-2651-F38B-CAD7-EA1379C42368}"/>
              </a:ext>
            </a:extLst>
          </p:cNvPr>
          <p:cNvSpPr>
            <a:spLocks noGrp="1"/>
          </p:cNvSpPr>
          <p:nvPr>
            <p:ph idx="1"/>
          </p:nvPr>
        </p:nvSpPr>
        <p:spPr>
          <a:xfrm>
            <a:off x="615518" y="1581334"/>
            <a:ext cx="10960964" cy="4164712"/>
          </a:xfrm>
        </p:spPr>
        <p:txBody>
          <a:bodyPr>
            <a:normAutofit/>
          </a:bodyPr>
          <a:lstStyle/>
          <a:p>
            <a:pPr>
              <a:lnSpc>
                <a:spcPct val="120000"/>
              </a:lnSpc>
            </a:pPr>
            <a:r>
              <a:rPr lang="es-ES" sz="1700" dirty="0"/>
              <a:t>La gran mayoría de los pacientes con diabetes tipo 2 suelen mantener una pequeña producción de insulina, por lo que, </a:t>
            </a:r>
            <a:r>
              <a:rPr lang="es-ES" sz="1700" b="1" dirty="0"/>
              <a:t>en la mayor parte de los casos</a:t>
            </a:r>
            <a:r>
              <a:rPr lang="es-ES" sz="1700" dirty="0"/>
              <a:t>, </a:t>
            </a:r>
            <a:r>
              <a:rPr lang="es-ES" sz="1700" b="1" dirty="0"/>
              <a:t>se conseguirá un buen control mediante el tratamiento con una dosis diaria de insulina basal</a:t>
            </a:r>
            <a:r>
              <a:rPr lang="es-ES" sz="1700" dirty="0"/>
              <a:t>, conjuntamente con antidiabéticos orales, y tan solo un pequeño porcentaje de pacientes preciarán el uso de insulina rápida para controlar las hiperglucemias postprandiales</a:t>
            </a:r>
            <a:r>
              <a:rPr lang="es-ES" sz="1700" baseline="30000" dirty="0"/>
              <a:t>1</a:t>
            </a:r>
          </a:p>
          <a:p>
            <a:pPr>
              <a:lnSpc>
                <a:spcPct val="120000"/>
              </a:lnSpc>
            </a:pPr>
            <a:r>
              <a:rPr lang="es-ES" sz="1700" dirty="0"/>
              <a:t>En la actualidad contamos con varios tipos de insulinas basales, entre las que queremos destacar las de </a:t>
            </a:r>
            <a:r>
              <a:rPr lang="es-ES" sz="1700" b="1" dirty="0"/>
              <a:t>segunda generación </a:t>
            </a:r>
            <a:r>
              <a:rPr lang="es-ES" sz="1700" dirty="0"/>
              <a:t>(glargina-300 y </a:t>
            </a:r>
            <a:r>
              <a:rPr lang="es-ES" sz="1700" dirty="0" err="1"/>
              <a:t>degludec</a:t>
            </a:r>
            <a:r>
              <a:rPr lang="es-ES" sz="1700" dirty="0"/>
              <a:t>), ya que presentan múltiples ventajas, tales como su </a:t>
            </a:r>
            <a:r>
              <a:rPr lang="es-ES" sz="1700" b="1" dirty="0"/>
              <a:t>mayor duración de acción, menor variabilidad y menor riesgo de provocar hipoglucemias</a:t>
            </a:r>
            <a:r>
              <a:rPr lang="es-ES" sz="1700" dirty="0"/>
              <a:t>, lo cual ayuda a mejorar el control de los pacientes con una menor incidencia de efectos adversos y una mayor satisfacción y calidad de vida</a:t>
            </a:r>
            <a:r>
              <a:rPr lang="es-ES" sz="1700" baseline="30000" dirty="0"/>
              <a:t>2</a:t>
            </a:r>
            <a:endParaRPr lang="es-ES" sz="1700" dirty="0"/>
          </a:p>
          <a:p>
            <a:pPr>
              <a:lnSpc>
                <a:spcPct val="120000"/>
              </a:lnSpc>
            </a:pPr>
            <a:r>
              <a:rPr lang="es-ES" sz="1700" dirty="0"/>
              <a:t>En esta presentación desarrollaremos los </a:t>
            </a:r>
            <a:r>
              <a:rPr lang="es-ES" sz="1700" b="1" dirty="0"/>
              <a:t>beneficios de la insulina glargina-300 </a:t>
            </a:r>
            <a:r>
              <a:rPr lang="es-ES" sz="1700" dirty="0"/>
              <a:t>en aquellos </a:t>
            </a:r>
            <a:r>
              <a:rPr lang="es-ES" sz="1700" b="1" dirty="0"/>
              <a:t>pacientes que se encuentran en una situación desfavorable</a:t>
            </a:r>
            <a:r>
              <a:rPr lang="es-ES" sz="1700" dirty="0"/>
              <a:t>, que los hace muy susceptibles a presentar un mal control y que presentan un elevado riesgo de presentar hipoglucemias</a:t>
            </a:r>
          </a:p>
        </p:txBody>
      </p:sp>
      <p:sp>
        <p:nvSpPr>
          <p:cNvPr id="5" name="CuadroTexto 4">
            <a:extLst>
              <a:ext uri="{FF2B5EF4-FFF2-40B4-BE49-F238E27FC236}">
                <a16:creationId xmlns:a16="http://schemas.microsoft.com/office/drawing/2014/main" id="{EE9F605F-7D08-BC57-6BDD-76F685F8C0F5}"/>
              </a:ext>
            </a:extLst>
          </p:cNvPr>
          <p:cNvSpPr txBox="1"/>
          <p:nvPr/>
        </p:nvSpPr>
        <p:spPr>
          <a:xfrm>
            <a:off x="2118913" y="5937759"/>
            <a:ext cx="7954174" cy="769441"/>
          </a:xfrm>
          <a:prstGeom prst="rect">
            <a:avLst/>
          </a:prstGeom>
          <a:noFill/>
        </p:spPr>
        <p:txBody>
          <a:bodyPr wrap="square">
            <a:spAutoFit/>
          </a:bodyPr>
          <a:lstStyle/>
          <a:p>
            <a:pPr marL="228600" indent="-228600">
              <a:buAutoNum type="arabicPeriod"/>
            </a:pPr>
            <a:r>
              <a:rPr lang="es-ES" sz="1100" dirty="0"/>
              <a:t>Artola Menéndez S, Mata Cases M. Algoritmo de </a:t>
            </a:r>
            <a:r>
              <a:rPr lang="es-ES" sz="1100" dirty="0" err="1"/>
              <a:t>insulinización</a:t>
            </a:r>
            <a:r>
              <a:rPr lang="es-ES" sz="1100" dirty="0"/>
              <a:t> de la DM2 </a:t>
            </a:r>
            <a:r>
              <a:rPr lang="es-ES" sz="1100" dirty="0" err="1"/>
              <a:t>redGDPS</a:t>
            </a:r>
            <a:r>
              <a:rPr lang="es-ES" sz="1100" dirty="0"/>
              <a:t> 2022. Diabetes práctica 2022: 2(</a:t>
            </a:r>
            <a:r>
              <a:rPr lang="es-ES" sz="1100" dirty="0" err="1"/>
              <a:t>Supl</a:t>
            </a:r>
            <a:r>
              <a:rPr lang="es-ES" sz="1100" dirty="0"/>
              <a:t> </a:t>
            </a:r>
            <a:r>
              <a:rPr lang="es-ES" sz="1100" dirty="0" err="1"/>
              <a:t>Extr</a:t>
            </a:r>
            <a:r>
              <a:rPr lang="es-ES" sz="1100" dirty="0"/>
              <a:t> 2):1-30. </a:t>
            </a:r>
            <a:br>
              <a:rPr lang="es-ES" sz="1100" dirty="0"/>
            </a:br>
            <a:r>
              <a:rPr lang="es-ES" sz="1100" dirty="0" err="1"/>
              <a:t>doi</a:t>
            </a:r>
            <a:r>
              <a:rPr lang="es-ES" sz="1100" dirty="0"/>
              <a:t>: </a:t>
            </a:r>
            <a:r>
              <a:rPr lang="es-ES" sz="1100" dirty="0">
                <a:hlinkClick r:id="rId3"/>
              </a:rPr>
              <a:t>https://doi.org/10.52102/diabetpract/algoritmo/art1</a:t>
            </a:r>
            <a:endParaRPr lang="es-ES" sz="1100" dirty="0"/>
          </a:p>
          <a:p>
            <a:pPr marL="228600" indent="-228600">
              <a:buAutoNum type="arabicPeriod"/>
            </a:pPr>
            <a:r>
              <a:rPr lang="es-ES" sz="1100" dirty="0"/>
              <a:t> García Soidán FJ, Martínez Baladrón A. Manejo de insulina en personas con diabetes tipo 2. </a:t>
            </a:r>
            <a:br>
              <a:rPr lang="es-ES" sz="1100" dirty="0"/>
            </a:br>
            <a:r>
              <a:rPr lang="es-ES" sz="1100" dirty="0" err="1"/>
              <a:t>Disponoble</a:t>
            </a:r>
            <a:r>
              <a:rPr lang="es-ES" sz="1100" dirty="0"/>
              <a:t> en Fisterra: </a:t>
            </a:r>
            <a:r>
              <a:rPr lang="es-ES" sz="1100" dirty="0">
                <a:hlinkClick r:id="rId4"/>
              </a:rPr>
              <a:t>https://www.fisterra.com/guias-clinicas/manejo-insulina-diabetes-tipo-2/</a:t>
            </a:r>
            <a:endParaRPr lang="es-ES" sz="1100" dirty="0"/>
          </a:p>
        </p:txBody>
      </p:sp>
    </p:spTree>
    <p:extLst>
      <p:ext uri="{BB962C8B-B14F-4D97-AF65-F5344CB8AC3E}">
        <p14:creationId xmlns:p14="http://schemas.microsoft.com/office/powerpoint/2010/main" val="63376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1D165-23A7-4294-EDF3-6ABCFC9DC06D}"/>
              </a:ext>
            </a:extLst>
          </p:cNvPr>
          <p:cNvSpPr>
            <a:spLocks noGrp="1"/>
          </p:cNvSpPr>
          <p:nvPr>
            <p:ph type="title"/>
          </p:nvPr>
        </p:nvSpPr>
        <p:spPr>
          <a:xfrm>
            <a:off x="838200" y="850323"/>
            <a:ext cx="10515600" cy="916333"/>
          </a:xfrm>
        </p:spPr>
        <p:txBody>
          <a:bodyPr>
            <a:normAutofit fontScale="90000"/>
          </a:bodyPr>
          <a:lstStyle/>
          <a:p>
            <a:r>
              <a:rPr lang="es-ES" sz="3600" dirty="0"/>
              <a:t>LA INSULINA BASAL EN POBLACIONES ESPECIALES</a:t>
            </a:r>
          </a:p>
        </p:txBody>
      </p:sp>
      <p:sp>
        <p:nvSpPr>
          <p:cNvPr id="3" name="Marcador de contenido 2">
            <a:extLst>
              <a:ext uri="{FF2B5EF4-FFF2-40B4-BE49-F238E27FC236}">
                <a16:creationId xmlns:a16="http://schemas.microsoft.com/office/drawing/2014/main" id="{38B7B7E5-BE2F-5F0C-0E8F-3A3EC56CAA26}"/>
              </a:ext>
            </a:extLst>
          </p:cNvPr>
          <p:cNvSpPr>
            <a:spLocks noGrp="1"/>
          </p:cNvSpPr>
          <p:nvPr>
            <p:ph idx="1"/>
          </p:nvPr>
        </p:nvSpPr>
        <p:spPr>
          <a:xfrm>
            <a:off x="1113763" y="1902233"/>
            <a:ext cx="9964473" cy="4500978"/>
          </a:xfrm>
        </p:spPr>
        <p:txBody>
          <a:bodyPr>
            <a:normAutofit/>
          </a:bodyPr>
          <a:lstStyle/>
          <a:p>
            <a:pPr marL="0" indent="0">
              <a:lnSpc>
                <a:spcPct val="100000"/>
              </a:lnSpc>
              <a:buNone/>
            </a:pPr>
            <a:r>
              <a:rPr lang="es-ES" sz="2000" dirty="0"/>
              <a:t>Entre las personas con diabetes tipo 2 hay múltiples subpoblaciones que presentan una mayor susceptibilidad a presentar un peor control y un mayor riesgo de desarrollar hipoglucemias. Entre ellas queremos destacar 3 grupos:</a:t>
            </a:r>
          </a:p>
          <a:p>
            <a:pPr lvl="1">
              <a:lnSpc>
                <a:spcPct val="150000"/>
              </a:lnSpc>
            </a:pPr>
            <a:r>
              <a:rPr lang="es-ES" sz="2000" b="1" dirty="0"/>
              <a:t>Paciente frágil</a:t>
            </a:r>
          </a:p>
          <a:p>
            <a:pPr lvl="1">
              <a:lnSpc>
                <a:spcPct val="150000"/>
              </a:lnSpc>
            </a:pPr>
            <a:r>
              <a:rPr lang="es-ES" sz="2000" b="1" dirty="0"/>
              <a:t>Después del ingreso hospitalario</a:t>
            </a:r>
          </a:p>
          <a:p>
            <a:pPr lvl="1">
              <a:lnSpc>
                <a:spcPct val="150000"/>
              </a:lnSpc>
            </a:pPr>
            <a:r>
              <a:rPr lang="es-ES" sz="2000" b="1" dirty="0"/>
              <a:t>Paciente con enfermedad renal</a:t>
            </a:r>
          </a:p>
        </p:txBody>
      </p:sp>
    </p:spTree>
    <p:extLst>
      <p:ext uri="{BB962C8B-B14F-4D97-AF65-F5344CB8AC3E}">
        <p14:creationId xmlns:p14="http://schemas.microsoft.com/office/powerpoint/2010/main" val="342101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A0AA2-248B-E3FC-C2CC-8397A3F99F6E}"/>
              </a:ext>
            </a:extLst>
          </p:cNvPr>
          <p:cNvSpPr>
            <a:spLocks noGrp="1"/>
          </p:cNvSpPr>
          <p:nvPr>
            <p:ph type="title"/>
          </p:nvPr>
        </p:nvSpPr>
        <p:spPr>
          <a:xfrm>
            <a:off x="838200" y="2766218"/>
            <a:ext cx="10515600" cy="1325563"/>
          </a:xfrm>
        </p:spPr>
        <p:txBody>
          <a:bodyPr>
            <a:normAutofit/>
          </a:bodyPr>
          <a:lstStyle/>
          <a:p>
            <a:r>
              <a:rPr lang="es-ES" sz="4800" dirty="0">
                <a:solidFill>
                  <a:srgbClr val="BC0F36"/>
                </a:solidFill>
              </a:rPr>
              <a:t>PACIENTE FRÁGIL</a:t>
            </a:r>
          </a:p>
        </p:txBody>
      </p:sp>
    </p:spTree>
    <p:extLst>
      <p:ext uri="{BB962C8B-B14F-4D97-AF65-F5344CB8AC3E}">
        <p14:creationId xmlns:p14="http://schemas.microsoft.com/office/powerpoint/2010/main" val="169562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9C04C4-AD01-A572-D66B-7759BB28934F}"/>
              </a:ext>
            </a:extLst>
          </p:cNvPr>
          <p:cNvSpPr>
            <a:spLocks noGrp="1"/>
          </p:cNvSpPr>
          <p:nvPr>
            <p:ph type="title"/>
          </p:nvPr>
        </p:nvSpPr>
        <p:spPr>
          <a:xfrm>
            <a:off x="838200" y="1065690"/>
            <a:ext cx="10515600" cy="525716"/>
          </a:xfrm>
        </p:spPr>
        <p:txBody>
          <a:bodyPr>
            <a:normAutofit fontScale="90000"/>
          </a:bodyPr>
          <a:lstStyle/>
          <a:p>
            <a:r>
              <a:rPr lang="es-ES" sz="3600" dirty="0"/>
              <a:t>PACIENTE FRÁGIL</a:t>
            </a:r>
          </a:p>
        </p:txBody>
      </p:sp>
      <p:sp>
        <p:nvSpPr>
          <p:cNvPr id="3" name="Marcador de contenido 2">
            <a:extLst>
              <a:ext uri="{FF2B5EF4-FFF2-40B4-BE49-F238E27FC236}">
                <a16:creationId xmlns:a16="http://schemas.microsoft.com/office/drawing/2014/main" id="{BD9970AA-438C-6542-6C6F-E23B5248BB4C}"/>
              </a:ext>
            </a:extLst>
          </p:cNvPr>
          <p:cNvSpPr>
            <a:spLocks noGrp="1"/>
          </p:cNvSpPr>
          <p:nvPr>
            <p:ph idx="1"/>
          </p:nvPr>
        </p:nvSpPr>
        <p:spPr>
          <a:xfrm>
            <a:off x="1237544" y="2004489"/>
            <a:ext cx="9716911" cy="2511067"/>
          </a:xfrm>
        </p:spPr>
        <p:txBody>
          <a:bodyPr>
            <a:normAutofit/>
          </a:bodyPr>
          <a:lstStyle/>
          <a:p>
            <a:pPr>
              <a:lnSpc>
                <a:spcPct val="100000"/>
              </a:lnSpc>
            </a:pPr>
            <a:r>
              <a:rPr lang="es-ES" sz="2000" dirty="0"/>
              <a:t>Conforman un grupo de pacientes </a:t>
            </a:r>
            <a:r>
              <a:rPr lang="es-ES" sz="2000" b="1" dirty="0"/>
              <a:t>muy vulnerable </a:t>
            </a:r>
            <a:r>
              <a:rPr lang="es-ES" sz="2000" dirty="0"/>
              <a:t>a la hora de </a:t>
            </a:r>
            <a:r>
              <a:rPr lang="es-ES" sz="2000" b="1" dirty="0"/>
              <a:t>sufrir efectos adversos e interacciones farmacológicas</a:t>
            </a:r>
            <a:r>
              <a:rPr lang="es-ES" sz="2000" dirty="0"/>
              <a:t>, debido a su </a:t>
            </a:r>
            <a:r>
              <a:rPr lang="es-ES" sz="2000" b="1" dirty="0"/>
              <a:t>menor capacidad de respuesta funcional</a:t>
            </a:r>
            <a:r>
              <a:rPr lang="es-ES" sz="2000" dirty="0"/>
              <a:t> ante la presencia de hipo e hiperglucemia</a:t>
            </a:r>
          </a:p>
          <a:p>
            <a:pPr>
              <a:lnSpc>
                <a:spcPct val="100000"/>
              </a:lnSpc>
            </a:pPr>
            <a:r>
              <a:rPr lang="es-ES" sz="2000" dirty="0"/>
              <a:t>Debemos añadir que muchos de ellos presentan además </a:t>
            </a:r>
            <a:r>
              <a:rPr lang="es-ES" sz="2000" b="1" dirty="0"/>
              <a:t>pluripatología, polifarmacia y diferentes grados de dependencia</a:t>
            </a:r>
            <a:r>
              <a:rPr lang="es-ES" sz="2000" dirty="0"/>
              <a:t>, que los hace altamente susceptibles a una </a:t>
            </a:r>
            <a:r>
              <a:rPr lang="es-ES" sz="2000" b="1" dirty="0"/>
              <a:t>baja adherencia terapéutica y a errores en la administración del tratamiento</a:t>
            </a:r>
          </a:p>
          <a:p>
            <a:endParaRPr lang="es-ES" dirty="0"/>
          </a:p>
        </p:txBody>
      </p:sp>
      <p:sp>
        <p:nvSpPr>
          <p:cNvPr id="5" name="CuadroTexto 4">
            <a:extLst>
              <a:ext uri="{FF2B5EF4-FFF2-40B4-BE49-F238E27FC236}">
                <a16:creationId xmlns:a16="http://schemas.microsoft.com/office/drawing/2014/main" id="{8C84820A-23A2-D6A2-1BDC-8255181B61B2}"/>
              </a:ext>
            </a:extLst>
          </p:cNvPr>
          <p:cNvSpPr txBox="1"/>
          <p:nvPr/>
        </p:nvSpPr>
        <p:spPr>
          <a:xfrm>
            <a:off x="1693716" y="6156280"/>
            <a:ext cx="8804565" cy="430887"/>
          </a:xfrm>
          <a:prstGeom prst="rect">
            <a:avLst/>
          </a:prstGeom>
          <a:noFill/>
        </p:spPr>
        <p:txBody>
          <a:bodyPr wrap="square">
            <a:spAutoFit/>
          </a:bodyPr>
          <a:lstStyle/>
          <a:p>
            <a:r>
              <a:rPr lang="es-ES" sz="1100" dirty="0"/>
              <a:t>Gómez-Huelgas R, Gómez Peralta F, Rodríguez Mañas L, Formiga F, Puig Domingo M, Mediavilla Bravo JJ, et al. Tratamiento de la diabetes mellitus tipo 2 en el paciente anciano. </a:t>
            </a:r>
            <a:r>
              <a:rPr lang="es-ES" sz="1100" dirty="0" err="1"/>
              <a:t>Rev</a:t>
            </a:r>
            <a:r>
              <a:rPr lang="es-ES" sz="1100" dirty="0"/>
              <a:t> </a:t>
            </a:r>
            <a:r>
              <a:rPr lang="es-ES" sz="1100" dirty="0" err="1"/>
              <a:t>Esp</a:t>
            </a:r>
            <a:r>
              <a:rPr lang="es-ES" sz="1100" dirty="0"/>
              <a:t> </a:t>
            </a:r>
            <a:r>
              <a:rPr lang="es-ES" sz="1100" dirty="0" err="1"/>
              <a:t>Geriatr</a:t>
            </a:r>
            <a:r>
              <a:rPr lang="es-ES" sz="1100" dirty="0"/>
              <a:t> </a:t>
            </a:r>
            <a:r>
              <a:rPr lang="es-ES" sz="1100" dirty="0" err="1"/>
              <a:t>Gerontol</a:t>
            </a:r>
            <a:r>
              <a:rPr lang="es-ES" sz="1100" dirty="0"/>
              <a:t>. 2018 Mar-Apr;53(2):89-99. </a:t>
            </a:r>
            <a:r>
              <a:rPr lang="es-ES" sz="1100" dirty="0" err="1"/>
              <a:t>doi</a:t>
            </a:r>
            <a:r>
              <a:rPr lang="es-ES" sz="1100" dirty="0"/>
              <a:t>: 10.1016/j.regg.2017.12.003.</a:t>
            </a:r>
          </a:p>
        </p:txBody>
      </p:sp>
    </p:spTree>
    <p:extLst>
      <p:ext uri="{BB962C8B-B14F-4D97-AF65-F5344CB8AC3E}">
        <p14:creationId xmlns:p14="http://schemas.microsoft.com/office/powerpoint/2010/main" val="2397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C7CD136-F731-7DDC-7B8D-5993EC1DE5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751" r="1122" b="45212"/>
          <a:stretch/>
        </p:blipFill>
        <p:spPr bwMode="auto">
          <a:xfrm>
            <a:off x="848208" y="1800799"/>
            <a:ext cx="10819536" cy="2610161"/>
          </a:xfrm>
          <a:prstGeom prst="rect">
            <a:avLst/>
          </a:prstGeom>
          <a:noFill/>
        </p:spPr>
      </p:pic>
      <p:pic>
        <p:nvPicPr>
          <p:cNvPr id="2" name="Imagen 1">
            <a:extLst>
              <a:ext uri="{FF2B5EF4-FFF2-40B4-BE49-F238E27FC236}">
                <a16:creationId xmlns:a16="http://schemas.microsoft.com/office/drawing/2014/main" id="{C8DE9B80-DB63-320D-E087-6B6B4CD534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00" t="61090" r="1808" b="21909"/>
          <a:stretch/>
        </p:blipFill>
        <p:spPr bwMode="auto">
          <a:xfrm>
            <a:off x="3018000" y="4599960"/>
            <a:ext cx="6156000" cy="972000"/>
          </a:xfrm>
          <a:prstGeom prst="rect">
            <a:avLst/>
          </a:prstGeom>
          <a:noFill/>
        </p:spPr>
      </p:pic>
      <p:pic>
        <p:nvPicPr>
          <p:cNvPr id="3" name="Imagen 2">
            <a:extLst>
              <a:ext uri="{FF2B5EF4-FFF2-40B4-BE49-F238E27FC236}">
                <a16:creationId xmlns:a16="http://schemas.microsoft.com/office/drawing/2014/main" id="{72BDEAC5-B93E-3E9C-44CD-BC70EE4ECE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451" r="1122" b="3216"/>
          <a:stretch/>
        </p:blipFill>
        <p:spPr bwMode="auto">
          <a:xfrm>
            <a:off x="1470000" y="5949960"/>
            <a:ext cx="9252000" cy="648000"/>
          </a:xfrm>
          <a:prstGeom prst="rect">
            <a:avLst/>
          </a:prstGeom>
          <a:noFill/>
        </p:spPr>
      </p:pic>
      <p:sp>
        <p:nvSpPr>
          <p:cNvPr id="4" name="Título 1">
            <a:extLst>
              <a:ext uri="{FF2B5EF4-FFF2-40B4-BE49-F238E27FC236}">
                <a16:creationId xmlns:a16="http://schemas.microsoft.com/office/drawing/2014/main" id="{2651F514-3505-52D0-D7BA-D168D6493517}"/>
              </a:ext>
            </a:extLst>
          </p:cNvPr>
          <p:cNvSpPr>
            <a:spLocks noGrp="1"/>
          </p:cNvSpPr>
          <p:nvPr>
            <p:ph type="title"/>
          </p:nvPr>
        </p:nvSpPr>
        <p:spPr>
          <a:xfrm>
            <a:off x="838200" y="1065690"/>
            <a:ext cx="10515600" cy="525716"/>
          </a:xfrm>
        </p:spPr>
        <p:txBody>
          <a:bodyPr>
            <a:normAutofit fontScale="90000"/>
          </a:bodyPr>
          <a:lstStyle/>
          <a:p>
            <a:r>
              <a:rPr lang="es-ES" sz="3600" dirty="0"/>
              <a:t>¿CÓMO DETERMINAR LA FRAGILIDAD?</a:t>
            </a:r>
          </a:p>
        </p:txBody>
      </p:sp>
    </p:spTree>
    <p:extLst>
      <p:ext uri="{BB962C8B-B14F-4D97-AF65-F5344CB8AC3E}">
        <p14:creationId xmlns:p14="http://schemas.microsoft.com/office/powerpoint/2010/main" val="44622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83E340-FD26-D4D1-BD02-1DD89E31502F}"/>
              </a:ext>
            </a:extLst>
          </p:cNvPr>
          <p:cNvSpPr>
            <a:spLocks noGrp="1"/>
          </p:cNvSpPr>
          <p:nvPr>
            <p:ph type="title"/>
          </p:nvPr>
        </p:nvSpPr>
        <p:spPr>
          <a:xfrm>
            <a:off x="838200" y="1091041"/>
            <a:ext cx="10515600" cy="712147"/>
          </a:xfrm>
        </p:spPr>
        <p:txBody>
          <a:bodyPr>
            <a:normAutofit/>
          </a:bodyPr>
          <a:lstStyle/>
          <a:p>
            <a:r>
              <a:rPr lang="es-ES" sz="3200" dirty="0"/>
              <a:t>MANEJO DE INSULINA EN PACIENTE FRÁGIL</a:t>
            </a:r>
          </a:p>
        </p:txBody>
      </p:sp>
      <p:sp>
        <p:nvSpPr>
          <p:cNvPr id="3" name="Marcador de contenido 2">
            <a:extLst>
              <a:ext uri="{FF2B5EF4-FFF2-40B4-BE49-F238E27FC236}">
                <a16:creationId xmlns:a16="http://schemas.microsoft.com/office/drawing/2014/main" id="{424768F2-B06B-30AF-8F59-BD15E8378A6A}"/>
              </a:ext>
            </a:extLst>
          </p:cNvPr>
          <p:cNvSpPr>
            <a:spLocks noGrp="1"/>
          </p:cNvSpPr>
          <p:nvPr>
            <p:ph idx="1"/>
          </p:nvPr>
        </p:nvSpPr>
        <p:spPr>
          <a:xfrm>
            <a:off x="838199" y="2047972"/>
            <a:ext cx="10515600" cy="3718987"/>
          </a:xfrm>
        </p:spPr>
        <p:txBody>
          <a:bodyPr>
            <a:normAutofit/>
          </a:bodyPr>
          <a:lstStyle/>
          <a:p>
            <a:pPr>
              <a:lnSpc>
                <a:spcPct val="100000"/>
              </a:lnSpc>
            </a:pPr>
            <a:r>
              <a:rPr lang="es-ES" sz="2000" dirty="0"/>
              <a:t>Se recomienda </a:t>
            </a:r>
            <a:r>
              <a:rPr lang="es-ES" sz="2000" b="1" dirty="0"/>
              <a:t>comenzar</a:t>
            </a:r>
            <a:r>
              <a:rPr lang="es-ES" sz="2000" dirty="0"/>
              <a:t> por una dosis baja, en torno al </a:t>
            </a:r>
            <a:r>
              <a:rPr lang="es-ES" sz="2000" b="1" dirty="0"/>
              <a:t>0,1 U/Kg/día</a:t>
            </a:r>
            <a:r>
              <a:rPr lang="es-ES" sz="2000" dirty="0"/>
              <a:t>, de un análogo de insulina basal, preferentemente de segunda generación (glargina-300 o </a:t>
            </a:r>
            <a:r>
              <a:rPr lang="es-ES" sz="2000" dirty="0" err="1"/>
              <a:t>degludec</a:t>
            </a:r>
            <a:r>
              <a:rPr lang="es-ES" sz="2000" dirty="0"/>
              <a:t>), que posteriormente </a:t>
            </a:r>
            <a:r>
              <a:rPr lang="es-ES" sz="2000" b="1" dirty="0"/>
              <a:t>se titulará aumentando su dosis en 2 U cada 3 días hasta</a:t>
            </a:r>
            <a:r>
              <a:rPr lang="es-ES" sz="2000" dirty="0"/>
              <a:t> que la </a:t>
            </a:r>
            <a:r>
              <a:rPr lang="es-ES" sz="2000" b="1" dirty="0"/>
              <a:t>glucemia en ayunas </a:t>
            </a:r>
            <a:r>
              <a:rPr lang="es-ES" sz="2000" dirty="0"/>
              <a:t>sea </a:t>
            </a:r>
            <a:r>
              <a:rPr lang="es-ES" sz="2000" b="1" dirty="0"/>
              <a:t>inferior a los 150 mg/dl</a:t>
            </a:r>
          </a:p>
          <a:p>
            <a:pPr>
              <a:lnSpc>
                <a:spcPct val="100000"/>
              </a:lnSpc>
            </a:pPr>
            <a:endParaRPr lang="es-ES" sz="1000" dirty="0"/>
          </a:p>
          <a:p>
            <a:pPr>
              <a:lnSpc>
                <a:spcPct val="100000"/>
              </a:lnSpc>
            </a:pPr>
            <a:r>
              <a:rPr lang="es-ES" sz="2000" dirty="0"/>
              <a:t>Debido a que son pacientes con una expectativa de vida reducida el </a:t>
            </a:r>
            <a:r>
              <a:rPr lang="es-ES" sz="2000" b="1" dirty="0"/>
              <a:t>objetivo de control glucémico </a:t>
            </a:r>
            <a:r>
              <a:rPr lang="es-ES" sz="2000" dirty="0"/>
              <a:t>es habitualmente más laxo que en el resto de los pacientes, recomendándose alcanzar un nivel de HbA1c entre el </a:t>
            </a:r>
            <a:r>
              <a:rPr lang="es-ES" sz="2000" b="1" dirty="0"/>
              <a:t>7,6 y el 8,5%</a:t>
            </a:r>
          </a:p>
        </p:txBody>
      </p:sp>
      <p:sp>
        <p:nvSpPr>
          <p:cNvPr id="5" name="CuadroTexto 4">
            <a:extLst>
              <a:ext uri="{FF2B5EF4-FFF2-40B4-BE49-F238E27FC236}">
                <a16:creationId xmlns:a16="http://schemas.microsoft.com/office/drawing/2014/main" id="{C9F182E9-F73B-461A-6D3F-36368AFD0C25}"/>
              </a:ext>
            </a:extLst>
          </p:cNvPr>
          <p:cNvSpPr txBox="1"/>
          <p:nvPr/>
        </p:nvSpPr>
        <p:spPr>
          <a:xfrm>
            <a:off x="2082139" y="5889350"/>
            <a:ext cx="8027721" cy="769441"/>
          </a:xfrm>
          <a:prstGeom prst="rect">
            <a:avLst/>
          </a:prstGeom>
          <a:noFill/>
        </p:spPr>
        <p:txBody>
          <a:bodyPr wrap="square">
            <a:spAutoFit/>
          </a:bodyPr>
          <a:lstStyle/>
          <a:p>
            <a:r>
              <a:rPr lang="es-ES" sz="1100" dirty="0"/>
              <a:t>Grupo de Diabetes, Obesidad y Nutrición de la Sociedad Española de Medicina Interna. Actualización 2023 para el tratamiento de la DM2. Disponible en: https://www.fesemi.org/sites/default/files/documentos/algoritmo2023dm2.pdf</a:t>
            </a:r>
          </a:p>
          <a:p>
            <a:r>
              <a:rPr lang="es-ES" sz="1100" dirty="0"/>
              <a:t>American Diabetes </a:t>
            </a:r>
            <a:r>
              <a:rPr lang="es-ES" sz="1100" dirty="0" err="1"/>
              <a:t>Association</a:t>
            </a:r>
            <a:r>
              <a:rPr lang="es-ES" sz="1100" dirty="0"/>
              <a:t> Professional </a:t>
            </a:r>
            <a:r>
              <a:rPr lang="es-ES" sz="1100" dirty="0" err="1"/>
              <a:t>Practice</a:t>
            </a:r>
            <a:r>
              <a:rPr lang="es-ES" sz="1100" dirty="0"/>
              <a:t> </a:t>
            </a:r>
            <a:r>
              <a:rPr lang="es-ES" sz="1100" dirty="0" err="1"/>
              <a:t>Committee</a:t>
            </a:r>
            <a:r>
              <a:rPr lang="es-ES" sz="1100" dirty="0"/>
              <a:t>. </a:t>
            </a:r>
            <a:r>
              <a:rPr lang="es-ES" sz="1100" dirty="0" err="1"/>
              <a:t>Standards</a:t>
            </a:r>
            <a:r>
              <a:rPr lang="es-ES" sz="1100" dirty="0"/>
              <a:t> </a:t>
            </a:r>
            <a:r>
              <a:rPr lang="es-ES" sz="1100" dirty="0" err="1"/>
              <a:t>of</a:t>
            </a:r>
            <a:r>
              <a:rPr lang="es-ES" sz="1100" dirty="0"/>
              <a:t> Care in Diabetes-2023. Diabetes Care. </a:t>
            </a:r>
            <a:br>
              <a:rPr lang="es-ES" sz="1100" dirty="0"/>
            </a:br>
            <a:r>
              <a:rPr lang="es-ES" sz="1100" dirty="0"/>
              <a:t>2023 Jan 1;46(</a:t>
            </a:r>
            <a:r>
              <a:rPr lang="es-ES" sz="1100" dirty="0" err="1"/>
              <a:t>Suppl</a:t>
            </a:r>
            <a:r>
              <a:rPr lang="es-ES" sz="1100" dirty="0"/>
              <a:t> 1):S1-S292.</a:t>
            </a:r>
          </a:p>
        </p:txBody>
      </p:sp>
    </p:spTree>
    <p:extLst>
      <p:ext uri="{BB962C8B-B14F-4D97-AF65-F5344CB8AC3E}">
        <p14:creationId xmlns:p14="http://schemas.microsoft.com/office/powerpoint/2010/main" val="425770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B9479F5E-24C2-67CE-9819-A21285A5C2AA}"/>
              </a:ext>
            </a:extLst>
          </p:cNvPr>
          <p:cNvPicPr>
            <a:picLocks noChangeAspect="1"/>
          </p:cNvPicPr>
          <p:nvPr/>
        </p:nvPicPr>
        <p:blipFill>
          <a:blip r:embed="rId3"/>
          <a:stretch>
            <a:fillRect/>
          </a:stretch>
        </p:blipFill>
        <p:spPr>
          <a:xfrm>
            <a:off x="-32216" y="634250"/>
            <a:ext cx="12256427" cy="6894240"/>
          </a:xfrm>
          <a:prstGeom prst="rect">
            <a:avLst/>
          </a:prstGeom>
        </p:spPr>
      </p:pic>
      <p:sp>
        <p:nvSpPr>
          <p:cNvPr id="5" name="Título 1">
            <a:extLst>
              <a:ext uri="{FF2B5EF4-FFF2-40B4-BE49-F238E27FC236}">
                <a16:creationId xmlns:a16="http://schemas.microsoft.com/office/drawing/2014/main" id="{2934FFDE-FF73-0BE9-3EDD-A1FF46EB8ABD}"/>
              </a:ext>
            </a:extLst>
          </p:cNvPr>
          <p:cNvSpPr>
            <a:spLocks noGrp="1"/>
          </p:cNvSpPr>
          <p:nvPr>
            <p:ph type="title"/>
          </p:nvPr>
        </p:nvSpPr>
        <p:spPr>
          <a:xfrm>
            <a:off x="688340" y="804181"/>
            <a:ext cx="10815320" cy="712147"/>
          </a:xfrm>
        </p:spPr>
        <p:txBody>
          <a:bodyPr>
            <a:normAutofit fontScale="90000"/>
          </a:bodyPr>
          <a:lstStyle/>
          <a:p>
            <a:r>
              <a:rPr lang="es-ES" sz="3200" dirty="0"/>
              <a:t>MANEJO DE INSULINA EN PACIENTES MAYORES DE 75 AÑOS</a:t>
            </a:r>
          </a:p>
        </p:txBody>
      </p:sp>
      <p:sp>
        <p:nvSpPr>
          <p:cNvPr id="6" name="Marcador de contenido 2">
            <a:extLst>
              <a:ext uri="{FF2B5EF4-FFF2-40B4-BE49-F238E27FC236}">
                <a16:creationId xmlns:a16="http://schemas.microsoft.com/office/drawing/2014/main" id="{007FF837-FF13-904C-2090-EBED86DBE05F}"/>
              </a:ext>
            </a:extLst>
          </p:cNvPr>
          <p:cNvSpPr>
            <a:spLocks noGrp="1"/>
          </p:cNvSpPr>
          <p:nvPr>
            <p:ph idx="1"/>
          </p:nvPr>
        </p:nvSpPr>
        <p:spPr>
          <a:xfrm>
            <a:off x="1423666" y="1443212"/>
            <a:ext cx="9344662" cy="712148"/>
          </a:xfrm>
        </p:spPr>
        <p:txBody>
          <a:bodyPr>
            <a:normAutofit/>
          </a:bodyPr>
          <a:lstStyle/>
          <a:p>
            <a:pPr marL="0" indent="0">
              <a:lnSpc>
                <a:spcPct val="100000"/>
              </a:lnSpc>
              <a:buNone/>
            </a:pPr>
            <a:r>
              <a:rPr lang="es-ES" sz="1700" dirty="0"/>
              <a:t>La </a:t>
            </a:r>
            <a:r>
              <a:rPr lang="es-ES" sz="1700" b="1" dirty="0"/>
              <a:t>American Diabetes </a:t>
            </a:r>
            <a:r>
              <a:rPr lang="es-ES" sz="1700" b="1" dirty="0" err="1"/>
              <a:t>Association</a:t>
            </a:r>
            <a:r>
              <a:rPr lang="es-ES" sz="1700" b="1" dirty="0"/>
              <a:t> (ADA) </a:t>
            </a:r>
            <a:r>
              <a:rPr lang="es-ES" sz="1700" dirty="0"/>
              <a:t>ha elaborado un nuevo algoritmo acerca del manejo de la insulina en personas mayores con diabetes:</a:t>
            </a:r>
            <a:endParaRPr lang="es-ES" sz="1700" b="1" dirty="0"/>
          </a:p>
        </p:txBody>
      </p:sp>
      <p:sp>
        <p:nvSpPr>
          <p:cNvPr id="7" name="Marcador de contenido 2">
            <a:extLst>
              <a:ext uri="{FF2B5EF4-FFF2-40B4-BE49-F238E27FC236}">
                <a16:creationId xmlns:a16="http://schemas.microsoft.com/office/drawing/2014/main" id="{65650339-83BA-86BC-763F-675A3DD86265}"/>
              </a:ext>
            </a:extLst>
          </p:cNvPr>
          <p:cNvSpPr txBox="1">
            <a:spLocks/>
          </p:cNvSpPr>
          <p:nvPr/>
        </p:nvSpPr>
        <p:spPr>
          <a:xfrm>
            <a:off x="4563108" y="5195101"/>
            <a:ext cx="2701292" cy="1028649"/>
          </a:xfrm>
          <a:prstGeom prst="rect">
            <a:avLst/>
          </a:prstGeom>
          <a:ln w="19050">
            <a:solidFill>
              <a:srgbClr val="BC0F36"/>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00"/>
              </a:lnSpc>
              <a:spcBef>
                <a:spcPts val="0"/>
              </a:spcBef>
              <a:buFont typeface="+mj-lt"/>
              <a:buAutoNum type="arabicPeriod"/>
            </a:pPr>
            <a:r>
              <a:rPr lang="es-ES" sz="1000" dirty="0"/>
              <a:t>Utilizar preferentemente </a:t>
            </a:r>
            <a:r>
              <a:rPr lang="es-ES" sz="1000" b="1" dirty="0"/>
              <a:t>dosis única de insulina basal</a:t>
            </a:r>
          </a:p>
          <a:p>
            <a:pPr>
              <a:lnSpc>
                <a:spcPts val="1200"/>
              </a:lnSpc>
              <a:spcBef>
                <a:spcPts val="0"/>
              </a:spcBef>
              <a:buFont typeface="+mj-lt"/>
              <a:buAutoNum type="arabicPeriod"/>
            </a:pPr>
            <a:r>
              <a:rPr lang="es-ES" sz="1000" dirty="0"/>
              <a:t>No utilizar insulina rápida por las noches</a:t>
            </a:r>
          </a:p>
          <a:p>
            <a:pPr>
              <a:lnSpc>
                <a:spcPts val="1200"/>
              </a:lnSpc>
              <a:spcBef>
                <a:spcPts val="0"/>
              </a:spcBef>
              <a:buFont typeface="+mj-lt"/>
              <a:buAutoNum type="arabicPeriod"/>
            </a:pPr>
            <a:r>
              <a:rPr lang="es-ES" sz="1000" dirty="0"/>
              <a:t>Es preferible el uso de análogos de insulina basal de vida media larga</a:t>
            </a:r>
          </a:p>
        </p:txBody>
      </p:sp>
      <p:sp>
        <p:nvSpPr>
          <p:cNvPr id="8" name="Marcador de contenido 2">
            <a:extLst>
              <a:ext uri="{FF2B5EF4-FFF2-40B4-BE49-F238E27FC236}">
                <a16:creationId xmlns:a16="http://schemas.microsoft.com/office/drawing/2014/main" id="{57FC6EC5-E4E8-0A2F-EC44-B8090359BFB1}"/>
              </a:ext>
            </a:extLst>
          </p:cNvPr>
          <p:cNvSpPr txBox="1">
            <a:spLocks/>
          </p:cNvSpPr>
          <p:nvPr/>
        </p:nvSpPr>
        <p:spPr>
          <a:xfrm>
            <a:off x="405127" y="2221754"/>
            <a:ext cx="2185673" cy="441998"/>
          </a:xfrm>
          <a:prstGeom prst="rect">
            <a:avLst/>
          </a:prstGeom>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0"/>
              </a:spcBef>
              <a:buNone/>
            </a:pPr>
            <a:r>
              <a:rPr lang="es-ES" sz="1000" b="1" dirty="0"/>
              <a:t>GC: </a:t>
            </a:r>
            <a:r>
              <a:rPr lang="es-ES" sz="1000" dirty="0"/>
              <a:t>glucemia capilar</a:t>
            </a:r>
            <a:br>
              <a:rPr lang="es-ES" sz="1000" dirty="0"/>
            </a:br>
            <a:r>
              <a:rPr lang="es-ES" sz="1000" b="1" dirty="0"/>
              <a:t>ADNI: </a:t>
            </a:r>
            <a:r>
              <a:rPr lang="es-ES" sz="1000" dirty="0"/>
              <a:t>antidiabético no insulínico</a:t>
            </a:r>
          </a:p>
        </p:txBody>
      </p:sp>
      <p:sp>
        <p:nvSpPr>
          <p:cNvPr id="9" name="Marcador de contenido 2">
            <a:extLst>
              <a:ext uri="{FF2B5EF4-FFF2-40B4-BE49-F238E27FC236}">
                <a16:creationId xmlns:a16="http://schemas.microsoft.com/office/drawing/2014/main" id="{1186C9B8-EA95-75A4-EE6C-1D5D190F8C69}"/>
              </a:ext>
            </a:extLst>
          </p:cNvPr>
          <p:cNvSpPr txBox="1">
            <a:spLocks/>
          </p:cNvSpPr>
          <p:nvPr/>
        </p:nvSpPr>
        <p:spPr>
          <a:xfrm>
            <a:off x="1136648" y="6333272"/>
            <a:ext cx="9918700" cy="441998"/>
          </a:xfrm>
          <a:prstGeom prst="rect">
            <a:avLst/>
          </a:prstGeom>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200"/>
              </a:lnSpc>
              <a:spcBef>
                <a:spcPts val="0"/>
              </a:spcBef>
              <a:buNone/>
            </a:pPr>
            <a:r>
              <a:rPr lang="es-ES" sz="1100" dirty="0"/>
              <a:t>Modificado de ADA. </a:t>
            </a:r>
            <a:r>
              <a:rPr lang="es-ES" sz="1100" dirty="0" err="1"/>
              <a:t>Standars</a:t>
            </a:r>
            <a:r>
              <a:rPr lang="es-ES" sz="1100" dirty="0"/>
              <a:t> </a:t>
            </a:r>
            <a:r>
              <a:rPr lang="es-ES" sz="1100" dirty="0" err="1"/>
              <a:t>of</a:t>
            </a:r>
            <a:r>
              <a:rPr lang="es-ES" sz="1100" dirty="0"/>
              <a:t> Medical Care in </a:t>
            </a:r>
            <a:r>
              <a:rPr lang="es-ES" sz="1100" dirty="0" err="1"/>
              <a:t>Daibetes</a:t>
            </a:r>
            <a:r>
              <a:rPr lang="es-ES" sz="1100" dirty="0"/>
              <a:t> 2022. Diabetes Care. 2022 Jan;45(</a:t>
            </a:r>
            <a:r>
              <a:rPr lang="es-ES" sz="1100" dirty="0" err="1"/>
              <a:t>Suppl</a:t>
            </a:r>
            <a:r>
              <a:rPr lang="es-ES" sz="1100" dirty="0"/>
              <a:t> 1):S1-S264</a:t>
            </a:r>
          </a:p>
        </p:txBody>
      </p:sp>
    </p:spTree>
    <p:extLst>
      <p:ext uri="{BB962C8B-B14F-4D97-AF65-F5344CB8AC3E}">
        <p14:creationId xmlns:p14="http://schemas.microsoft.com/office/powerpoint/2010/main" val="74895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76DD8681-69AC-4F9B-093F-0D0DAF759563}"/>
              </a:ext>
            </a:extLst>
          </p:cNvPr>
          <p:cNvPicPr>
            <a:picLocks noChangeAspect="1"/>
          </p:cNvPicPr>
          <p:nvPr/>
        </p:nvPicPr>
        <p:blipFill>
          <a:blip r:embed="rId3"/>
          <a:stretch>
            <a:fillRect/>
          </a:stretch>
        </p:blipFill>
        <p:spPr>
          <a:xfrm>
            <a:off x="0" y="-91440"/>
            <a:ext cx="12192000" cy="6858000"/>
          </a:xfrm>
          <a:prstGeom prst="rect">
            <a:avLst/>
          </a:prstGeom>
        </p:spPr>
      </p:pic>
      <p:pic>
        <p:nvPicPr>
          <p:cNvPr id="6" name="Imagen 5" descr="Diagrama&#10;&#10;Descripción generada automáticamente con confianza baja">
            <a:extLst>
              <a:ext uri="{FF2B5EF4-FFF2-40B4-BE49-F238E27FC236}">
                <a16:creationId xmlns:a16="http://schemas.microsoft.com/office/drawing/2014/main" id="{10C0674D-70BB-F212-D69A-6F8B57F5B812}"/>
              </a:ext>
            </a:extLst>
          </p:cNvPr>
          <p:cNvPicPr>
            <a:picLocks noChangeAspect="1"/>
          </p:cNvPicPr>
          <p:nvPr/>
        </p:nvPicPr>
        <p:blipFill>
          <a:blip r:embed="rId4"/>
          <a:stretch>
            <a:fillRect/>
          </a:stretch>
        </p:blipFill>
        <p:spPr>
          <a:xfrm>
            <a:off x="523804" y="701040"/>
            <a:ext cx="11144391" cy="6268720"/>
          </a:xfrm>
          <a:prstGeom prst="rect">
            <a:avLst/>
          </a:prstGeom>
        </p:spPr>
      </p:pic>
      <p:sp>
        <p:nvSpPr>
          <p:cNvPr id="7" name="Título 1">
            <a:extLst>
              <a:ext uri="{FF2B5EF4-FFF2-40B4-BE49-F238E27FC236}">
                <a16:creationId xmlns:a16="http://schemas.microsoft.com/office/drawing/2014/main" id="{250CEE44-3B38-128D-2026-93250531B739}"/>
              </a:ext>
            </a:extLst>
          </p:cNvPr>
          <p:cNvSpPr>
            <a:spLocks noGrp="1"/>
          </p:cNvSpPr>
          <p:nvPr>
            <p:ph type="title"/>
          </p:nvPr>
        </p:nvSpPr>
        <p:spPr>
          <a:xfrm>
            <a:off x="344168" y="956581"/>
            <a:ext cx="11503661" cy="712147"/>
          </a:xfrm>
        </p:spPr>
        <p:txBody>
          <a:bodyPr>
            <a:normAutofit/>
          </a:bodyPr>
          <a:lstStyle/>
          <a:p>
            <a:r>
              <a:rPr lang="es-ES" sz="3200" dirty="0"/>
              <a:t>GLARGINA-300 vs GLARGINA-100 EN EL PACIENTE MAYOR</a:t>
            </a:r>
          </a:p>
        </p:txBody>
      </p:sp>
    </p:spTree>
    <p:extLst>
      <p:ext uri="{BB962C8B-B14F-4D97-AF65-F5344CB8AC3E}">
        <p14:creationId xmlns:p14="http://schemas.microsoft.com/office/powerpoint/2010/main" val="857196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2029</Words>
  <Application>Microsoft Macintosh PowerPoint</Application>
  <PresentationFormat>Panorámica</PresentationFormat>
  <Paragraphs>78</Paragraphs>
  <Slides>17</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Segoe UI</vt:lpstr>
      <vt:lpstr>Segoe UI Semibold</vt:lpstr>
      <vt:lpstr>Segoe UI Semilight</vt:lpstr>
      <vt:lpstr>Tema de Office</vt:lpstr>
      <vt:lpstr>La insulina basal en poblaciones especiales</vt:lpstr>
      <vt:lpstr>MANEJO DE LA INSULINA EN DIABETES TIPO 2</vt:lpstr>
      <vt:lpstr>LA INSULINA BASAL EN POBLACIONES ESPECIALES</vt:lpstr>
      <vt:lpstr>PACIENTE FRÁGIL</vt:lpstr>
      <vt:lpstr>PACIENTE FRÁGIL</vt:lpstr>
      <vt:lpstr>¿CÓMO DETERMINAR LA FRAGILIDAD?</vt:lpstr>
      <vt:lpstr>MANEJO DE INSULINA EN PACIENTE FRÁGIL</vt:lpstr>
      <vt:lpstr>MANEJO DE INSULINA EN PACIENTES MAYORES DE 75 AÑOS</vt:lpstr>
      <vt:lpstr>GLARGINA-300 vs GLARGINA-100 EN EL PACIENTE MAYOR</vt:lpstr>
      <vt:lpstr>GLARGINA 300 VS DEGLUDEC EN PACIENTES MAYORES</vt:lpstr>
      <vt:lpstr>INSULINA TRAS INGRESO HOSPITALARIO</vt:lpstr>
      <vt:lpstr>MANEJO INSULINA TRAS INGRESO HOSPITALARIO</vt:lpstr>
      <vt:lpstr>Estudio COBALTA</vt:lpstr>
      <vt:lpstr>ENFERMEDAD RENAL</vt:lpstr>
      <vt:lpstr>MANEJO DE INSULINA EN EL PACIENTE CON ENFERMEDAD RENAL</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 diaz</dc:creator>
  <cp:lastModifiedBy>marcos diaz</cp:lastModifiedBy>
  <cp:revision>23</cp:revision>
  <dcterms:created xsi:type="dcterms:W3CDTF">2023-08-30T12:36:38Z</dcterms:created>
  <dcterms:modified xsi:type="dcterms:W3CDTF">2023-10-16T15:44:47Z</dcterms:modified>
</cp:coreProperties>
</file>