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73" r:id="rId10"/>
    <p:sldId id="264" r:id="rId11"/>
    <p:sldId id="265" r:id="rId12"/>
    <p:sldId id="267" r:id="rId13"/>
    <p:sldId id="272" r:id="rId14"/>
    <p:sldId id="271" r:id="rId15"/>
    <p:sldId id="274" r:id="rId1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94"/>
  </p:normalViewPr>
  <p:slideViewPr>
    <p:cSldViewPr snapToGrid="0">
      <p:cViewPr varScale="1">
        <p:scale>
          <a:sx n="121" d="100"/>
          <a:sy n="121" d="100"/>
        </p:scale>
        <p:origin x="9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7BB313B2-D780-B405-5284-426E9FE96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5A967C4-8102-0D7D-0FD9-2DBD897827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5F123D-3983-A54A-BD9D-E1FCB2076077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1B1FBAB-1772-77D6-0B80-E6D082E72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D4B4C85C-EFD7-54B0-702E-772DAF0B0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FFCC14D-C8A8-652A-D3FC-FC1BC3CD92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90373C2-5797-8288-98CB-CB183B2B0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9A3A39-5618-7344-AB07-F2BDDC56D5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88399D2E-9619-3AB3-024B-00C16F1E4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245EC530-9EF6-1FFB-A6E2-AE5AD2C39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AD521D58-ACC6-CF86-F327-A33E96AFC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036EE9-2619-8345-93ED-323E037117A7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522A5-CCC0-4D7A-E2B2-7070B8EF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7AB1-83C7-0640-A746-3ED4C5D2F9D4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D1F38D-F30A-7045-7A86-D71E9DF9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8AEE01-464C-09C4-AC89-CD50A3DE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8023-F88F-B94C-A537-1059A2D5E4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12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FFC03-843C-9ABC-EEF8-5F371576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9C9C-1AA4-864B-8719-CA93EB059402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118581-6D99-0D9B-74E1-71D1CBF3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C7803-4CC8-53BF-839F-1FE79B7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634D-7A21-4C49-B853-08C9577C25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67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A6B3A-99A1-1167-75AD-9340476D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10E0-C239-824D-8C55-186248E1C9BC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65825-934C-44F4-0A83-E37872C3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FAAA49-A471-1DC8-7FFE-74A0F7E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13B2-69D0-5D4E-9A2A-204C912C83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01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38B0C-903D-0C90-AD65-F113CBBC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7982-37C3-B347-B62A-2938720309DE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75E7E-7662-F5A8-148F-98F006A3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C1166-4760-21C3-464B-3EA4947F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5B2F-6090-6240-85D4-92E72375EEE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55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24A2E-BFD3-DB0D-6A8D-A1C519FF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226B-AD9C-7A40-A3DB-300F1CA0C9CC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39C30D-2D7E-18FD-57B7-DBBC2E4F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ECF0B-357E-A7E7-11EA-679F4E4B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7B48-BCBB-ED44-A895-301E2CB9BA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49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C958263-714B-BE60-0D54-B348E476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1FC0-49F7-064E-905E-BE5A17AD239A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632E2E7-705C-5633-902F-438C5CCA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60A2867-0369-C995-607E-CA44E788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9483-275C-114A-8872-06925F0A15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A745509-82C0-B6E2-0CE7-25130F64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70F5-9382-774A-85B9-03E0C2A4AC8F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5ACB3AA-C8AE-9C59-276B-ACACD585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D17D6FC-F636-D2A1-91C4-0BE36D6D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721F-0A00-9A40-B4BA-28E1DB31A2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82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8A8D5466-A6DF-C8B7-9BEC-76034BAD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3081-D679-A049-9151-630E02C21DB6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73C745-F985-C921-4B28-6BACBD02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A431FE90-FA86-454D-6AD9-43A1F81F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6C17-673B-1541-BCE1-4A9BC6AEFA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34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E8573D8-447A-EE62-F9FA-6253EF3D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96BC-9FBE-9B45-9D3F-DF0763232956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3969D44-00CA-503F-1439-26EC1688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A6246192-AC58-4F88-9640-49EF62C7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47EE-55A7-C34A-9549-F471D7482D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64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8483233-D0F4-A3BD-26B3-8943A437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A8E6-6286-8143-ADDD-533022058DAB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2B5433E-8246-55DB-7665-E470E4D2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66AA6FB-1607-F5A7-B3B5-EA42E50E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4503-66AA-F94C-97F3-03FDD2A4263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6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511A05A-66E9-8F50-9245-F2F685E5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2C77-7BA9-5F41-A39C-C4B58CDAAB29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76890E8-EC85-54B8-56F8-60C47069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B72CCF4-F3E3-25EB-591D-8F7BC14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98A5-61A5-0446-8771-897F3414B9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416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888E6C1-EC24-F21D-995A-645E3C779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8509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C28491E5-F24E-97A2-E9F9-DDEB438D5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355850"/>
            <a:ext cx="105156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D7F2B-6987-FF5C-242E-68FADBF78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95881993-0EFE-C749-8848-49200C02E99C}" type="datetimeFigureOut">
              <a:rPr lang="es-ES"/>
              <a:pPr>
                <a:defRPr/>
              </a:pPr>
              <a:t>16/10/23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0868B-C9A7-2714-DBB0-845270967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0C61B-B200-18BE-AD63-0789127FD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BCED296B-8C3D-EE44-B778-EDE7C80794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272904D0-78B7-4674-1BEC-75BD3A6BF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625" y="2951163"/>
            <a:ext cx="5280025" cy="1306512"/>
          </a:xfrm>
        </p:spPr>
        <p:txBody>
          <a:bodyPr anchor="ctr"/>
          <a:lstStyle/>
          <a:p>
            <a:pPr algn="l" eaLnBrk="1" hangingPunct="1"/>
            <a:r>
              <a:rPr lang="es-ES" altLang="es-ES" sz="2800"/>
              <a:t>Diabetes y nuevas tecnologías</a:t>
            </a:r>
          </a:p>
        </p:txBody>
      </p:sp>
      <p:sp>
        <p:nvSpPr>
          <p:cNvPr id="3075" name="Subtítulo 2">
            <a:extLst>
              <a:ext uri="{FF2B5EF4-FFF2-40B4-BE49-F238E27FC236}">
                <a16:creationId xmlns:a16="http://schemas.microsoft.com/office/drawing/2014/main" id="{624B43B8-D9DE-D6BC-08A2-BE1523013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25" y="4489450"/>
            <a:ext cx="5280025" cy="755650"/>
          </a:xfrm>
        </p:spPr>
        <p:txBody>
          <a:bodyPr anchor="ctr"/>
          <a:lstStyle/>
          <a:p>
            <a:pPr algn="l" eaLnBrk="1" hangingPunct="1"/>
            <a:r>
              <a:rPr lang="es-ES" altLang="es-ES" sz="1800"/>
              <a:t>Ana M.ª Cebrián Cuenca | </a:t>
            </a:r>
            <a:r>
              <a:rPr lang="es-ES" altLang="es-ES" sz="1800" i="1"/>
              <a:t>Médico de familia Centro de Salud Cartagena Casco, Cartagena (Murcia)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17B7297-D074-1FD3-981F-7B3FA25727A1}"/>
              </a:ext>
            </a:extLst>
          </p:cNvPr>
          <p:cNvSpPr/>
          <p:nvPr/>
        </p:nvSpPr>
        <p:spPr>
          <a:xfrm>
            <a:off x="3489434" y="6032938"/>
            <a:ext cx="1849821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1FE2363-53E2-122C-D157-DB62C424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69" y="5875399"/>
            <a:ext cx="1435321" cy="662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F038C1F4-1AEB-CDB5-420E-0445EF9D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EL TIEMPO EN RANGO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C0FBAF4-0951-B19F-6991-D05B2BC0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El TIR (Tiempo en Rango) ayuda a evaluar de forma visual el control </a:t>
            </a:r>
            <a:r>
              <a:rPr lang="es-ES" sz="2600" dirty="0" err="1"/>
              <a:t>glucémico</a:t>
            </a:r>
            <a:r>
              <a:rPr lang="es-ES" sz="2600" dirty="0"/>
              <a:t> mostrando el porcentaje de lecturas y el tiempo que pasan dentro y fuera del rango objetivo establecido.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Refleja mejor las excursiones </a:t>
            </a:r>
            <a:r>
              <a:rPr lang="es-ES" sz="2600" dirty="0" err="1"/>
              <a:t>glucémicas</a:t>
            </a:r>
            <a:r>
              <a:rPr lang="es-ES" sz="2600" dirty="0"/>
              <a:t> que la HbA1c y aporta información de los cambios en la glucosa a corto plazo.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Cada incremento del 5 % del TIR se asocia con beneficios clínicamente significativos.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Puntos de corte en relación con el tiempo transcurrido por debajo, dentro y por encima de los intervalos de glucemia objetivo generales que se consideraron los valores recomendados a alcanzar.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225F2583-1788-8E21-706F-9D04BB44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VALORES DE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MCG</a:t>
            </a:r>
            <a:r>
              <a:rPr lang="es-ES" altLang="es-ES" sz="3200" dirty="0"/>
              <a:t> RECOMENDADOS.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D30B6AB-1461-BD75-0271-4F2950A80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37899" r="6296" b="21138"/>
          <a:stretch/>
        </p:blipFill>
        <p:spPr bwMode="auto">
          <a:xfrm>
            <a:off x="699235" y="2176463"/>
            <a:ext cx="10793530" cy="3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4 Rectángulo">
            <a:extLst>
              <a:ext uri="{FF2B5EF4-FFF2-40B4-BE49-F238E27FC236}">
                <a16:creationId xmlns:a16="http://schemas.microsoft.com/office/drawing/2014/main" id="{B6A203C7-EC14-38DD-E284-AE8A034F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306" y="6037726"/>
            <a:ext cx="2211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Fuente: Adaptado de </a:t>
            </a:r>
            <a:r>
              <a:rPr lang="es-ES" alt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Battelino</a:t>
            </a:r>
            <a:r>
              <a:rPr lang="es-ES" alt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>
            <a:extLst>
              <a:ext uri="{FF2B5EF4-FFF2-40B4-BE49-F238E27FC236}">
                <a16:creationId xmlns:a16="http://schemas.microsoft.com/office/drawing/2014/main" id="{F78AFC3C-B0FA-D861-0CED-7952C4E8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38846" r="15126" b="12115"/>
          <a:stretch>
            <a:fillRect/>
          </a:stretch>
        </p:blipFill>
        <p:spPr bwMode="auto">
          <a:xfrm>
            <a:off x="1106285" y="2328863"/>
            <a:ext cx="9979427" cy="37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410818-E089-BADD-C9AD-7F172C63ACEE}"/>
              </a:ext>
            </a:extLst>
          </p:cNvPr>
          <p:cNvSpPr txBox="1">
            <a:spLocks/>
          </p:cNvSpPr>
          <p:nvPr/>
        </p:nvSpPr>
        <p:spPr>
          <a:xfrm>
            <a:off x="663532" y="1003300"/>
            <a:ext cx="10864932" cy="13255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VALORES DE </a:t>
            </a:r>
            <a:r>
              <a:rPr lang="es-ES" sz="3200" b="1" dirty="0">
                <a:latin typeface="Segoe UI Black" panose="020B0502040204020203" pitchFamily="34" charset="0"/>
                <a:ea typeface="+mj-ea"/>
                <a:cs typeface="Segoe UI Black" panose="020B0502040204020203" pitchFamily="34" charset="0"/>
              </a:rPr>
              <a:t>MCG</a:t>
            </a:r>
            <a: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RECOMENDADOS PARA PACIENTES</a:t>
            </a:r>
            <a:b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 </a:t>
            </a:r>
            <a:r>
              <a:rPr lang="es-ES" sz="3200" b="1" dirty="0">
                <a:latin typeface="Segoe UI Black" panose="020B0502040204020203" pitchFamily="34" charset="0"/>
                <a:ea typeface="+mj-ea"/>
                <a:cs typeface="Segoe UI Black" panose="020B0502040204020203" pitchFamily="34" charset="0"/>
              </a:rPr>
              <a:t>DM1</a:t>
            </a:r>
            <a: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s-ES" sz="3200" b="1" dirty="0">
                <a:latin typeface="Segoe UI Black" panose="020B0502040204020203" pitchFamily="34" charset="0"/>
                <a:ea typeface="+mj-ea"/>
                <a:cs typeface="Segoe UI Black" panose="020B0502040204020203" pitchFamily="34" charset="0"/>
              </a:rPr>
              <a:t>DM2</a:t>
            </a:r>
            <a:r>
              <a:rPr lang="es-E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PACIENTES MAYORES Y EMBARAZO</a:t>
            </a:r>
          </a:p>
        </p:txBody>
      </p:sp>
      <p:sp>
        <p:nvSpPr>
          <p:cNvPr id="15366" name="5 Rectángulo">
            <a:extLst>
              <a:ext uri="{FF2B5EF4-FFF2-40B4-BE49-F238E27FC236}">
                <a16:creationId xmlns:a16="http://schemas.microsoft.com/office/drawing/2014/main" id="{6220E431-3602-793E-8987-F1AEB8BA8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305" y="6319363"/>
            <a:ext cx="2211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Fuente: Adaptado de </a:t>
            </a:r>
            <a:r>
              <a:rPr lang="es-ES" alt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Battelino</a:t>
            </a:r>
            <a:r>
              <a:rPr lang="es-ES" alt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E2410108-440B-BFFC-DD3B-14115123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RECOMENDACIONES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ADA 2023</a:t>
            </a:r>
            <a:br>
              <a:rPr lang="es-ES" altLang="es-ES" sz="3200" dirty="0"/>
            </a:br>
            <a:r>
              <a:rPr lang="es-ES" altLang="es-ES" sz="3200" dirty="0"/>
              <a:t>SOBRE EL USO DE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MCG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B8B8810-09FB-3463-C1E4-58761A29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60" y="2176464"/>
            <a:ext cx="11191009" cy="4200586"/>
          </a:xfrm>
        </p:spPr>
        <p:txBody>
          <a:bodyPr rtlCol="0">
            <a:normAutofit fontScale="55000" lnSpcReduction="20000"/>
          </a:bodyPr>
          <a:lstStyle/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3500" i="1" dirty="0"/>
              <a:t>Informes de glucosa estandarizados</a:t>
            </a:r>
            <a:r>
              <a:rPr lang="es-ES" sz="3500" dirty="0"/>
              <a:t>, de una sola página, de los dispositivos de monitorización de glucosa (MCG), como el perfil de glucosa ambulatorio, deben considerarse un resumen estándar para todos los dispositivos CGM. </a:t>
            </a:r>
            <a:r>
              <a:rPr lang="es-ES" sz="3500" dirty="0">
                <a:solidFill>
                  <a:srgbClr val="C00000"/>
                </a:solidFill>
              </a:rPr>
              <a:t>(Grado de recomendación E). 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3500" dirty="0"/>
              <a:t>El </a:t>
            </a:r>
            <a:r>
              <a:rPr lang="es-ES" sz="3500" i="1" dirty="0"/>
              <a:t>tiempo en rango </a:t>
            </a:r>
            <a:r>
              <a:rPr lang="es-ES" sz="3500" dirty="0"/>
              <a:t>se asocia con el riesgo de complicaciones microvasculares y puede utilizarse para la evaluación del control glucémico. Además, el tiempo por debajo del intervalo y el tiempo por encima del rango son parámetros útiles para la evaluación del plan de tratamiento. </a:t>
            </a:r>
            <a:r>
              <a:rPr lang="es-ES" sz="3500" dirty="0">
                <a:solidFill>
                  <a:srgbClr val="C00000"/>
                </a:solidFill>
              </a:rPr>
              <a:t>(C).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3500" dirty="0"/>
              <a:t>Se recomienda un </a:t>
            </a:r>
            <a:r>
              <a:rPr lang="es-ES" sz="3500" i="1" dirty="0"/>
              <a:t>objetivo de HbA1c </a:t>
            </a:r>
            <a:r>
              <a:rPr lang="es-ES" sz="3500" dirty="0"/>
              <a:t>para muchos adultos (no en embarazadas) de &lt;7% sin hipoglucemia significativa. </a:t>
            </a:r>
            <a:r>
              <a:rPr lang="es-ES" sz="3500" dirty="0">
                <a:solidFill>
                  <a:srgbClr val="C00000"/>
                </a:solidFill>
              </a:rPr>
              <a:t>(A).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3500" dirty="0"/>
              <a:t>Objetivo para la mayoría </a:t>
            </a:r>
            <a:r>
              <a:rPr lang="es-ES" sz="3500" i="1" dirty="0"/>
              <a:t>personas adultas </a:t>
            </a:r>
            <a:r>
              <a:rPr lang="es-ES" sz="3500" dirty="0"/>
              <a:t>(no en embarazadas), tiempo en rango &gt;70%, tiempo por debajo del rango &lt;4 % y tiempo con glucemia &lt;54 mg/dl &lt;1%. </a:t>
            </a:r>
            <a:r>
              <a:rPr lang="es-ES" sz="3500" dirty="0">
                <a:solidFill>
                  <a:srgbClr val="C00000"/>
                </a:solidFill>
              </a:rPr>
              <a:t>(B)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3500" dirty="0"/>
              <a:t>Para las </a:t>
            </a:r>
            <a:r>
              <a:rPr lang="es-ES" sz="3500" i="1" dirty="0"/>
              <a:t>personas frágiles o con alto riesgo de hipoglucemia</a:t>
            </a:r>
            <a:r>
              <a:rPr lang="es-ES" sz="3500" dirty="0"/>
              <a:t>, objetivo &gt;50 % de tiempo en rango con &lt; 1% de tiempo por debajo del intervalo.</a:t>
            </a:r>
            <a:r>
              <a:rPr lang="es-ES" sz="3500" dirty="0">
                <a:solidFill>
                  <a:srgbClr val="C00000"/>
                </a:solidFill>
              </a:rPr>
              <a:t>(B).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>
            <a:extLst>
              <a:ext uri="{FF2B5EF4-FFF2-40B4-BE49-F238E27FC236}">
                <a16:creationId xmlns:a16="http://schemas.microsoft.com/office/drawing/2014/main" id="{512750C9-EB32-3126-47CD-4A6E1BED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" y="2320225"/>
            <a:ext cx="11083884" cy="424683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6"/>
            </a:pPr>
            <a:r>
              <a:rPr lang="es-ES" altLang="es-ES" sz="2100" dirty="0"/>
              <a:t>En función del criterio del profesional sanitario y las preferencias del paciente, la consecución de niveles de HbA1c inferiores al objetivo del 7% puede ser aceptable e incluso beneficioso si es posible sin hipoglucemia significativa u otros efectos adversos del tratamiento. </a:t>
            </a:r>
            <a:r>
              <a:rPr lang="es-ES" altLang="es-ES" sz="2100" dirty="0">
                <a:solidFill>
                  <a:srgbClr val="C00000"/>
                </a:solidFill>
              </a:rPr>
              <a:t>(B).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s-ES" altLang="es-ES" sz="2100" dirty="0"/>
              <a:t>Objetivos de HbA1c menos estrictos (como HbA1c &lt;8 %) pueden ser apropiados para pacientes con esperanza de vida limitada o cuando los danos del tratamiento son mayores que los beneficios. Los profesionales de la salud deben considerar la posibilidad de la </a:t>
            </a:r>
            <a:r>
              <a:rPr lang="es-ES" altLang="es-ES" sz="2100" dirty="0" err="1"/>
              <a:t>desintensificación</a:t>
            </a:r>
            <a:r>
              <a:rPr lang="es-ES" altLang="es-ES" sz="2100" dirty="0"/>
              <a:t> del tratamiento para reducir el riesgo de hipoglucemia en pacientes con objetivos de HbA1c inadecuados</a:t>
            </a:r>
            <a:r>
              <a:rPr lang="es-ES" altLang="es-ES" sz="2100" dirty="0">
                <a:solidFill>
                  <a:srgbClr val="C00000"/>
                </a:solidFill>
              </a:rPr>
              <a:t> (B).</a:t>
            </a:r>
            <a:endParaRPr lang="es-ES" altLang="es-ES" sz="2100" dirty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s-ES" altLang="es-ES" sz="2100" dirty="0"/>
              <a:t>Debemos reevaluar los objetivos glucémicos basándose en criterios individualizados. </a:t>
            </a:r>
            <a:r>
              <a:rPr lang="es-ES" altLang="es-ES" sz="2100" dirty="0">
                <a:solidFill>
                  <a:srgbClr val="C00000"/>
                </a:solidFill>
              </a:rPr>
              <a:t>(E).</a:t>
            </a:r>
            <a:endParaRPr lang="es-ES" altLang="es-ES" sz="2100" dirty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s-ES" altLang="es-ES" sz="2100" dirty="0"/>
              <a:t>Establecer un objetivo glucémico durante las consultas es probable que mejore los resultados de los pacientes. </a:t>
            </a:r>
            <a:r>
              <a:rPr lang="es-ES" altLang="es-ES" sz="2100" dirty="0">
                <a:solidFill>
                  <a:srgbClr val="C00000"/>
                </a:solidFill>
              </a:rPr>
              <a:t>(E).</a:t>
            </a:r>
            <a:endParaRPr lang="es-ES" altLang="es-ES" sz="2100" dirty="0"/>
          </a:p>
        </p:txBody>
      </p:sp>
      <p:sp>
        <p:nvSpPr>
          <p:cNvPr id="17411" name="1 Título">
            <a:extLst>
              <a:ext uri="{FF2B5EF4-FFF2-40B4-BE49-F238E27FC236}">
                <a16:creationId xmlns:a16="http://schemas.microsoft.com/office/drawing/2014/main" id="{AFBC1B9F-1C03-A2CC-4789-8DD468B2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RECOMENDACIONES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ADA 2023</a:t>
            </a:r>
            <a:br>
              <a:rPr lang="es-ES" altLang="es-ES" sz="3200" dirty="0"/>
            </a:br>
            <a:r>
              <a:rPr lang="es-ES" altLang="es-ES" sz="3200" dirty="0"/>
              <a:t>SOBRE EL USO DE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MCG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7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3BAEC3BB-8FC1-ADFF-8F8F-5576C4F6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600" dirty="0"/>
              <a:t>Introducción</a:t>
            </a:r>
          </a:p>
        </p:txBody>
      </p:sp>
      <p:sp>
        <p:nvSpPr>
          <p:cNvPr id="4099" name="Marcador de contenido 2">
            <a:extLst>
              <a:ext uri="{FF2B5EF4-FFF2-40B4-BE49-F238E27FC236}">
                <a16:creationId xmlns:a16="http://schemas.microsoft.com/office/drawing/2014/main" id="{2276AEB9-1A41-E2B6-1477-0B643129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ES" sz="2600" dirty="0"/>
              <a:t>La hemoglobina </a:t>
            </a:r>
            <a:r>
              <a:rPr lang="es-ES" altLang="es-ES" sz="2600" dirty="0" err="1"/>
              <a:t>glicada</a:t>
            </a:r>
            <a:r>
              <a:rPr lang="es-ES" altLang="es-ES" sz="2600" dirty="0"/>
              <a:t> (HbA1c), hasta ahora patrón de oro para evaluar el control de la diabetes presenta limitaciones en su uso.</a:t>
            </a:r>
          </a:p>
          <a:p>
            <a:pPr eaLnBrk="1" hangingPunct="1"/>
            <a:r>
              <a:rPr lang="es-ES" altLang="es-ES" sz="2600" dirty="0"/>
              <a:t>Desde hace años, se recomienda el uso de la monitorización continua de la glucemia (MCG) conjuntamente con la HbA1c. </a:t>
            </a:r>
          </a:p>
          <a:p>
            <a:pPr eaLnBrk="1" hangingPunct="1"/>
            <a:r>
              <a:rPr lang="es-ES" altLang="es-ES" sz="2600" dirty="0"/>
              <a:t>Importancia de la variabilidad glucémica (VG) y cómo interpretar el análisis del perfil AGP (perfil glucémico ambulatorio).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BD7A50-99B1-E964-F07A-9CB3ED61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/>
              <a:t>IMPORTANCIA DE LA VARIABILIDAD</a:t>
            </a:r>
            <a:br>
              <a:rPr lang="es-ES" sz="3200" dirty="0"/>
            </a:br>
            <a:r>
              <a:rPr lang="es-ES" sz="3200" dirty="0"/>
              <a:t>Y DEL COEFICIENTE DE VARIACIÓN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41DC1DFD-752B-F6B6-3637-0B2F981FD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ES" sz="2600" dirty="0"/>
              <a:t>La HbA1c, medida indirecta, sujeta a limitaciones. No proporciona una medida de la VG o la hipoglucemia.</a:t>
            </a:r>
          </a:p>
          <a:p>
            <a:pPr eaLnBrk="1" hangingPunct="1"/>
            <a:r>
              <a:rPr lang="es-ES" altLang="es-ES" sz="2600" dirty="0"/>
              <a:t>El uso de la MCG permite la observación directa de las excursiones glucémicas y los perfiles diarios, que pueden informar sobre decisiones terapéuticas y/o modificaciones del estilo de vida.</a:t>
            </a:r>
          </a:p>
          <a:p>
            <a:pPr eaLnBrk="1" hangingPunct="1"/>
            <a:r>
              <a:rPr lang="es-ES" altLang="es-ES" sz="2600" dirty="0"/>
              <a:t>La MCG también permite evaluar la VG </a:t>
            </a:r>
            <a:r>
              <a:rPr lang="pt-BR" altLang="es-ES" sz="2600" dirty="0"/>
              <a:t>e identificar </a:t>
            </a:r>
            <a:r>
              <a:rPr lang="pt-BR" altLang="es-ES" sz="2600" dirty="0" err="1"/>
              <a:t>patrones</a:t>
            </a:r>
            <a:r>
              <a:rPr lang="pt-BR" altLang="es-ES" sz="2600" dirty="0"/>
              <a:t> de </a:t>
            </a:r>
            <a:r>
              <a:rPr lang="pt-BR" altLang="es-ES" sz="2600" dirty="0" err="1"/>
              <a:t>hipo</a:t>
            </a:r>
            <a:r>
              <a:rPr lang="pt-BR" altLang="es-ES" sz="2600" dirty="0"/>
              <a:t> e </a:t>
            </a:r>
            <a:r>
              <a:rPr lang="pt-BR" altLang="es-ES" sz="2600" dirty="0" err="1"/>
              <a:t>hiperglucemia</a:t>
            </a:r>
            <a:r>
              <a:rPr lang="pt-BR" altLang="es-ES" sz="2600" dirty="0"/>
              <a:t>.</a:t>
            </a:r>
            <a:endParaRPr lang="es-ES" altLang="es-E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3CB0F726-276F-66C0-8C88-9E57F381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MONITORIZACION CONTINUA DE LA GLUCEMIA</a:t>
            </a:r>
          </a:p>
        </p:txBody>
      </p:sp>
      <p:sp>
        <p:nvSpPr>
          <p:cNvPr id="6147" name="2 Marcador de contenido">
            <a:extLst>
              <a:ext uri="{FF2B5EF4-FFF2-40B4-BE49-F238E27FC236}">
                <a16:creationId xmlns:a16="http://schemas.microsoft.com/office/drawing/2014/main" id="{647CDF51-6A5A-DEB1-5429-78C23576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ES" sz="2600" dirty="0"/>
              <a:t>La MCG útil para orientar la terapia nutricional y la actividad física, prevenir hipoglucemia y medicación. Especialmente importante para las personas con diabetes tratadas con insulina.</a:t>
            </a:r>
          </a:p>
          <a:p>
            <a:pPr eaLnBrk="1" hangingPunct="1"/>
            <a:r>
              <a:rPr lang="es-ES" altLang="es-ES" sz="2600" dirty="0"/>
              <a:t>Las personas en tratamiento intensivos con insulina (inyecciones diarias múltiples o terapia con bomba de insulina) deben evaluar los niveles de glucosa antes de las comidas y los tentempiés, a la hora de acostarse, ocasionalmente después de las dietas, antes de la actividad física así como cuando sospechan hipoglucemia o hiperglucemia.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92F221C4-986F-8299-F90E-64596263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VARIABILIDAD GLUCÉMICA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40FE40E-ACA1-E123-98DA-B2FD76C3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600" b="1" dirty="0"/>
              <a:t> </a:t>
            </a:r>
            <a:r>
              <a:rPr lang="es-ES" sz="2600" b="1" dirty="0">
                <a:solidFill>
                  <a:srgbClr val="C00000"/>
                </a:solidFill>
              </a:rPr>
              <a:t>VG: </a:t>
            </a:r>
            <a:r>
              <a:rPr lang="es-ES" sz="2600" dirty="0"/>
              <a:t>Fluctuación de los niveles de glucosa a lo largo de un periodo de tiempo. Dos dimensiones:</a:t>
            </a:r>
            <a:r>
              <a:rPr lang="es-ES" sz="2600" dirty="0">
                <a:solidFill>
                  <a:srgbClr val="C00000"/>
                </a:solidFill>
              </a:rPr>
              <a:t> amplitud</a:t>
            </a:r>
            <a:r>
              <a:rPr lang="es-ES" sz="2600" dirty="0"/>
              <a:t>, asociada con la magnitud de las excursiones </a:t>
            </a:r>
            <a:r>
              <a:rPr lang="es-ES" sz="2600" dirty="0" err="1"/>
              <a:t>glucémicas</a:t>
            </a:r>
            <a:r>
              <a:rPr lang="es-ES" sz="2600" dirty="0"/>
              <a:t>, y el </a:t>
            </a:r>
            <a:r>
              <a:rPr lang="es-ES" sz="2600" dirty="0">
                <a:solidFill>
                  <a:srgbClr val="C00000"/>
                </a:solidFill>
              </a:rPr>
              <a:t>tiempo</a:t>
            </a:r>
            <a:r>
              <a:rPr lang="es-ES" sz="2600" dirty="0"/>
              <a:t>, que identifica la duración de las fluctuaciones y la frecuencia con la que ocurren.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 err="1"/>
              <a:t>Predictor</a:t>
            </a:r>
            <a:r>
              <a:rPr lang="es-ES" sz="2600" dirty="0"/>
              <a:t> consistente del riesgo de hipo e hiperglucemia. Se mide con el </a:t>
            </a:r>
            <a:r>
              <a:rPr lang="es-ES" sz="2600" b="1" dirty="0">
                <a:solidFill>
                  <a:srgbClr val="C00000"/>
                </a:solidFill>
              </a:rPr>
              <a:t>coeficiente de variación (%CV). </a:t>
            </a:r>
            <a:r>
              <a:rPr lang="es-ES" sz="2600" dirty="0"/>
              <a:t>Punto de corte para diferenciar entre diabetes estable e inestable es 36 % y el objetivo es tener un CV ≤ 36 % (diabetes estable, es decir, poca variabilidad).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4A070FED-96E3-80E8-2792-594D40DE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EL PERFIL AMBULATORIO DE GLUCEMIA (AGP)</a:t>
            </a:r>
          </a:p>
        </p:txBody>
      </p:sp>
      <p:sp>
        <p:nvSpPr>
          <p:cNvPr id="8195" name="2 Marcador de contenido">
            <a:extLst>
              <a:ext uri="{FF2B5EF4-FFF2-40B4-BE49-F238E27FC236}">
                <a16:creationId xmlns:a16="http://schemas.microsoft.com/office/drawing/2014/main" id="{56A187BB-B959-6FE7-D791-E0FC7744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ES" sz="2600" dirty="0"/>
              <a:t>Febrero 2019, en el ATTD, un grupo internacional de médicos, investigadores y personas con diabetes definen objetivos de  parámetros de MCG.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" altLang="es-ES" sz="2300" dirty="0"/>
              <a:t>Identifica 10 parámetros de MCG que tienen mayor relevancia clínica y deben ser considerados en la toma de decisiones.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" altLang="es-ES" sz="2300" dirty="0"/>
              <a:t>Recomienda el uso del informe AGP (perfil ambulatorio de glucemia) como plantilla estandarizada para la presentación y visualización de los datos de MCG.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5B02E0A4-895B-2FE9-B844-98A70DE6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90" y="1218761"/>
            <a:ext cx="5131676" cy="1325563"/>
          </a:xfrm>
        </p:spPr>
        <p:txBody>
          <a:bodyPr/>
          <a:lstStyle/>
          <a:p>
            <a:pPr algn="l" eaLnBrk="1" hangingPunct="1"/>
            <a:r>
              <a:rPr lang="es-ES" altLang="es-ES" sz="3200" dirty="0"/>
              <a:t>MÉTRICAS ESTANDARIZADAS</a:t>
            </a:r>
            <a:br>
              <a:rPr lang="es-ES" altLang="es-ES" sz="3200" dirty="0"/>
            </a:br>
            <a:r>
              <a:rPr lang="es-ES" altLang="es-ES" sz="3200" dirty="0"/>
              <a:t>DE LA </a:t>
            </a:r>
            <a:r>
              <a:rPr lang="es-ES" altLang="es-ES" sz="3200" dirty="0">
                <a:latin typeface="Segoe UI Black" panose="020B0502040204020203" pitchFamily="34" charset="0"/>
                <a:cs typeface="Segoe UI Black" panose="020B0502040204020203" pitchFamily="34" charset="0"/>
              </a:rPr>
              <a:t>MCG</a:t>
            </a:r>
            <a:r>
              <a:rPr lang="es-ES" altLang="es-ES" sz="3200" dirty="0"/>
              <a:t> PARA</a:t>
            </a:r>
            <a:br>
              <a:rPr lang="es-ES" altLang="es-ES" sz="3200" dirty="0"/>
            </a:br>
            <a:r>
              <a:rPr lang="es-ES" altLang="es-ES" sz="3200" dirty="0"/>
              <a:t>LA ATENCIÓN CLÍNICA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90672A57-E21D-19B6-88F3-6D32F086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t="21119" r="12736" b="15574"/>
          <a:stretch/>
        </p:blipFill>
        <p:spPr bwMode="auto">
          <a:xfrm>
            <a:off x="6262010" y="971626"/>
            <a:ext cx="5328000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90A7A75-F399-4165-120A-BBF8CD83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Tres partes: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2300" dirty="0"/>
              <a:t>En la parte superior: estadística, objetivos de la glucosa y tiempo en rango;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2300" dirty="0"/>
              <a:t>en la parte media: curva de glucosa ambulatoria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2300" dirty="0"/>
              <a:t>en la parte inferior: perfiles de glucosa diarios.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600" dirty="0"/>
              <a:t>En el gráfico o curva AGP, vemos todos los valores de glucosa de los 14 días compactados (organizados por frecuencia de más a menos frecuentes en cada momento del día) a lo largo de las 24 horas de un día. Con este </a:t>
            </a:r>
            <a:r>
              <a:rPr lang="es-ES" sz="2600" i="1" dirty="0"/>
              <a:t>día tipo podemos ver las tendencias </a:t>
            </a:r>
            <a:r>
              <a:rPr lang="es-ES" sz="2600" dirty="0"/>
              <a:t>de hipo e hiperglucemia y la variabilidad.</a:t>
            </a:r>
          </a:p>
        </p:txBody>
      </p:sp>
      <p:sp>
        <p:nvSpPr>
          <p:cNvPr id="10243" name="1 Título">
            <a:extLst>
              <a:ext uri="{FF2B5EF4-FFF2-40B4-BE49-F238E27FC236}">
                <a16:creationId xmlns:a16="http://schemas.microsoft.com/office/drawing/2014/main" id="{80D6336C-2784-8E26-0ECF-6E614F1D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dirty="0"/>
              <a:t>EL PERFIL AMBULATORIO DE GLUCEMIA (AGP)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70EF48D-1B68-8141-84C2-F3552056ED5B}"/>
              </a:ext>
            </a:extLst>
          </p:cNvPr>
          <p:cNvGrpSpPr/>
          <p:nvPr/>
        </p:nvGrpSpPr>
        <p:grpSpPr>
          <a:xfrm>
            <a:off x="346841" y="0"/>
            <a:ext cx="6190208" cy="6870352"/>
            <a:chOff x="767255" y="-23758"/>
            <a:chExt cx="5971896" cy="6628054"/>
          </a:xfrm>
        </p:grpSpPr>
        <p:pic>
          <p:nvPicPr>
            <p:cNvPr id="11268" name="Picture 2">
              <a:extLst>
                <a:ext uri="{FF2B5EF4-FFF2-40B4-BE49-F238E27FC236}">
                  <a16:creationId xmlns:a16="http://schemas.microsoft.com/office/drawing/2014/main" id="{5BFF36E5-81AD-9152-BF74-3149ACB240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5" t="27499" r="19800" b="15192"/>
            <a:stretch/>
          </p:blipFill>
          <p:spPr bwMode="auto">
            <a:xfrm>
              <a:off x="767255" y="-23758"/>
              <a:ext cx="5950366" cy="292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D75536CA-00EB-8332-5CB2-2D94932484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1" t="33049" r="21651" b="22239"/>
            <a:stretch/>
          </p:blipFill>
          <p:spPr bwMode="auto">
            <a:xfrm>
              <a:off x="775855" y="2897999"/>
              <a:ext cx="5954696" cy="190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2">
              <a:extLst>
                <a:ext uri="{FF2B5EF4-FFF2-40B4-BE49-F238E27FC236}">
                  <a16:creationId xmlns:a16="http://schemas.microsoft.com/office/drawing/2014/main" id="{3CC605F3-AB41-BFD8-591B-00ED44E70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7" t="33138" r="20798" b="32836"/>
            <a:stretch/>
          </p:blipFill>
          <p:spPr bwMode="auto">
            <a:xfrm>
              <a:off x="776965" y="4807996"/>
              <a:ext cx="5962186" cy="179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1056</Words>
  <Application>Microsoft Macintosh PowerPoint</Application>
  <PresentationFormat>Panorámica</PresentationFormat>
  <Paragraphs>48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Segoe UI</vt:lpstr>
      <vt:lpstr>Segoe UI Black</vt:lpstr>
      <vt:lpstr>Segoe UI Semibold</vt:lpstr>
      <vt:lpstr>Segoe UI Semilight</vt:lpstr>
      <vt:lpstr>Tema de Office</vt:lpstr>
      <vt:lpstr>Diabetes y nuevas tecnologías</vt:lpstr>
      <vt:lpstr>Introducción</vt:lpstr>
      <vt:lpstr>IMPORTANCIA DE LA VARIABILIDAD Y DEL COEFICIENTE DE VARIACIÓN</vt:lpstr>
      <vt:lpstr>MONITORIZACION CONTINUA DE LA GLUCEMIA</vt:lpstr>
      <vt:lpstr>VARIABILIDAD GLUCÉMICA</vt:lpstr>
      <vt:lpstr>EL PERFIL AMBULATORIO DE GLUCEMIA (AGP)</vt:lpstr>
      <vt:lpstr>MÉTRICAS ESTANDARIZADAS DE LA MCG PARA LA ATENCIÓN CLÍNICA</vt:lpstr>
      <vt:lpstr>EL PERFIL AMBULATORIO DE GLUCEMIA (AGP)</vt:lpstr>
      <vt:lpstr>Presentación de PowerPoint</vt:lpstr>
      <vt:lpstr>EL TIEMPO EN RANGO</vt:lpstr>
      <vt:lpstr>VALORES DE MCG RECOMENDADOS.</vt:lpstr>
      <vt:lpstr>Presentación de PowerPoint</vt:lpstr>
      <vt:lpstr>RECOMENDACIONES ADA 2023 SOBRE EL USO DE MCG</vt:lpstr>
      <vt:lpstr>RECOMENDACIONES ADA 2023 SOBRE EL USO DE MCG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diaz</cp:lastModifiedBy>
  <cp:revision>11</cp:revision>
  <dcterms:created xsi:type="dcterms:W3CDTF">2023-08-30T12:36:38Z</dcterms:created>
  <dcterms:modified xsi:type="dcterms:W3CDTF">2023-10-16T15:46:31Z</dcterms:modified>
</cp:coreProperties>
</file>